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58"/>
  </p:notesMasterIdLst>
  <p:handoutMasterIdLst>
    <p:handoutMasterId r:id="rId59"/>
  </p:handoutMasterIdLst>
  <p:sldIdLst>
    <p:sldId id="862" r:id="rId5"/>
    <p:sldId id="811" r:id="rId6"/>
    <p:sldId id="767" r:id="rId7"/>
    <p:sldId id="865" r:id="rId8"/>
    <p:sldId id="849" r:id="rId9"/>
    <p:sldId id="847" r:id="rId10"/>
    <p:sldId id="851" r:id="rId11"/>
    <p:sldId id="875" r:id="rId12"/>
    <p:sldId id="742" r:id="rId13"/>
    <p:sldId id="717" r:id="rId14"/>
    <p:sldId id="845" r:id="rId15"/>
    <p:sldId id="856" r:id="rId16"/>
    <p:sldId id="850" r:id="rId17"/>
    <p:sldId id="843" r:id="rId18"/>
    <p:sldId id="771" r:id="rId19"/>
    <p:sldId id="852" r:id="rId20"/>
    <p:sldId id="854" r:id="rId21"/>
    <p:sldId id="855" r:id="rId22"/>
    <p:sldId id="674" r:id="rId23"/>
    <p:sldId id="795" r:id="rId24"/>
    <p:sldId id="803" r:id="rId25"/>
    <p:sldId id="857" r:id="rId26"/>
    <p:sldId id="858" r:id="rId27"/>
    <p:sldId id="869" r:id="rId28"/>
    <p:sldId id="870" r:id="rId29"/>
    <p:sldId id="775" r:id="rId30"/>
    <p:sldId id="756" r:id="rId31"/>
    <p:sldId id="798" r:id="rId32"/>
    <p:sldId id="716" r:id="rId33"/>
    <p:sldId id="743" r:id="rId34"/>
    <p:sldId id="871" r:id="rId35"/>
    <p:sldId id="818" r:id="rId36"/>
    <p:sldId id="746" r:id="rId37"/>
    <p:sldId id="745" r:id="rId38"/>
    <p:sldId id="740" r:id="rId39"/>
    <p:sldId id="873" r:id="rId40"/>
    <p:sldId id="874" r:id="rId41"/>
    <p:sldId id="829" r:id="rId42"/>
    <p:sldId id="859" r:id="rId43"/>
    <p:sldId id="877" r:id="rId44"/>
    <p:sldId id="878" r:id="rId45"/>
    <p:sldId id="879" r:id="rId46"/>
    <p:sldId id="880" r:id="rId47"/>
    <p:sldId id="881" r:id="rId48"/>
    <p:sldId id="882" r:id="rId49"/>
    <p:sldId id="883" r:id="rId50"/>
    <p:sldId id="778" r:id="rId51"/>
    <p:sldId id="779" r:id="rId52"/>
    <p:sldId id="793" r:id="rId53"/>
    <p:sldId id="794" r:id="rId54"/>
    <p:sldId id="696" r:id="rId55"/>
    <p:sldId id="816" r:id="rId56"/>
    <p:sldId id="817" r:id="rId57"/>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21882978-7E9B-4053-8DEB-976A723071C6}">
          <p14:sldIdLst>
            <p14:sldId id="862"/>
            <p14:sldId id="811"/>
          </p14:sldIdLst>
        </p14:section>
        <p14:section name="Investment summary" id="{836C0BA4-5DD0-4FEB-ADEA-96330B52914A}">
          <p14:sldIdLst>
            <p14:sldId id="767"/>
            <p14:sldId id="865"/>
          </p14:sldIdLst>
        </p14:section>
        <p14:section name="Market overview" id="{0C6820E4-3733-407F-A168-080ADD4F5A49}">
          <p14:sldIdLst>
            <p14:sldId id="849"/>
            <p14:sldId id="847"/>
          </p14:sldIdLst>
        </p14:section>
        <p14:section name="Legal" id="{FB552EDD-4611-4814-8BAA-0BBD7C9F1792}">
          <p14:sldIdLst>
            <p14:sldId id="851"/>
            <p14:sldId id="875"/>
            <p14:sldId id="742"/>
            <p14:sldId id="717"/>
          </p14:sldIdLst>
        </p14:section>
        <p14:section name="Product and BPs" id="{02D179B1-2ABC-4F81-BEDE-60278CE9161B}">
          <p14:sldIdLst>
            <p14:sldId id="845"/>
            <p14:sldId id="856"/>
            <p14:sldId id="850"/>
            <p14:sldId id="843"/>
            <p14:sldId id="771"/>
            <p14:sldId id="852"/>
            <p14:sldId id="854"/>
            <p14:sldId id="855"/>
            <p14:sldId id="674"/>
            <p14:sldId id="795"/>
            <p14:sldId id="803"/>
            <p14:sldId id="857"/>
            <p14:sldId id="858"/>
            <p14:sldId id="869"/>
            <p14:sldId id="870"/>
            <p14:sldId id="775"/>
            <p14:sldId id="756"/>
            <p14:sldId id="798"/>
            <p14:sldId id="716"/>
          </p14:sldIdLst>
        </p14:section>
        <p14:section name="Risks and collection" id="{B9A01D4E-498E-45FD-BD2B-0C0F43636559}">
          <p14:sldIdLst>
            <p14:sldId id="743"/>
            <p14:sldId id="871"/>
            <p14:sldId id="818"/>
            <p14:sldId id="746"/>
            <p14:sldId id="745"/>
            <p14:sldId id="740"/>
          </p14:sldIdLst>
        </p14:section>
        <p14:section name="IT" id="{9317A618-38FB-436C-89D5-34B854D26EE8}">
          <p14:sldIdLst>
            <p14:sldId id="873"/>
            <p14:sldId id="874"/>
            <p14:sldId id="829"/>
            <p14:sldId id="859"/>
          </p14:sldIdLst>
        </p14:section>
        <p14:section name="Finance and Admin" id="{6470E155-A838-409D-99B9-5E7887D79852}">
          <p14:sldIdLst>
            <p14:sldId id="877"/>
            <p14:sldId id="878"/>
            <p14:sldId id="879"/>
            <p14:sldId id="880"/>
            <p14:sldId id="881"/>
            <p14:sldId id="882"/>
            <p14:sldId id="883"/>
          </p14:sldIdLst>
        </p14:section>
        <p14:section name="Risk and its mitigation" id="{328F177D-8B3A-4DA2-93B9-D912BC30D8C5}">
          <p14:sldIdLst>
            <p14:sldId id="778"/>
            <p14:sldId id="779"/>
          </p14:sldIdLst>
        </p14:section>
        <p14:section name="Project plan" id="{63ACA696-3442-44E7-B26B-F3A15305DE42}">
          <p14:sldIdLst>
            <p14:sldId id="793"/>
          </p14:sldIdLst>
        </p14:section>
        <p14:section name="Next Steps" id="{FB5F8FAE-46AE-4D3F-8DE9-7C84692AB54D}">
          <p14:sldIdLst>
            <p14:sldId id="794"/>
          </p14:sldIdLst>
        </p14:section>
        <p14:section name="Appendices" id="{5A6F6C90-E5C4-4152-8FFC-41CAAA5D22BC}">
          <p14:sldIdLst>
            <p14:sldId id="696"/>
            <p14:sldId id="816"/>
            <p14:sldId id="81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2" clrIdx="0"/>
  <p:cmAuthor id="2" name="Artem Andreev" initials="AA" lastIdx="1" clrIdx="1">
    <p:extLst/>
  </p:cmAuthor>
  <p:cmAuthor id="3" name="Oleg Larin" initials="OL" lastIdx="9" clrIdx="2"/>
  <p:cmAuthor id="4" name="Vladimir Maslik" initials="VM" lastIdx="9"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8E8"/>
    <a:srgbClr val="51F735"/>
    <a:srgbClr val="FFFF66"/>
    <a:srgbClr val="E9ED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38" autoAdjust="0"/>
    <p:restoredTop sz="95011" autoAdjust="0"/>
  </p:normalViewPr>
  <p:slideViewPr>
    <p:cSldViewPr>
      <p:cViewPr varScale="1">
        <p:scale>
          <a:sx n="78" d="100"/>
          <a:sy n="78" d="100"/>
        </p:scale>
        <p:origin x="1718" y="67"/>
      </p:cViewPr>
      <p:guideLst>
        <p:guide orient="horz" pos="2160"/>
        <p:guide pos="2880"/>
      </p:guideLst>
    </p:cSldViewPr>
  </p:slideViewPr>
  <p:notesTextViewPr>
    <p:cViewPr>
      <p:scale>
        <a:sx n="300" d="100"/>
        <a:sy n="300" d="100"/>
      </p:scale>
      <p:origin x="0" y="0"/>
    </p:cViewPr>
  </p:notesTextViewPr>
  <p:notesViewPr>
    <p:cSldViewPr showGuides="1">
      <p:cViewPr varScale="1">
        <p:scale>
          <a:sx n="51" d="100"/>
          <a:sy n="51" d="100"/>
        </p:scale>
        <p:origin x="2624"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Vladimir\Desktop\0818_PH%20Action%20plan.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ladimir\Desktop\0818_PH%20Action%20plan.xlsb"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ladimir\Desktop\0818_PH%20Action%20plan.xlsb"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Vladimir\Desktop\0818_PH%20Action%20plan.xlsb"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Vladimir\Desktop\2015-10-22%20PH%20PDL%20model_VVV.xlsm"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2483658286426563"/>
          <c:y val="0.17214912280701752"/>
          <c:w val="0.44094408974692428"/>
          <c:h val="0.62061403508771928"/>
        </c:manualLayout>
      </c:layout>
      <c:pieChart>
        <c:varyColors val="1"/>
        <c:ser>
          <c:idx val="0"/>
          <c:order val="0"/>
          <c:dPt>
            <c:idx val="0"/>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1-80FC-4DC4-B4D8-61EEFFDD2461}"/>
              </c:ext>
            </c:extLst>
          </c:dPt>
          <c:dPt>
            <c:idx val="1"/>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3-80FC-4DC4-B4D8-61EEFFDD2461}"/>
              </c:ext>
            </c:extLst>
          </c:dPt>
          <c:dPt>
            <c:idx val="2"/>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5-80FC-4DC4-B4D8-61EEFFDD2461}"/>
              </c:ext>
            </c:extLst>
          </c:dPt>
          <c:dPt>
            <c:idx val="3"/>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7-80FC-4DC4-B4D8-61EEFFDD2461}"/>
              </c:ext>
            </c:extLst>
          </c:dPt>
          <c:dLbls>
            <c:dLbl>
              <c:idx val="0"/>
              <c:layout>
                <c:manualLayout>
                  <c:x val="-0.21660995613541098"/>
                  <c:y val="1.4254385964912266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ru-RU"/>
                </a:p>
              </c:txPr>
              <c:showLegendKey val="0"/>
              <c:showVal val="1"/>
              <c:showCatName val="1"/>
              <c:showSerName val="0"/>
              <c:showPercent val="0"/>
              <c:showBubbleSize val="0"/>
              <c:extLst>
                <c:ext xmlns:c15="http://schemas.microsoft.com/office/drawing/2012/chart" uri="{CE6537A1-D6FC-4f65-9D91-7224C49458BB}">
                  <c15:layout>
                    <c:manualLayout>
                      <c:w val="0.44477300141254139"/>
                      <c:h val="0.15679824561403508"/>
                    </c:manualLayout>
                  </c15:layout>
                </c:ext>
                <c:ext xmlns:c16="http://schemas.microsoft.com/office/drawing/2014/chart" uri="{C3380CC4-5D6E-409C-BE32-E72D297353CC}">
                  <c16:uniqueId val="{00000001-80FC-4DC4-B4D8-61EEFFDD2461}"/>
                </c:ext>
              </c:extLst>
            </c:dLbl>
            <c:dLbl>
              <c:idx val="1"/>
              <c:layout>
                <c:manualLayout>
                  <c:x val="2.9919666664021457E-2"/>
                  <c:y val="4.0570002762812543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ru-RU"/>
                </a:p>
              </c:txPr>
              <c:showLegendKey val="0"/>
              <c:showVal val="1"/>
              <c:showCatName val="1"/>
              <c:showSerName val="0"/>
              <c:showPercent val="0"/>
              <c:showBubbleSize val="0"/>
              <c:extLst>
                <c:ext xmlns:c15="http://schemas.microsoft.com/office/drawing/2012/chart" uri="{CE6537A1-D6FC-4f65-9D91-7224C49458BB}">
                  <c15:layout>
                    <c:manualLayout>
                      <c:w val="0.41686315607789604"/>
                      <c:h val="0.17464912280701753"/>
                    </c:manualLayout>
                  </c15:layout>
                </c:ext>
                <c:ext xmlns:c16="http://schemas.microsoft.com/office/drawing/2014/chart" uri="{C3380CC4-5D6E-409C-BE32-E72D297353CC}">
                  <c16:uniqueId val="{00000003-80FC-4DC4-B4D8-61EEFFDD2461}"/>
                </c:ext>
              </c:extLst>
            </c:dLbl>
            <c:dLbl>
              <c:idx val="2"/>
              <c:layout>
                <c:manualLayout>
                  <c:x val="3.4934693054912001E-2"/>
                  <c:y val="-7.5511120320486541E-4"/>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ru-RU"/>
                </a:p>
              </c:txPr>
              <c:showLegendKey val="0"/>
              <c:showVal val="1"/>
              <c:showCatName val="1"/>
              <c:showSerName val="0"/>
              <c:showPercent val="0"/>
              <c:showBubbleSize val="0"/>
              <c:extLst>
                <c:ext xmlns:c15="http://schemas.microsoft.com/office/drawing/2012/chart" uri="{CE6537A1-D6FC-4f65-9D91-7224C49458BB}">
                  <c15:layout>
                    <c:manualLayout>
                      <c:w val="0.36430451180027618"/>
                      <c:h val="0.21760982179859095"/>
                    </c:manualLayout>
                  </c15:layout>
                </c:ext>
                <c:ext xmlns:c16="http://schemas.microsoft.com/office/drawing/2014/chart" uri="{C3380CC4-5D6E-409C-BE32-E72D297353CC}">
                  <c16:uniqueId val="{00000005-80FC-4DC4-B4D8-61EEFFDD2461}"/>
                </c:ext>
              </c:extLst>
            </c:dLbl>
            <c:dLbl>
              <c:idx val="3"/>
              <c:layout>
                <c:manualLayout>
                  <c:x val="-1.3788186224777361E-2"/>
                  <c:y val="4.5212736565823988E-2"/>
                </c:manualLayout>
              </c:layout>
              <c:spPr>
                <a:noFill/>
                <a:ln>
                  <a:noFill/>
                </a:ln>
                <a:effectLst/>
              </c:spPr>
              <c:txPr>
                <a:bodyPr rot="0" spcFirstLastPara="1" vertOverflow="ellipsis" vert="horz" wrap="square" lIns="38100" tIns="19050" rIns="38100" bIns="19050" anchor="ctr" anchorCtr="1">
                  <a:noAutofit/>
                </a:bodyPr>
                <a:lstStyle/>
                <a:p>
                  <a:pPr>
                    <a:defRPr sz="1200" b="0" i="0" u="none" strike="noStrike" kern="1200" baseline="0">
                      <a:solidFill>
                        <a:schemeClr val="tx1">
                          <a:lumMod val="75000"/>
                          <a:lumOff val="25000"/>
                        </a:schemeClr>
                      </a:solidFill>
                      <a:latin typeface="+mn-lt"/>
                      <a:ea typeface="+mn-ea"/>
                      <a:cs typeface="+mn-cs"/>
                    </a:defRPr>
                  </a:pPr>
                  <a:endParaRPr lang="ru-RU"/>
                </a:p>
              </c:txPr>
              <c:showLegendKey val="0"/>
              <c:showVal val="1"/>
              <c:showCatName val="1"/>
              <c:showSerName val="0"/>
              <c:showPercent val="0"/>
              <c:showBubbleSize val="0"/>
              <c:extLst>
                <c:ext xmlns:c15="http://schemas.microsoft.com/office/drawing/2012/chart" uri="{CE6537A1-D6FC-4f65-9D91-7224C49458BB}">
                  <c15:layout>
                    <c:manualLayout>
                      <c:w val="0.2646655393980385"/>
                      <c:h val="0.21760982179859095"/>
                    </c:manualLayout>
                  </c15:layout>
                </c:ext>
                <c:ext xmlns:c16="http://schemas.microsoft.com/office/drawing/2014/chart" uri="{C3380CC4-5D6E-409C-BE32-E72D297353CC}">
                  <c16:uniqueId val="{00000007-80FC-4DC4-B4D8-61EEFFDD2461}"/>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ru-RU"/>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Sheet1!$A$3:$A$6</c:f>
              <c:strCache>
                <c:ptCount val="4"/>
                <c:pt idx="0">
                  <c:v>Class AB Income $41.2K per year</c:v>
                </c:pt>
                <c:pt idx="1">
                  <c:v>Class C Income $13.4K per year</c:v>
                </c:pt>
                <c:pt idx="2">
                  <c:v>Class D Income $4.3K per year</c:v>
                </c:pt>
                <c:pt idx="3">
                  <c:v>Class E Income $1.4K per year</c:v>
                </c:pt>
              </c:strCache>
            </c:strRef>
          </c:cat>
          <c:val>
            <c:numRef>
              <c:f>Sheet1!$B$3:$B$6</c:f>
              <c:numCache>
                <c:formatCode>0%</c:formatCode>
                <c:ptCount val="4"/>
                <c:pt idx="0">
                  <c:v>0.01</c:v>
                </c:pt>
                <c:pt idx="1">
                  <c:v>0.09</c:v>
                </c:pt>
                <c:pt idx="2">
                  <c:v>0.6</c:v>
                </c:pt>
                <c:pt idx="3">
                  <c:v>0.3</c:v>
                </c:pt>
              </c:numCache>
            </c:numRef>
          </c:val>
          <c:extLst>
            <c:ext xmlns:c16="http://schemas.microsoft.com/office/drawing/2014/chart" uri="{C3380CC4-5D6E-409C-BE32-E72D297353CC}">
              <c16:uniqueId val="{00000008-80FC-4DC4-B4D8-61EEFFDD2461}"/>
            </c:ext>
          </c:extLst>
        </c:ser>
        <c:dLbls>
          <c:showLegendKey val="0"/>
          <c:showVal val="1"/>
          <c:showCatName val="1"/>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a:effectLst/>
              </a:rPr>
              <a:t>Current PDL market size and planned share</a:t>
            </a:r>
            <a:endParaRPr lang="en-US">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ru-RU"/>
        </a:p>
      </c:txPr>
    </c:title>
    <c:autoTitleDeleted val="0"/>
    <c:plotArea>
      <c:layout/>
      <c:barChart>
        <c:barDir val="col"/>
        <c:grouping val="stacked"/>
        <c:varyColors val="0"/>
        <c:ser>
          <c:idx val="0"/>
          <c:order val="0"/>
          <c:tx>
            <c:strRef>
              <c:f>'New Scenario (2)'!$A$3</c:f>
              <c:strCache>
                <c:ptCount val="1"/>
                <c:pt idx="0">
                  <c:v>Official PDL Market, mln usd</c:v>
                </c:pt>
              </c:strCache>
            </c:strRef>
          </c:tx>
          <c:spPr>
            <a:solidFill>
              <a:srgbClr val="FF0000"/>
            </a:solidFill>
            <a:ln>
              <a:noFill/>
            </a:ln>
            <a:effectLst/>
          </c:spPr>
          <c:invertIfNegative val="0"/>
          <c:dLbls>
            <c:dLbl>
              <c:idx val="0"/>
              <c:layout>
                <c:manualLayout>
                  <c:x val="-1.6958585798159179E-2"/>
                  <c:y val="-3.609889369639191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E891-4570-B75E-FEA198EEE6DB}"/>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ru-RU"/>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'New Scenario (2)'!$B$2:$F$2</c:f>
              <c:numCache>
                <c:formatCode>General</c:formatCode>
                <c:ptCount val="5"/>
                <c:pt idx="0">
                  <c:v>2016</c:v>
                </c:pt>
                <c:pt idx="1">
                  <c:v>2017</c:v>
                </c:pt>
                <c:pt idx="2">
                  <c:v>2018</c:v>
                </c:pt>
                <c:pt idx="3">
                  <c:v>2019</c:v>
                </c:pt>
                <c:pt idx="4">
                  <c:v>2020</c:v>
                </c:pt>
              </c:numCache>
            </c:numRef>
          </c:cat>
          <c:val>
            <c:numRef>
              <c:f>'New Scenario (2)'!$B$3:$F$3</c:f>
              <c:numCache>
                <c:formatCode>0</c:formatCode>
                <c:ptCount val="5"/>
                <c:pt idx="0">
                  <c:v>60.556770867873041</c:v>
                </c:pt>
                <c:pt idx="1">
                  <c:v>68.810657793724715</c:v>
                </c:pt>
                <c:pt idx="2">
                  <c:v>78.227031689681823</c:v>
                </c:pt>
                <c:pt idx="3">
                  <c:v>88.931986456559599</c:v>
                </c:pt>
                <c:pt idx="4">
                  <c:v>101.10185755843894</c:v>
                </c:pt>
              </c:numCache>
            </c:numRef>
          </c:val>
          <c:extLst>
            <c:ext xmlns:c16="http://schemas.microsoft.com/office/drawing/2014/chart" uri="{C3380CC4-5D6E-409C-BE32-E72D297353CC}">
              <c16:uniqueId val="{00000000-CD6C-413C-BBE9-41A395245293}"/>
            </c:ext>
          </c:extLst>
        </c:ser>
        <c:ser>
          <c:idx val="1"/>
          <c:order val="1"/>
          <c:tx>
            <c:strRef>
              <c:f>'New Scenario (2)'!$A$4</c:f>
              <c:strCache>
                <c:ptCount val="1"/>
                <c:pt idx="0">
                  <c:v>Black Market PDL, mln usd</c:v>
                </c:pt>
              </c:strCache>
            </c:strRef>
          </c:tx>
          <c:spPr>
            <a:solidFill>
              <a:srgbClr val="4F81BD">
                <a:lumMod val="60000"/>
                <a:lumOff val="40000"/>
              </a:srgbClr>
            </a:solidFill>
            <a:ln>
              <a:noFill/>
            </a:ln>
            <a:effectLst/>
          </c:spPr>
          <c:invertIfNegative val="0"/>
          <c:dLbls>
            <c:dLbl>
              <c:idx val="0"/>
              <c:layout>
                <c:manualLayout>
                  <c:x val="3.3917171596318514E-3"/>
                  <c:y val="-1.3310029043675316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CD6C-413C-BBE9-41A395245293}"/>
                </c:ext>
              </c:extLst>
            </c:dLbl>
            <c:dLbl>
              <c:idx val="1"/>
              <c:layout>
                <c:manualLayout>
                  <c:x val="0"/>
                  <c:y val="-5.504609026475227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D6C-413C-BBE9-41A395245293}"/>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ru-RU"/>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'New Scenario (2)'!$B$2:$F$2</c:f>
              <c:numCache>
                <c:formatCode>General</c:formatCode>
                <c:ptCount val="5"/>
                <c:pt idx="0">
                  <c:v>2016</c:v>
                </c:pt>
                <c:pt idx="1">
                  <c:v>2017</c:v>
                </c:pt>
                <c:pt idx="2">
                  <c:v>2018</c:v>
                </c:pt>
                <c:pt idx="3">
                  <c:v>2019</c:v>
                </c:pt>
                <c:pt idx="4">
                  <c:v>2020</c:v>
                </c:pt>
              </c:numCache>
            </c:numRef>
          </c:cat>
          <c:val>
            <c:numRef>
              <c:f>'New Scenario (2)'!$B$4:$F$4</c:f>
              <c:numCache>
                <c:formatCode>0</c:formatCode>
                <c:ptCount val="5"/>
                <c:pt idx="0">
                  <c:v>2550</c:v>
                </c:pt>
                <c:pt idx="1">
                  <c:v>2730</c:v>
                </c:pt>
                <c:pt idx="2">
                  <c:v>2920</c:v>
                </c:pt>
                <c:pt idx="3">
                  <c:v>3120</c:v>
                </c:pt>
                <c:pt idx="4">
                  <c:v>3340</c:v>
                </c:pt>
              </c:numCache>
            </c:numRef>
          </c:val>
          <c:extLst>
            <c:ext xmlns:c16="http://schemas.microsoft.com/office/drawing/2014/chart" uri="{C3380CC4-5D6E-409C-BE32-E72D297353CC}">
              <c16:uniqueId val="{00000003-CD6C-413C-BBE9-41A395245293}"/>
            </c:ext>
          </c:extLst>
        </c:ser>
        <c:dLbls>
          <c:showLegendKey val="0"/>
          <c:showVal val="0"/>
          <c:showCatName val="0"/>
          <c:showSerName val="0"/>
          <c:showPercent val="0"/>
          <c:showBubbleSize val="0"/>
        </c:dLbls>
        <c:gapWidth val="150"/>
        <c:overlap val="100"/>
        <c:axId val="312088208"/>
        <c:axId val="312085072"/>
        <c:extLst>
          <c:ext xmlns:c15="http://schemas.microsoft.com/office/drawing/2012/chart" uri="{02D57815-91ED-43cb-92C2-25804820EDAC}">
            <c15:filteredBarSeries>
              <c15:ser>
                <c:idx val="2"/>
                <c:order val="2"/>
                <c:tx>
                  <c:strRef>
                    <c:extLst>
                      <c:ext uri="{02D57815-91ED-43cb-92C2-25804820EDAC}">
                        <c15:formulaRef>
                          <c15:sqref>'New Scenario (2)'!$A$6</c15:sqref>
                        </c15:formulaRef>
                      </c:ext>
                    </c:extLst>
                    <c:strCache>
                      <c:ptCount val="1"/>
                      <c:pt idx="0">
                        <c:v>Our market share</c:v>
                      </c:pt>
                    </c:strCache>
                  </c:strRef>
                </c:tx>
                <c:spPr>
                  <a:solidFill>
                    <a:schemeClr val="accent3"/>
                  </a:solidFill>
                  <a:ln>
                    <a:noFill/>
                  </a:ln>
                  <a:effectLst/>
                </c:spPr>
                <c:invertIfNegative val="0"/>
                <c:cat>
                  <c:numRef>
                    <c:extLst>
                      <c:ext uri="{02D57815-91ED-43cb-92C2-25804820EDAC}">
                        <c15:formulaRef>
                          <c15:sqref>'New Scenario (2)'!$B$2:$F$2</c15:sqref>
                        </c15:formulaRef>
                      </c:ext>
                    </c:extLst>
                    <c:numCache>
                      <c:formatCode>General</c:formatCode>
                      <c:ptCount val="5"/>
                      <c:pt idx="0">
                        <c:v>2016</c:v>
                      </c:pt>
                      <c:pt idx="1">
                        <c:v>2017</c:v>
                      </c:pt>
                      <c:pt idx="2">
                        <c:v>2018</c:v>
                      </c:pt>
                      <c:pt idx="3">
                        <c:v>2019</c:v>
                      </c:pt>
                      <c:pt idx="4">
                        <c:v>2020</c:v>
                      </c:pt>
                    </c:numCache>
                  </c:numRef>
                </c:cat>
                <c:val>
                  <c:numRef>
                    <c:extLst>
                      <c:ext uri="{02D57815-91ED-43cb-92C2-25804820EDAC}">
                        <c15:formulaRef>
                          <c15:sqref>'New Scenario (2)'!$B$6:$F$6</c15:sqref>
                        </c15:formulaRef>
                      </c:ext>
                    </c:extLst>
                    <c:numCache>
                      <c:formatCode>0.0%</c:formatCode>
                      <c:ptCount val="5"/>
                      <c:pt idx="0">
                        <c:v>2.5173754284805267E-3</c:v>
                      </c:pt>
                      <c:pt idx="1">
                        <c:v>8.8104450312799596E-3</c:v>
                      </c:pt>
                      <c:pt idx="2">
                        <c:v>1.6174948544475508E-2</c:v>
                      </c:pt>
                      <c:pt idx="3">
                        <c:v>2.2100848426588913E-2</c:v>
                      </c:pt>
                      <c:pt idx="4">
                        <c:v>2.3872647043119224E-2</c:v>
                      </c:pt>
                    </c:numCache>
                  </c:numRef>
                </c:val>
                <c:extLst>
                  <c:ext xmlns:c16="http://schemas.microsoft.com/office/drawing/2014/chart" uri="{C3380CC4-5D6E-409C-BE32-E72D297353CC}">
                    <c16:uniqueId val="{00000000-9A08-4FFF-8BF5-109EA5361A7B}"/>
                  </c:ext>
                </c:extLst>
              </c15:ser>
            </c15:filteredBarSeries>
            <c15:filteredBarSeries>
              <c15:ser>
                <c:idx val="3"/>
                <c:order val="3"/>
                <c:tx>
                  <c:strRef>
                    <c:extLst xmlns:c15="http://schemas.microsoft.com/office/drawing/2012/chart">
                      <c:ext xmlns:c15="http://schemas.microsoft.com/office/drawing/2012/chart" uri="{02D57815-91ED-43cb-92C2-25804820EDAC}">
                        <c15:formulaRef>
                          <c15:sqref>'New Scenario (2)'!$A$6</c15:sqref>
                        </c15:formulaRef>
                      </c:ext>
                    </c:extLst>
                    <c:strCache>
                      <c:ptCount val="1"/>
                      <c:pt idx="0">
                        <c:v>Our market share</c:v>
                      </c:pt>
                    </c:strCache>
                  </c:strRef>
                </c:tx>
                <c:spPr>
                  <a:solidFill>
                    <a:schemeClr val="accent4"/>
                  </a:solidFill>
                  <a:ln>
                    <a:noFill/>
                  </a:ln>
                  <a:effectLst/>
                </c:spPr>
                <c:invertIfNegative val="0"/>
                <c:cat>
                  <c:numRef>
                    <c:extLst xmlns:c15="http://schemas.microsoft.com/office/drawing/2012/chart">
                      <c:ext xmlns:c15="http://schemas.microsoft.com/office/drawing/2012/chart" uri="{02D57815-91ED-43cb-92C2-25804820EDAC}">
                        <c15:formulaRef>
                          <c15:sqref>'New Scenario (2)'!$B$2:$F$2</c15:sqref>
                        </c15:formulaRef>
                      </c:ext>
                    </c:extLst>
                    <c:numCache>
                      <c:formatCode>General</c:formatCode>
                      <c:ptCount val="5"/>
                      <c:pt idx="0">
                        <c:v>2016</c:v>
                      </c:pt>
                      <c:pt idx="1">
                        <c:v>2017</c:v>
                      </c:pt>
                      <c:pt idx="2">
                        <c:v>2018</c:v>
                      </c:pt>
                      <c:pt idx="3">
                        <c:v>2019</c:v>
                      </c:pt>
                      <c:pt idx="4">
                        <c:v>2020</c:v>
                      </c:pt>
                    </c:numCache>
                  </c:numRef>
                </c:cat>
                <c:val>
                  <c:numRef>
                    <c:extLst xmlns:c15="http://schemas.microsoft.com/office/drawing/2012/chart">
                      <c:ext xmlns:c15="http://schemas.microsoft.com/office/drawing/2012/chart" uri="{02D57815-91ED-43cb-92C2-25804820EDAC}">
                        <c15:formulaRef>
                          <c15:sqref>'New Scenario (2)'!$B$6:$F$6</c15:sqref>
                        </c15:formulaRef>
                      </c:ext>
                    </c:extLst>
                    <c:numCache>
                      <c:formatCode>0.0%</c:formatCode>
                      <c:ptCount val="5"/>
                      <c:pt idx="0">
                        <c:v>2.5173754284805267E-3</c:v>
                      </c:pt>
                      <c:pt idx="1">
                        <c:v>8.8104450312799596E-3</c:v>
                      </c:pt>
                      <c:pt idx="2">
                        <c:v>1.6174948544475508E-2</c:v>
                      </c:pt>
                      <c:pt idx="3">
                        <c:v>2.2100848426588913E-2</c:v>
                      </c:pt>
                      <c:pt idx="4">
                        <c:v>2.3872647043119224E-2</c:v>
                      </c:pt>
                    </c:numCache>
                  </c:numRef>
                </c:val>
                <c:extLst>
                  <c:ext xmlns:c16="http://schemas.microsoft.com/office/drawing/2014/chart" uri="{C3380CC4-5D6E-409C-BE32-E72D297353CC}">
                    <c16:uniqueId val="{00000001-9A08-4FFF-8BF5-109EA5361A7B}"/>
                  </c:ext>
                </c:extLst>
              </c15:ser>
            </c15:filteredBarSeries>
          </c:ext>
        </c:extLst>
      </c:barChart>
      <c:lineChart>
        <c:grouping val="standard"/>
        <c:varyColors val="0"/>
        <c:ser>
          <c:idx val="4"/>
          <c:order val="4"/>
          <c:tx>
            <c:strRef>
              <c:f>'New Scenario (2)'!$A$6</c:f>
              <c:strCache>
                <c:ptCount val="1"/>
                <c:pt idx="0">
                  <c:v>Our market share</c:v>
                </c:pt>
              </c:strCache>
            </c:strRef>
          </c:tx>
          <c:spPr>
            <a:ln w="28575" cap="rnd">
              <a:solidFill>
                <a:schemeClr val="accent5"/>
              </a:solidFill>
              <a:round/>
            </a:ln>
            <a:effectLst/>
          </c:spPr>
          <c:marker>
            <c:symbol val="circle"/>
            <c:size val="6"/>
            <c:spPr>
              <a:solidFill>
                <a:schemeClr val="accent5"/>
              </a:solidFill>
              <a:ln w="9525">
                <a:solidFill>
                  <a:schemeClr val="accent5"/>
                </a:solidFill>
              </a:ln>
              <a:effectLst/>
            </c:spPr>
          </c:marker>
          <c:dLbls>
            <c:dLbl>
              <c:idx val="0"/>
              <c:layout>
                <c:manualLayout>
                  <c:x val="2.2708347576764945E-2"/>
                  <c:y val="-0.11222973146248874"/>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D6C-413C-BBE9-41A395245293}"/>
                </c:ext>
              </c:extLst>
            </c:dLbl>
            <c:dLbl>
              <c:idx val="1"/>
              <c:layout>
                <c:manualLayout>
                  <c:x val="2.9088114141163739E-2"/>
                  <c:y val="-0.1286471195255055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272-4EC1-BE9F-251B3181C56A}"/>
                </c:ext>
              </c:extLst>
            </c:dLbl>
            <c:dLbl>
              <c:idx val="2"/>
              <c:layout>
                <c:manualLayout>
                  <c:x val="2.7392255561347823E-2"/>
                  <c:y val="-0.10112407439312958"/>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272-4EC1-BE9F-251B3181C56A}"/>
                </c:ext>
              </c:extLst>
            </c:dLbl>
            <c:dLbl>
              <c:idx val="3"/>
              <c:layout>
                <c:manualLayout>
                  <c:x val="2.4000538401716048E-2"/>
                  <c:y val="-8.73625518269414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272-4EC1-BE9F-251B3181C56A}"/>
                </c:ext>
              </c:extLst>
            </c:dLbl>
            <c:dLbl>
              <c:idx val="4"/>
              <c:layout>
                <c:manualLayout>
                  <c:x val="2.2304679821900007E-2"/>
                  <c:y val="-8.2775377638212105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272-4EC1-BE9F-251B3181C56A}"/>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ru-RU"/>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'New Scenario (2)'!$B$2:$F$2</c:f>
              <c:numCache>
                <c:formatCode>General</c:formatCode>
                <c:ptCount val="5"/>
                <c:pt idx="0">
                  <c:v>2016</c:v>
                </c:pt>
                <c:pt idx="1">
                  <c:v>2017</c:v>
                </c:pt>
                <c:pt idx="2">
                  <c:v>2018</c:v>
                </c:pt>
                <c:pt idx="3">
                  <c:v>2019</c:v>
                </c:pt>
                <c:pt idx="4">
                  <c:v>2020</c:v>
                </c:pt>
              </c:numCache>
            </c:numRef>
          </c:cat>
          <c:val>
            <c:numRef>
              <c:f>'New Scenario (2)'!$B$6:$F$6</c:f>
              <c:numCache>
                <c:formatCode>0.0%</c:formatCode>
                <c:ptCount val="5"/>
                <c:pt idx="0">
                  <c:v>2.5173754284805267E-3</c:v>
                </c:pt>
                <c:pt idx="1">
                  <c:v>8.8104450312799596E-3</c:v>
                </c:pt>
                <c:pt idx="2">
                  <c:v>1.6174948544475508E-2</c:v>
                </c:pt>
                <c:pt idx="3">
                  <c:v>2.2100848426588913E-2</c:v>
                </c:pt>
                <c:pt idx="4">
                  <c:v>2.3872647043119224E-2</c:v>
                </c:pt>
              </c:numCache>
            </c:numRef>
          </c:val>
          <c:smooth val="0"/>
          <c:extLst>
            <c:ext xmlns:c16="http://schemas.microsoft.com/office/drawing/2014/chart" uri="{C3380CC4-5D6E-409C-BE32-E72D297353CC}">
              <c16:uniqueId val="{00000005-CD6C-413C-BBE9-41A395245293}"/>
            </c:ext>
          </c:extLst>
        </c:ser>
        <c:dLbls>
          <c:showLegendKey val="0"/>
          <c:showVal val="0"/>
          <c:showCatName val="0"/>
          <c:showSerName val="0"/>
          <c:showPercent val="0"/>
          <c:showBubbleSize val="0"/>
        </c:dLbls>
        <c:marker val="1"/>
        <c:smooth val="0"/>
        <c:axId val="312086640"/>
        <c:axId val="312085856"/>
      </c:lineChart>
      <c:catAx>
        <c:axId val="3120882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crossAx val="312085072"/>
        <c:crosses val="autoZero"/>
        <c:auto val="1"/>
        <c:lblAlgn val="ctr"/>
        <c:lblOffset val="100"/>
        <c:noMultiLvlLbl val="0"/>
      </c:catAx>
      <c:valAx>
        <c:axId val="31208507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crossAx val="312088208"/>
        <c:crosses val="autoZero"/>
        <c:crossBetween val="between"/>
      </c:valAx>
      <c:valAx>
        <c:axId val="312085856"/>
        <c:scaling>
          <c:orientation val="minMax"/>
        </c:scaling>
        <c:delete val="0"/>
        <c:axPos val="r"/>
        <c:numFmt formatCode="0.0%"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ru-RU"/>
          </a:p>
        </c:txPr>
        <c:crossAx val="312086640"/>
        <c:crosses val="max"/>
        <c:crossBetween val="between"/>
      </c:valAx>
      <c:catAx>
        <c:axId val="312086640"/>
        <c:scaling>
          <c:orientation val="minMax"/>
        </c:scaling>
        <c:delete val="1"/>
        <c:axPos val="b"/>
        <c:numFmt formatCode="General" sourceLinked="1"/>
        <c:majorTickMark val="out"/>
        <c:minorTickMark val="none"/>
        <c:tickLblPos val="nextTo"/>
        <c:crossAx val="312085856"/>
        <c:crosses val="autoZero"/>
        <c:auto val="1"/>
        <c:lblAlgn val="ctr"/>
        <c:lblOffset val="100"/>
        <c:noMultiLvlLbl val="0"/>
      </c:catAx>
      <c:spPr>
        <a:noFill/>
        <a:ln>
          <a:noFill/>
        </a:ln>
        <a:effectLst/>
      </c:spPr>
    </c:plotArea>
    <c:legend>
      <c:legendPos val="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ru-RU"/>
        </a:p>
      </c:txPr>
    </c:legend>
    <c:plotVisOnly val="1"/>
    <c:dispBlanksAs val="gap"/>
    <c:showDLblsOverMax val="0"/>
  </c:chart>
  <c:spPr>
    <a:noFill/>
    <a:ln>
      <a:noFill/>
    </a:ln>
    <a:effectLst/>
  </c:spPr>
  <c:txPr>
    <a:bodyPr/>
    <a:lstStyle/>
    <a:p>
      <a:pPr>
        <a:defRPr/>
      </a:pPr>
      <a:endParaRPr lang="ru-RU"/>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
          <c:y val="8.3494054600748713E-2"/>
          <c:w val="1"/>
          <c:h val="0.80582810667303484"/>
        </c:manualLayout>
      </c:layout>
      <c:pieChart>
        <c:varyColors val="1"/>
        <c:ser>
          <c:idx val="0"/>
          <c:order val="0"/>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F69F-48AA-A32F-D234170BF725}"/>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F69F-48AA-A32F-D234170BF725}"/>
              </c:ext>
            </c:extLst>
          </c:dPt>
          <c:val>
            <c:numRef>
              <c:f>Sheet1!$B$53:$C$53</c:f>
              <c:numCache>
                <c:formatCode>0%</c:formatCode>
                <c:ptCount val="2"/>
                <c:pt idx="0">
                  <c:v>0.1</c:v>
                </c:pt>
                <c:pt idx="1">
                  <c:v>0.9</c:v>
                </c:pt>
              </c:numCache>
            </c:numRef>
          </c:val>
          <c:extLst>
            <c:ext xmlns:c16="http://schemas.microsoft.com/office/drawing/2014/chart" uri="{C3380CC4-5D6E-409C-BE32-E72D297353CC}">
              <c16:uniqueId val="{00000004-F69F-48AA-A32F-D234170BF72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
          <c:y val="2.9706911636045493E-2"/>
          <c:w val="0.86249997213697904"/>
          <c:h val="0.97029308836395456"/>
        </c:manualLayout>
      </c:layout>
      <c:pieChart>
        <c:varyColors val="1"/>
        <c:ser>
          <c:idx val="1"/>
          <c:order val="0"/>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CB6F-479E-B1E0-7CECA03A155F}"/>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CB6F-479E-B1E0-7CECA03A155F}"/>
              </c:ext>
            </c:extLst>
          </c:dPt>
          <c:val>
            <c:numRef>
              <c:f>Sheet1!$B$54:$C$54</c:f>
              <c:numCache>
                <c:formatCode>0%</c:formatCode>
                <c:ptCount val="2"/>
                <c:pt idx="0">
                  <c:v>0.2</c:v>
                </c:pt>
                <c:pt idx="1">
                  <c:v>0.8</c:v>
                </c:pt>
              </c:numCache>
            </c:numRef>
          </c:val>
          <c:extLst>
            <c:ext xmlns:c16="http://schemas.microsoft.com/office/drawing/2014/chart" uri="{C3380CC4-5D6E-409C-BE32-E72D297353CC}">
              <c16:uniqueId val="{00000004-CB6F-479E-B1E0-7CECA03A155F}"/>
            </c:ext>
          </c:extLst>
        </c:ser>
        <c:ser>
          <c:idx val="0"/>
          <c:order val="1"/>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6-CB6F-479E-B1E0-7CECA03A155F}"/>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8-CB6F-479E-B1E0-7CECA03A155F}"/>
              </c:ext>
            </c:extLst>
          </c:dPt>
          <c:val>
            <c:numRef>
              <c:f>Sheet1!$B$53:$C$53</c:f>
              <c:numCache>
                <c:formatCode>0%</c:formatCode>
                <c:ptCount val="2"/>
                <c:pt idx="0">
                  <c:v>0.1</c:v>
                </c:pt>
                <c:pt idx="1">
                  <c:v>0.9</c:v>
                </c:pt>
              </c:numCache>
            </c:numRef>
          </c:val>
          <c:extLst>
            <c:ext xmlns:c16="http://schemas.microsoft.com/office/drawing/2014/chart" uri="{C3380CC4-5D6E-409C-BE32-E72D297353CC}">
              <c16:uniqueId val="{00000009-CB6F-479E-B1E0-7CECA03A155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14663053311536814"/>
          <c:y val="2.97078102433063E-2"/>
          <c:w val="0.86249997213697904"/>
          <c:h val="0.97029308836395456"/>
        </c:manualLayout>
      </c:layout>
      <c:pieChart>
        <c:varyColors val="1"/>
        <c:ser>
          <c:idx val="1"/>
          <c:order val="0"/>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CC5D-4134-B541-DF9721C082DC}"/>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CC5D-4134-B541-DF9721C082DC}"/>
              </c:ext>
            </c:extLst>
          </c:dPt>
          <c:val>
            <c:numRef>
              <c:f>Sheet1!$B$55:$C$55</c:f>
              <c:numCache>
                <c:formatCode>0%</c:formatCode>
                <c:ptCount val="2"/>
                <c:pt idx="0">
                  <c:v>0.4</c:v>
                </c:pt>
                <c:pt idx="1">
                  <c:v>0.6</c:v>
                </c:pt>
              </c:numCache>
            </c:numRef>
          </c:val>
          <c:extLst>
            <c:ext xmlns:c16="http://schemas.microsoft.com/office/drawing/2014/chart" uri="{C3380CC4-5D6E-409C-BE32-E72D297353CC}">
              <c16:uniqueId val="{00000004-CC5D-4134-B541-DF9721C082DC}"/>
            </c:ext>
          </c:extLst>
        </c:ser>
        <c:ser>
          <c:idx val="0"/>
          <c:order val="1"/>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6-CC5D-4134-B541-DF9721C082DC}"/>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8-CC5D-4134-B541-DF9721C082DC}"/>
              </c:ext>
            </c:extLst>
          </c:dPt>
          <c:val>
            <c:numRef>
              <c:f>Sheet1!$B$53:$C$53</c:f>
              <c:numCache>
                <c:formatCode>0%</c:formatCode>
                <c:ptCount val="2"/>
                <c:pt idx="0">
                  <c:v>0.1</c:v>
                </c:pt>
                <c:pt idx="1">
                  <c:v>0.9</c:v>
                </c:pt>
              </c:numCache>
            </c:numRef>
          </c:val>
          <c:extLst>
            <c:ext xmlns:c16="http://schemas.microsoft.com/office/drawing/2014/chart" uri="{C3380CC4-5D6E-409C-BE32-E72D297353CC}">
              <c16:uniqueId val="{00000009-CC5D-4134-B541-DF9721C082D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manualLayout>
          <c:layoutTarget val="inner"/>
          <c:xMode val="edge"/>
          <c:yMode val="edge"/>
          <c:x val="0"/>
          <c:y val="2.9706911636045493E-2"/>
          <c:w val="0.86249997213697904"/>
          <c:h val="0.97029308836395456"/>
        </c:manualLayout>
      </c:layout>
      <c:pieChart>
        <c:varyColors val="1"/>
        <c:ser>
          <c:idx val="1"/>
          <c:order val="0"/>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1-F67A-4DC7-AF97-E0BD9D6F852E}"/>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F67A-4DC7-AF97-E0BD9D6F852E}"/>
              </c:ext>
            </c:extLst>
          </c:dPt>
          <c:val>
            <c:numRef>
              <c:f>Sheet1!$B$56:$C$56</c:f>
              <c:numCache>
                <c:formatCode>0%</c:formatCode>
                <c:ptCount val="2"/>
                <c:pt idx="0">
                  <c:v>0.6</c:v>
                </c:pt>
                <c:pt idx="1">
                  <c:v>0.4</c:v>
                </c:pt>
              </c:numCache>
            </c:numRef>
          </c:val>
          <c:extLst>
            <c:ext xmlns:c16="http://schemas.microsoft.com/office/drawing/2014/chart" uri="{C3380CC4-5D6E-409C-BE32-E72D297353CC}">
              <c16:uniqueId val="{00000004-F67A-4DC7-AF97-E0BD9D6F852E}"/>
            </c:ext>
          </c:extLst>
        </c:ser>
        <c:ser>
          <c:idx val="0"/>
          <c:order val="1"/>
          <c:dPt>
            <c:idx val="0"/>
            <c:bubble3D val="0"/>
            <c:spPr>
              <a:solidFill>
                <a:schemeClr val="dk1">
                  <a:tint val="88500"/>
                </a:schemeClr>
              </a:solidFill>
              <a:ln w="19050">
                <a:solidFill>
                  <a:schemeClr val="lt1"/>
                </a:solidFill>
              </a:ln>
              <a:effectLst/>
            </c:spPr>
            <c:extLst>
              <c:ext xmlns:c16="http://schemas.microsoft.com/office/drawing/2014/chart" uri="{C3380CC4-5D6E-409C-BE32-E72D297353CC}">
                <c16:uniqueId val="{00000006-F67A-4DC7-AF97-E0BD9D6F852E}"/>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8-F67A-4DC7-AF97-E0BD9D6F852E}"/>
              </c:ext>
            </c:extLst>
          </c:dPt>
          <c:val>
            <c:numRef>
              <c:f>Sheet1!$B$53:$C$53</c:f>
              <c:numCache>
                <c:formatCode>0%</c:formatCode>
                <c:ptCount val="2"/>
                <c:pt idx="0">
                  <c:v>0.1</c:v>
                </c:pt>
                <c:pt idx="1">
                  <c:v>0.9</c:v>
                </c:pt>
              </c:numCache>
            </c:numRef>
          </c:val>
          <c:extLst>
            <c:ext xmlns:c16="http://schemas.microsoft.com/office/drawing/2014/chart" uri="{C3380CC4-5D6E-409C-BE32-E72D297353CC}">
              <c16:uniqueId val="{00000009-F67A-4DC7-AF97-E0BD9D6F852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10"/>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ru-RU"/>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'PDL v2'!$CV$2:$DG$2</c:f>
              <c:strCache>
                <c:ptCount val="12"/>
                <c:pt idx="0">
                  <c:v>1 month</c:v>
                </c:pt>
                <c:pt idx="1">
                  <c:v>2 month</c:v>
                </c:pt>
                <c:pt idx="2">
                  <c:v>3 month</c:v>
                </c:pt>
                <c:pt idx="3">
                  <c:v>4 month</c:v>
                </c:pt>
                <c:pt idx="4">
                  <c:v>5 month</c:v>
                </c:pt>
                <c:pt idx="5">
                  <c:v>6 month</c:v>
                </c:pt>
                <c:pt idx="6">
                  <c:v>7 month</c:v>
                </c:pt>
                <c:pt idx="7">
                  <c:v>8 month</c:v>
                </c:pt>
                <c:pt idx="8">
                  <c:v>9 month</c:v>
                </c:pt>
                <c:pt idx="9">
                  <c:v>10 month</c:v>
                </c:pt>
                <c:pt idx="10">
                  <c:v>11 month</c:v>
                </c:pt>
                <c:pt idx="11">
                  <c:v>12 month</c:v>
                </c:pt>
              </c:strCache>
            </c:strRef>
          </c:cat>
          <c:val>
            <c:numRef>
              <c:f>'PDL v2'!$CV$3:$DG$3</c:f>
              <c:numCache>
                <c:formatCode>0.0%</c:formatCode>
                <c:ptCount val="12"/>
                <c:pt idx="0">
                  <c:v>0.18780692172259492</c:v>
                </c:pt>
                <c:pt idx="1">
                  <c:v>0.17710990537576568</c:v>
                </c:pt>
                <c:pt idx="2">
                  <c:v>0.16747854654894936</c:v>
                </c:pt>
                <c:pt idx="3">
                  <c:v>0.15796652986890597</c:v>
                </c:pt>
                <c:pt idx="4">
                  <c:v>0.1516533300920436</c:v>
                </c:pt>
                <c:pt idx="5">
                  <c:v>0.1470268195690986</c:v>
                </c:pt>
                <c:pt idx="6">
                  <c:v>0.14344509989372162</c:v>
                </c:pt>
                <c:pt idx="7">
                  <c:v>0.14074767397491925</c:v>
                </c:pt>
                <c:pt idx="8">
                  <c:v>0.13864109497500732</c:v>
                </c:pt>
                <c:pt idx="9">
                  <c:v>0.13695691676495853</c:v>
                </c:pt>
                <c:pt idx="10">
                  <c:v>0.13559643066908517</c:v>
                </c:pt>
                <c:pt idx="11">
                  <c:v>0.13447767896971505</c:v>
                </c:pt>
              </c:numCache>
            </c:numRef>
          </c:val>
          <c:smooth val="0"/>
          <c:extLst>
            <c:ext xmlns:c16="http://schemas.microsoft.com/office/drawing/2014/chart" uri="{C3380CC4-5D6E-409C-BE32-E72D297353CC}">
              <c16:uniqueId val="{00000000-A089-4062-B9D8-9CD6863262DF}"/>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marker val="1"/>
        <c:smooth val="0"/>
        <c:axId val="397639016"/>
        <c:axId val="397638624"/>
      </c:lineChart>
      <c:catAx>
        <c:axId val="397639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schemeClr>
                </a:solidFill>
                <a:latin typeface="+mn-lt"/>
                <a:ea typeface="+mn-ea"/>
                <a:cs typeface="+mn-cs"/>
              </a:defRPr>
            </a:pPr>
            <a:endParaRPr lang="ru-RU"/>
          </a:p>
        </c:txPr>
        <c:crossAx val="397638624"/>
        <c:crosses val="autoZero"/>
        <c:auto val="1"/>
        <c:lblAlgn val="ctr"/>
        <c:lblOffset val="100"/>
        <c:noMultiLvlLbl val="0"/>
      </c:catAx>
      <c:valAx>
        <c:axId val="397638624"/>
        <c:scaling>
          <c:orientation val="minMax"/>
          <c:min val="0.1"/>
        </c:scaling>
        <c:delete val="0"/>
        <c:axPos val="l"/>
        <c:title>
          <c:tx>
            <c:rich>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r>
                  <a:rPr lang="en-US" sz="1800" b="0" i="0" baseline="0">
                    <a:effectLst/>
                  </a:rPr>
                  <a:t>% Loses disbursed amount</a:t>
                </a:r>
                <a:endParaRPr lang="en-US" sz="1800" b="0" i="0" u="none" strike="noStrike" kern="1200" baseline="0">
                  <a:solidFill>
                    <a:sysClr val="windowText" lastClr="000000">
                      <a:lumMod val="65000"/>
                      <a:lumOff val="35000"/>
                    </a:sysClr>
                  </a:solidFill>
                  <a:effectLst/>
                  <a:latin typeface="+mn-lt"/>
                  <a:ea typeface="+mn-ea"/>
                  <a:cs typeface="+mn-cs"/>
                </a:endParaRPr>
              </a:p>
            </c:rich>
          </c:tx>
          <c:overlay val="0"/>
          <c:spPr>
            <a:noFill/>
            <a:ln>
              <a:noFill/>
            </a:ln>
            <a:effectLst/>
          </c:spPr>
          <c:txPr>
            <a:bodyPr rot="-5400000" spcFirstLastPara="1" vertOverflow="ellipsis" vert="horz" wrap="square" anchor="ctr" anchorCtr="1"/>
            <a:lstStyle/>
            <a:p>
              <a:pPr marL="0" marR="0" indent="0" algn="ctr" defTabSz="914400" rtl="0" eaLnBrk="1" fontAlgn="auto" latinLnBrk="0" hangingPunct="1">
                <a:lnSpc>
                  <a:spcPct val="100000"/>
                </a:lnSpc>
                <a:spcBef>
                  <a:spcPts val="0"/>
                </a:spcBef>
                <a:spcAft>
                  <a:spcPts val="0"/>
                </a:spcAft>
                <a:buClrTx/>
                <a:buSzTx/>
                <a:buFontTx/>
                <a:buNone/>
                <a:tabLst/>
                <a:defRPr sz="1000" b="0" i="0" u="none" strike="noStrike" kern="1200" baseline="0">
                  <a:solidFill>
                    <a:sysClr val="windowText" lastClr="000000">
                      <a:lumMod val="65000"/>
                      <a:lumOff val="35000"/>
                    </a:sysClr>
                  </a:solidFill>
                  <a:latin typeface="+mn-lt"/>
                  <a:ea typeface="+mn-ea"/>
                  <a:cs typeface="+mn-cs"/>
                </a:defRPr>
              </a:pPr>
              <a:endParaRPr lang="ru-RU"/>
            </a:p>
          </c:txPr>
        </c:title>
        <c:numFmt formatCode="0.0%" sourceLinked="1"/>
        <c:majorTickMark val="out"/>
        <c:minorTickMark val="none"/>
        <c:tickLblPos val="nextTo"/>
        <c:spPr>
          <a:noFill/>
          <a:ln>
            <a:solidFill>
              <a:schemeClr val="accent1"/>
            </a:solid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976390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1">
  <a:schemeClr val="accent1"/>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A535535-F804-448F-983F-FFEC1B72BC65}" type="datetimeFigureOut">
              <a:rPr lang="en-US" smtClean="0"/>
              <a:t>1/20/2017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D73C46-14C7-4A57-B869-186A5A55EEB3}" type="slidenum">
              <a:rPr lang="en-US" smtClean="0"/>
              <a:t>‹#›</a:t>
            </a:fld>
            <a:endParaRPr lang="en-US"/>
          </a:p>
        </p:txBody>
      </p:sp>
    </p:spTree>
    <p:extLst>
      <p:ext uri="{BB962C8B-B14F-4D97-AF65-F5344CB8AC3E}">
        <p14:creationId xmlns:p14="http://schemas.microsoft.com/office/powerpoint/2010/main" val="1086536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11F612-6801-4D4C-A0B7-C9E3864A2EA0}" type="datetimeFigureOut">
              <a:rPr lang="ru-RU" smtClean="0"/>
              <a:t>20.01.2017</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AF8928-5D96-4E18-BE87-4F1720F2B4F1}" type="slidenum">
              <a:rPr lang="ru-RU" smtClean="0"/>
              <a:t>‹#›</a:t>
            </a:fld>
            <a:endParaRPr lang="ru-RU"/>
          </a:p>
        </p:txBody>
      </p:sp>
    </p:spTree>
    <p:extLst>
      <p:ext uri="{BB962C8B-B14F-4D97-AF65-F5344CB8AC3E}">
        <p14:creationId xmlns:p14="http://schemas.microsoft.com/office/powerpoint/2010/main" val="101500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1</a:t>
            </a:fld>
            <a:endParaRPr lang="ru-RU" dirty="0"/>
          </a:p>
        </p:txBody>
      </p:sp>
    </p:spTree>
    <p:extLst>
      <p:ext uri="{BB962C8B-B14F-4D97-AF65-F5344CB8AC3E}">
        <p14:creationId xmlns:p14="http://schemas.microsoft.com/office/powerpoint/2010/main" val="2741088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10</a:t>
            </a:fld>
            <a:endParaRPr lang="ru-RU"/>
          </a:p>
        </p:txBody>
      </p:sp>
    </p:spTree>
    <p:extLst>
      <p:ext uri="{BB962C8B-B14F-4D97-AF65-F5344CB8AC3E}">
        <p14:creationId xmlns:p14="http://schemas.microsoft.com/office/powerpoint/2010/main" val="1462862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11</a:t>
            </a:fld>
            <a:endParaRPr lang="ru-RU"/>
          </a:p>
        </p:txBody>
      </p:sp>
    </p:spTree>
    <p:extLst>
      <p:ext uri="{BB962C8B-B14F-4D97-AF65-F5344CB8AC3E}">
        <p14:creationId xmlns:p14="http://schemas.microsoft.com/office/powerpoint/2010/main" val="960412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12</a:t>
            </a:fld>
            <a:endParaRPr lang="ru-RU"/>
          </a:p>
        </p:txBody>
      </p:sp>
    </p:spTree>
    <p:extLst>
      <p:ext uri="{BB962C8B-B14F-4D97-AF65-F5344CB8AC3E}">
        <p14:creationId xmlns:p14="http://schemas.microsoft.com/office/powerpoint/2010/main" val="1501042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13</a:t>
            </a:fld>
            <a:endParaRPr lang="ru-RU"/>
          </a:p>
        </p:txBody>
      </p:sp>
    </p:spTree>
    <p:extLst>
      <p:ext uri="{BB962C8B-B14F-4D97-AF65-F5344CB8AC3E}">
        <p14:creationId xmlns:p14="http://schemas.microsoft.com/office/powerpoint/2010/main" val="201769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14</a:t>
            </a:fld>
            <a:endParaRPr lang="ru-RU"/>
          </a:p>
        </p:txBody>
      </p:sp>
    </p:spTree>
    <p:extLst>
      <p:ext uri="{BB962C8B-B14F-4D97-AF65-F5344CB8AC3E}">
        <p14:creationId xmlns:p14="http://schemas.microsoft.com/office/powerpoint/2010/main" val="1486534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15</a:t>
            </a:fld>
            <a:endParaRPr lang="ru-RU"/>
          </a:p>
        </p:txBody>
      </p:sp>
    </p:spTree>
    <p:extLst>
      <p:ext uri="{BB962C8B-B14F-4D97-AF65-F5344CB8AC3E}">
        <p14:creationId xmlns:p14="http://schemas.microsoft.com/office/powerpoint/2010/main" val="1007544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16</a:t>
            </a:fld>
            <a:endParaRPr lang="ru-RU"/>
          </a:p>
        </p:txBody>
      </p:sp>
    </p:spTree>
    <p:extLst>
      <p:ext uri="{BB962C8B-B14F-4D97-AF65-F5344CB8AC3E}">
        <p14:creationId xmlns:p14="http://schemas.microsoft.com/office/powerpoint/2010/main" val="1007587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17</a:t>
            </a:fld>
            <a:endParaRPr lang="ru-RU"/>
          </a:p>
        </p:txBody>
      </p:sp>
    </p:spTree>
    <p:extLst>
      <p:ext uri="{BB962C8B-B14F-4D97-AF65-F5344CB8AC3E}">
        <p14:creationId xmlns:p14="http://schemas.microsoft.com/office/powerpoint/2010/main" val="77903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18</a:t>
            </a:fld>
            <a:endParaRPr lang="ru-RU"/>
          </a:p>
        </p:txBody>
      </p:sp>
    </p:spTree>
    <p:extLst>
      <p:ext uri="{BB962C8B-B14F-4D97-AF65-F5344CB8AC3E}">
        <p14:creationId xmlns:p14="http://schemas.microsoft.com/office/powerpoint/2010/main" val="335470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19</a:t>
            </a:fld>
            <a:endParaRPr lang="ru-RU"/>
          </a:p>
        </p:txBody>
      </p:sp>
    </p:spTree>
    <p:extLst>
      <p:ext uri="{BB962C8B-B14F-4D97-AF65-F5344CB8AC3E}">
        <p14:creationId xmlns:p14="http://schemas.microsoft.com/office/powerpoint/2010/main" val="3358781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a:t>
            </a:fld>
            <a:endParaRPr lang="ru-RU"/>
          </a:p>
        </p:txBody>
      </p:sp>
    </p:spTree>
    <p:extLst>
      <p:ext uri="{BB962C8B-B14F-4D97-AF65-F5344CB8AC3E}">
        <p14:creationId xmlns:p14="http://schemas.microsoft.com/office/powerpoint/2010/main" val="4039935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20</a:t>
            </a:fld>
            <a:endParaRPr lang="ru-RU"/>
          </a:p>
        </p:txBody>
      </p:sp>
    </p:spTree>
    <p:extLst>
      <p:ext uri="{BB962C8B-B14F-4D97-AF65-F5344CB8AC3E}">
        <p14:creationId xmlns:p14="http://schemas.microsoft.com/office/powerpoint/2010/main" val="1644588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21</a:t>
            </a:fld>
            <a:endParaRPr lang="ru-RU"/>
          </a:p>
        </p:txBody>
      </p:sp>
    </p:spTree>
    <p:extLst>
      <p:ext uri="{BB962C8B-B14F-4D97-AF65-F5344CB8AC3E}">
        <p14:creationId xmlns:p14="http://schemas.microsoft.com/office/powerpoint/2010/main" val="1994076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22</a:t>
            </a:fld>
            <a:endParaRPr lang="ru-RU"/>
          </a:p>
        </p:txBody>
      </p:sp>
    </p:spTree>
    <p:extLst>
      <p:ext uri="{BB962C8B-B14F-4D97-AF65-F5344CB8AC3E}">
        <p14:creationId xmlns:p14="http://schemas.microsoft.com/office/powerpoint/2010/main" val="3912556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23</a:t>
            </a:fld>
            <a:endParaRPr lang="ru-RU"/>
          </a:p>
        </p:txBody>
      </p:sp>
    </p:spTree>
    <p:extLst>
      <p:ext uri="{BB962C8B-B14F-4D97-AF65-F5344CB8AC3E}">
        <p14:creationId xmlns:p14="http://schemas.microsoft.com/office/powerpoint/2010/main" val="2908352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24</a:t>
            </a:fld>
            <a:endParaRPr lang="ru-RU"/>
          </a:p>
        </p:txBody>
      </p:sp>
    </p:spTree>
    <p:extLst>
      <p:ext uri="{BB962C8B-B14F-4D97-AF65-F5344CB8AC3E}">
        <p14:creationId xmlns:p14="http://schemas.microsoft.com/office/powerpoint/2010/main" val="2009072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25</a:t>
            </a:fld>
            <a:endParaRPr lang="ru-RU"/>
          </a:p>
        </p:txBody>
      </p:sp>
    </p:spTree>
    <p:extLst>
      <p:ext uri="{BB962C8B-B14F-4D97-AF65-F5344CB8AC3E}">
        <p14:creationId xmlns:p14="http://schemas.microsoft.com/office/powerpoint/2010/main" val="27970191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26</a:t>
            </a:fld>
            <a:endParaRPr lang="ru-RU"/>
          </a:p>
        </p:txBody>
      </p:sp>
    </p:spTree>
    <p:extLst>
      <p:ext uri="{BB962C8B-B14F-4D97-AF65-F5344CB8AC3E}">
        <p14:creationId xmlns:p14="http://schemas.microsoft.com/office/powerpoint/2010/main" val="3715372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27</a:t>
            </a:fld>
            <a:endParaRPr lang="ru-RU"/>
          </a:p>
        </p:txBody>
      </p:sp>
    </p:spTree>
    <p:extLst>
      <p:ext uri="{BB962C8B-B14F-4D97-AF65-F5344CB8AC3E}">
        <p14:creationId xmlns:p14="http://schemas.microsoft.com/office/powerpoint/2010/main" val="14120100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28</a:t>
            </a:fld>
            <a:endParaRPr lang="ru-RU"/>
          </a:p>
        </p:txBody>
      </p:sp>
    </p:spTree>
    <p:extLst>
      <p:ext uri="{BB962C8B-B14F-4D97-AF65-F5344CB8AC3E}">
        <p14:creationId xmlns:p14="http://schemas.microsoft.com/office/powerpoint/2010/main" val="3481843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29</a:t>
            </a:fld>
            <a:endParaRPr lang="ru-RU"/>
          </a:p>
        </p:txBody>
      </p:sp>
    </p:spTree>
    <p:extLst>
      <p:ext uri="{BB962C8B-B14F-4D97-AF65-F5344CB8AC3E}">
        <p14:creationId xmlns:p14="http://schemas.microsoft.com/office/powerpoint/2010/main" val="446162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a:t>
            </a:fld>
            <a:endParaRPr lang="ru-RU"/>
          </a:p>
        </p:txBody>
      </p:sp>
    </p:spTree>
    <p:extLst>
      <p:ext uri="{BB962C8B-B14F-4D97-AF65-F5344CB8AC3E}">
        <p14:creationId xmlns:p14="http://schemas.microsoft.com/office/powerpoint/2010/main" val="42821577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30</a:t>
            </a:fld>
            <a:endParaRPr lang="ru-RU" dirty="0"/>
          </a:p>
        </p:txBody>
      </p:sp>
    </p:spTree>
    <p:extLst>
      <p:ext uri="{BB962C8B-B14F-4D97-AF65-F5344CB8AC3E}">
        <p14:creationId xmlns:p14="http://schemas.microsoft.com/office/powerpoint/2010/main" val="27512099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31</a:t>
            </a:fld>
            <a:endParaRPr lang="ru-RU"/>
          </a:p>
        </p:txBody>
      </p:sp>
    </p:spTree>
    <p:extLst>
      <p:ext uri="{BB962C8B-B14F-4D97-AF65-F5344CB8AC3E}">
        <p14:creationId xmlns:p14="http://schemas.microsoft.com/office/powerpoint/2010/main" val="11854887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32</a:t>
            </a:fld>
            <a:endParaRPr lang="ru-RU"/>
          </a:p>
        </p:txBody>
      </p:sp>
    </p:spTree>
    <p:extLst>
      <p:ext uri="{BB962C8B-B14F-4D97-AF65-F5344CB8AC3E}">
        <p14:creationId xmlns:p14="http://schemas.microsoft.com/office/powerpoint/2010/main" val="1278473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33</a:t>
            </a:fld>
            <a:endParaRPr lang="ru-RU" dirty="0"/>
          </a:p>
        </p:txBody>
      </p:sp>
    </p:spTree>
    <p:extLst>
      <p:ext uri="{BB962C8B-B14F-4D97-AF65-F5344CB8AC3E}">
        <p14:creationId xmlns:p14="http://schemas.microsoft.com/office/powerpoint/2010/main" val="4282171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34</a:t>
            </a:fld>
            <a:endParaRPr lang="ru-RU" dirty="0"/>
          </a:p>
        </p:txBody>
      </p:sp>
    </p:spTree>
    <p:extLst>
      <p:ext uri="{BB962C8B-B14F-4D97-AF65-F5344CB8AC3E}">
        <p14:creationId xmlns:p14="http://schemas.microsoft.com/office/powerpoint/2010/main" val="151546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35</a:t>
            </a:fld>
            <a:endParaRPr lang="ru-RU"/>
          </a:p>
        </p:txBody>
      </p:sp>
    </p:spTree>
    <p:extLst>
      <p:ext uri="{BB962C8B-B14F-4D97-AF65-F5344CB8AC3E}">
        <p14:creationId xmlns:p14="http://schemas.microsoft.com/office/powerpoint/2010/main" val="1143492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36</a:t>
            </a:fld>
            <a:endParaRPr lang="ru-RU"/>
          </a:p>
        </p:txBody>
      </p:sp>
    </p:spTree>
    <p:extLst>
      <p:ext uri="{BB962C8B-B14F-4D97-AF65-F5344CB8AC3E}">
        <p14:creationId xmlns:p14="http://schemas.microsoft.com/office/powerpoint/2010/main" val="3868863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37</a:t>
            </a:fld>
            <a:endParaRPr lang="ru-RU"/>
          </a:p>
        </p:txBody>
      </p:sp>
    </p:spTree>
    <p:extLst>
      <p:ext uri="{BB962C8B-B14F-4D97-AF65-F5344CB8AC3E}">
        <p14:creationId xmlns:p14="http://schemas.microsoft.com/office/powerpoint/2010/main" val="28367097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38</a:t>
            </a:fld>
            <a:endParaRPr lang="ru-RU"/>
          </a:p>
        </p:txBody>
      </p:sp>
    </p:spTree>
    <p:extLst>
      <p:ext uri="{BB962C8B-B14F-4D97-AF65-F5344CB8AC3E}">
        <p14:creationId xmlns:p14="http://schemas.microsoft.com/office/powerpoint/2010/main" val="2668664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39</a:t>
            </a:fld>
            <a:endParaRPr lang="ru-RU"/>
          </a:p>
        </p:txBody>
      </p:sp>
    </p:spTree>
    <p:extLst>
      <p:ext uri="{BB962C8B-B14F-4D97-AF65-F5344CB8AC3E}">
        <p14:creationId xmlns:p14="http://schemas.microsoft.com/office/powerpoint/2010/main" val="744763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a:t>
            </a:fld>
            <a:endParaRPr lang="ru-RU"/>
          </a:p>
        </p:txBody>
      </p:sp>
    </p:spTree>
    <p:extLst>
      <p:ext uri="{BB962C8B-B14F-4D97-AF65-F5344CB8AC3E}">
        <p14:creationId xmlns:p14="http://schemas.microsoft.com/office/powerpoint/2010/main" val="34545356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41</a:t>
            </a:fld>
            <a:endParaRPr lang="ru-RU"/>
          </a:p>
        </p:txBody>
      </p:sp>
    </p:spTree>
    <p:extLst>
      <p:ext uri="{BB962C8B-B14F-4D97-AF65-F5344CB8AC3E}">
        <p14:creationId xmlns:p14="http://schemas.microsoft.com/office/powerpoint/2010/main" val="3667275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42</a:t>
            </a:fld>
            <a:endParaRPr lang="ru-RU"/>
          </a:p>
        </p:txBody>
      </p:sp>
    </p:spTree>
    <p:extLst>
      <p:ext uri="{BB962C8B-B14F-4D97-AF65-F5344CB8AC3E}">
        <p14:creationId xmlns:p14="http://schemas.microsoft.com/office/powerpoint/2010/main" val="384202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43</a:t>
            </a:fld>
            <a:endParaRPr lang="ru-RU"/>
          </a:p>
        </p:txBody>
      </p:sp>
    </p:spTree>
    <p:extLst>
      <p:ext uri="{BB962C8B-B14F-4D97-AF65-F5344CB8AC3E}">
        <p14:creationId xmlns:p14="http://schemas.microsoft.com/office/powerpoint/2010/main" val="22212529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44</a:t>
            </a:fld>
            <a:endParaRPr lang="ru-RU"/>
          </a:p>
        </p:txBody>
      </p:sp>
    </p:spTree>
    <p:extLst>
      <p:ext uri="{BB962C8B-B14F-4D97-AF65-F5344CB8AC3E}">
        <p14:creationId xmlns:p14="http://schemas.microsoft.com/office/powerpoint/2010/main" val="27949135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45</a:t>
            </a:fld>
            <a:endParaRPr lang="ru-RU"/>
          </a:p>
        </p:txBody>
      </p:sp>
    </p:spTree>
    <p:extLst>
      <p:ext uri="{BB962C8B-B14F-4D97-AF65-F5344CB8AC3E}">
        <p14:creationId xmlns:p14="http://schemas.microsoft.com/office/powerpoint/2010/main" val="3292281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46</a:t>
            </a:fld>
            <a:endParaRPr lang="ru-RU"/>
          </a:p>
        </p:txBody>
      </p:sp>
    </p:spTree>
    <p:extLst>
      <p:ext uri="{BB962C8B-B14F-4D97-AF65-F5344CB8AC3E}">
        <p14:creationId xmlns:p14="http://schemas.microsoft.com/office/powerpoint/2010/main" val="21170294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47</a:t>
            </a:fld>
            <a:endParaRPr lang="ru-RU"/>
          </a:p>
        </p:txBody>
      </p:sp>
    </p:spTree>
    <p:extLst>
      <p:ext uri="{BB962C8B-B14F-4D97-AF65-F5344CB8AC3E}">
        <p14:creationId xmlns:p14="http://schemas.microsoft.com/office/powerpoint/2010/main" val="38801035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48</a:t>
            </a:fld>
            <a:endParaRPr lang="ru-RU"/>
          </a:p>
        </p:txBody>
      </p:sp>
    </p:spTree>
    <p:extLst>
      <p:ext uri="{BB962C8B-B14F-4D97-AF65-F5344CB8AC3E}">
        <p14:creationId xmlns:p14="http://schemas.microsoft.com/office/powerpoint/2010/main" val="29935551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49</a:t>
            </a:fld>
            <a:endParaRPr lang="ru-RU"/>
          </a:p>
        </p:txBody>
      </p:sp>
    </p:spTree>
    <p:extLst>
      <p:ext uri="{BB962C8B-B14F-4D97-AF65-F5344CB8AC3E}">
        <p14:creationId xmlns:p14="http://schemas.microsoft.com/office/powerpoint/2010/main" val="17501698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50</a:t>
            </a:fld>
            <a:endParaRPr lang="ru-RU"/>
          </a:p>
        </p:txBody>
      </p:sp>
    </p:spTree>
    <p:extLst>
      <p:ext uri="{BB962C8B-B14F-4D97-AF65-F5344CB8AC3E}">
        <p14:creationId xmlns:p14="http://schemas.microsoft.com/office/powerpoint/2010/main" val="1434681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600" dirty="0"/>
              <a:t>Существуют базовые</a:t>
            </a:r>
            <a:r>
              <a:rPr lang="ru-RU" sz="600" baseline="0" dirty="0"/>
              <a:t> предпосылки для интенсивного роста проникновения финансовых услуг</a:t>
            </a:r>
            <a:r>
              <a:rPr lang="en-US" sz="600" baseline="0" dirty="0"/>
              <a:t> </a:t>
            </a:r>
            <a:r>
              <a:rPr lang="ru-RU" sz="600" baseline="0" dirty="0"/>
              <a:t>и увеличения интенсивности пользования ими(в том числе кредитования, кредитных карт и он-лайн сервисов)</a:t>
            </a:r>
            <a:r>
              <a:rPr lang="en-US" sz="600" baseline="0" dirty="0"/>
              <a:t>:</a:t>
            </a:r>
            <a:endParaRPr lang="ru-RU" sz="600" dirty="0"/>
          </a:p>
          <a:p>
            <a:r>
              <a:rPr lang="en-US" sz="600" dirty="0"/>
              <a:t>1.</a:t>
            </a:r>
            <a:r>
              <a:rPr lang="en-US" sz="600" baseline="0" dirty="0"/>
              <a:t> </a:t>
            </a:r>
            <a:r>
              <a:rPr lang="ru-RU" sz="600" dirty="0"/>
              <a:t>Экономика</a:t>
            </a:r>
            <a:r>
              <a:rPr lang="ru-RU" sz="600" baseline="0" dirty="0"/>
              <a:t> Филиппин интенсивно развивается (рост </a:t>
            </a:r>
            <a:r>
              <a:rPr lang="en-US" sz="600" baseline="0" dirty="0"/>
              <a:t>GDP </a:t>
            </a:r>
            <a:r>
              <a:rPr lang="ru-RU" sz="600" baseline="0" dirty="0"/>
              <a:t>на 7.18% в 2013).</a:t>
            </a:r>
          </a:p>
          <a:p>
            <a:r>
              <a:rPr lang="en-US" sz="600" baseline="0" dirty="0"/>
              <a:t>2. </a:t>
            </a:r>
            <a:r>
              <a:rPr lang="ru-RU" sz="600" baseline="0" dirty="0"/>
              <a:t>В ближайшие годы ожидается значительний рост трудоспособного населения (в бакете от 0-14 лет 33.7% населения</a:t>
            </a:r>
            <a:r>
              <a:rPr lang="en-US" sz="600" baseline="0" dirty="0"/>
              <a:t>;</a:t>
            </a:r>
            <a:r>
              <a:rPr lang="ru-RU" sz="600" baseline="0" dirty="0"/>
              <a:t>15-24 </a:t>
            </a:r>
            <a:r>
              <a:rPr lang="en-US" sz="600" baseline="0" dirty="0"/>
              <a:t>:19% </a:t>
            </a:r>
            <a:r>
              <a:rPr lang="ru-RU" sz="600" baseline="0" dirty="0"/>
              <a:t>населения.)</a:t>
            </a:r>
          </a:p>
          <a:p>
            <a:r>
              <a:rPr lang="ru-RU" sz="600" baseline="0" dirty="0"/>
              <a:t>3. Ожидается увеличение темпов роста розничного-кредитного портфеля Филипин на 2 % с 14.4(за 2010-2015 года) до 16.4 (прогноз на 2015 – 2018 года)</a:t>
            </a:r>
            <a:endParaRPr lang="en-US" sz="600" baseline="0" dirty="0"/>
          </a:p>
          <a:p>
            <a:r>
              <a:rPr lang="en-US" sz="600" baseline="0" dirty="0"/>
              <a:t>4. </a:t>
            </a:r>
            <a:r>
              <a:rPr lang="ru-RU" sz="600" baseline="0" dirty="0"/>
              <a:t>Низкая база проникновения как офф-лайн финансовых услуг (26.6% проникновение счетов среди трудоспособного населения и 3% кредитных карт) </a:t>
            </a:r>
            <a:r>
              <a:rPr lang="en-US" sz="600" baseline="0" dirty="0"/>
              <a:t>, </a:t>
            </a:r>
            <a:r>
              <a:rPr lang="ru-RU" sz="600" baseline="0" dirty="0"/>
              <a:t>так и он-лайн (13% проникновение интернет – банкинга)</a:t>
            </a:r>
          </a:p>
          <a:p>
            <a:r>
              <a:rPr lang="ru-RU" sz="600" baseline="0" dirty="0"/>
              <a:t>5. Активный рост проникновения смаротфонов и доступа в интернет  - ожидаемый рост за год более чем на </a:t>
            </a:r>
            <a:r>
              <a:rPr lang="en-US" sz="600" baseline="0" dirty="0"/>
              <a:t>X% c </a:t>
            </a:r>
            <a:r>
              <a:rPr lang="ru-RU" sz="600" baseline="0" dirty="0"/>
              <a:t>текущего уровня </a:t>
            </a:r>
            <a:r>
              <a:rPr lang="en-US" sz="600" baseline="0" dirty="0"/>
              <a:t>x</a:t>
            </a:r>
            <a:r>
              <a:rPr lang="ru-RU" sz="600" baseline="0" dirty="0"/>
              <a:t> и на </a:t>
            </a:r>
            <a:r>
              <a:rPr lang="en-US" sz="600" baseline="0" dirty="0"/>
              <a:t>X% c </a:t>
            </a:r>
            <a:r>
              <a:rPr lang="ru-RU" sz="600" baseline="0" dirty="0"/>
              <a:t>текущего уровня </a:t>
            </a:r>
            <a:r>
              <a:rPr lang="en-US" sz="600" baseline="0" dirty="0"/>
              <a:t>x</a:t>
            </a:r>
            <a:r>
              <a:rPr lang="ru-RU" sz="600" baseline="0" dirty="0"/>
              <a:t> соответсвенно.</a:t>
            </a:r>
            <a:endParaRPr lang="en-US" sz="600" baseline="0" dirty="0"/>
          </a:p>
          <a:p>
            <a:r>
              <a:rPr lang="en-US" sz="600" baseline="0" dirty="0"/>
              <a:t>** </a:t>
            </a:r>
            <a:r>
              <a:rPr lang="ru-RU" sz="600" baseline="0" dirty="0"/>
              <a:t>Городские-не городские и города. </a:t>
            </a:r>
            <a:endParaRPr lang="en-US" sz="600" baseline="0" dirty="0"/>
          </a:p>
        </p:txBody>
      </p:sp>
      <p:sp>
        <p:nvSpPr>
          <p:cNvPr id="4" name="Slide Number Placeholder 3"/>
          <p:cNvSpPr>
            <a:spLocks noGrp="1"/>
          </p:cNvSpPr>
          <p:nvPr>
            <p:ph type="sldNum" sz="quarter" idx="10"/>
          </p:nvPr>
        </p:nvSpPr>
        <p:spPr/>
        <p:txBody>
          <a:bodyPr/>
          <a:lstStyle/>
          <a:p>
            <a:fld id="{ECAF8928-5D96-4E18-BE87-4F1720F2B4F1}" type="slidenum">
              <a:rPr lang="ru-RU" smtClean="0"/>
              <a:t>5</a:t>
            </a:fld>
            <a:endParaRPr lang="ru-RU"/>
          </a:p>
        </p:txBody>
      </p:sp>
    </p:spTree>
    <p:extLst>
      <p:ext uri="{BB962C8B-B14F-4D97-AF65-F5344CB8AC3E}">
        <p14:creationId xmlns:p14="http://schemas.microsoft.com/office/powerpoint/2010/main" val="8130492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51</a:t>
            </a:fld>
            <a:endParaRPr lang="ru-RU"/>
          </a:p>
        </p:txBody>
      </p:sp>
    </p:spTree>
    <p:extLst>
      <p:ext uri="{BB962C8B-B14F-4D97-AF65-F5344CB8AC3E}">
        <p14:creationId xmlns:p14="http://schemas.microsoft.com/office/powerpoint/2010/main" val="4292060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52</a:t>
            </a:fld>
            <a:endParaRPr lang="ru-RU"/>
          </a:p>
        </p:txBody>
      </p:sp>
    </p:spTree>
    <p:extLst>
      <p:ext uri="{BB962C8B-B14F-4D97-AF65-F5344CB8AC3E}">
        <p14:creationId xmlns:p14="http://schemas.microsoft.com/office/powerpoint/2010/main" val="2049415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53</a:t>
            </a:fld>
            <a:endParaRPr lang="ru-RU"/>
          </a:p>
        </p:txBody>
      </p:sp>
    </p:spTree>
    <p:extLst>
      <p:ext uri="{BB962C8B-B14F-4D97-AF65-F5344CB8AC3E}">
        <p14:creationId xmlns:p14="http://schemas.microsoft.com/office/powerpoint/2010/main" val="478740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6</a:t>
            </a:fld>
            <a:endParaRPr lang="ru-RU"/>
          </a:p>
        </p:txBody>
      </p:sp>
    </p:spTree>
    <p:extLst>
      <p:ext uri="{BB962C8B-B14F-4D97-AF65-F5344CB8AC3E}">
        <p14:creationId xmlns:p14="http://schemas.microsoft.com/office/powerpoint/2010/main" val="3034086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7</a:t>
            </a:fld>
            <a:endParaRPr lang="ru-RU"/>
          </a:p>
        </p:txBody>
      </p:sp>
    </p:spTree>
    <p:extLst>
      <p:ext uri="{BB962C8B-B14F-4D97-AF65-F5344CB8AC3E}">
        <p14:creationId xmlns:p14="http://schemas.microsoft.com/office/powerpoint/2010/main" val="414938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693ED02-97E6-4E41-B2FC-AC850D6294F2}" type="slidenum">
              <a:rPr lang="en-US" smtClean="0"/>
              <a:t>8</a:t>
            </a:fld>
            <a:endParaRPr lang="en-US"/>
          </a:p>
        </p:txBody>
      </p:sp>
    </p:spTree>
    <p:extLst>
      <p:ext uri="{BB962C8B-B14F-4D97-AF65-F5344CB8AC3E}">
        <p14:creationId xmlns:p14="http://schemas.microsoft.com/office/powerpoint/2010/main" val="649090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CAF8928-5D96-4E18-BE87-4F1720F2B4F1}" type="slidenum">
              <a:rPr lang="ru-RU" smtClean="0"/>
              <a:t>9</a:t>
            </a:fld>
            <a:endParaRPr lang="ru-RU"/>
          </a:p>
        </p:txBody>
      </p:sp>
    </p:spTree>
    <p:extLst>
      <p:ext uri="{BB962C8B-B14F-4D97-AF65-F5344CB8AC3E}">
        <p14:creationId xmlns:p14="http://schemas.microsoft.com/office/powerpoint/2010/main" val="25516144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defRPr>
                <a:solidFill>
                  <a:schemeClr val="tx2"/>
                </a:solidFill>
              </a:defRPr>
            </a:lvl1p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D2C3588D-9E94-4144-9DA3-F84C352C206B}" type="datetime1">
              <a:rPr lang="ru-RU" smtClean="0"/>
              <a:t>20.01.2017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t>‹#›</a:t>
            </a:fld>
            <a:endParaRPr lang="ru-RU"/>
          </a:p>
        </p:txBody>
      </p:sp>
      <p:pic>
        <p:nvPicPr>
          <p:cNvPr id="7" name="Picture 2" descr="http://finstar.com/front/fix/pre_foote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4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p:txBody>
          <a:bodyPr/>
          <a:lstStyle/>
          <a:p>
            <a:fld id="{4AFD40F4-0E4D-4221-AF7C-55BA2A9DB0CA}" type="datetime1">
              <a:rPr lang="ru-RU" smtClean="0"/>
              <a:t>20.01.2017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195056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692696"/>
            <a:ext cx="2057400" cy="5433467"/>
          </a:xfrm>
        </p:spPr>
        <p:txBody>
          <a:bodyPr vert="eaVert"/>
          <a:lstStyle>
            <a:lvl1pPr>
              <a:defRPr>
                <a:solidFill>
                  <a:schemeClr val="tx2"/>
                </a:solidFill>
              </a:defRPr>
            </a:lvl1pPr>
          </a:lstStyle>
          <a:p>
            <a:r>
              <a:rPr lang="ru-RU"/>
              <a:t>Образец заголовка</a:t>
            </a:r>
          </a:p>
        </p:txBody>
      </p:sp>
      <p:sp>
        <p:nvSpPr>
          <p:cNvPr id="3" name="Вертикальный текст 2"/>
          <p:cNvSpPr>
            <a:spLocks noGrp="1"/>
          </p:cNvSpPr>
          <p:nvPr>
            <p:ph type="body" orient="vert" idx="1"/>
          </p:nvPr>
        </p:nvSpPr>
        <p:spPr>
          <a:xfrm>
            <a:off x="457200" y="692696"/>
            <a:ext cx="6019800" cy="543346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579389-570E-415D-9E4D-B1EB6D3575E2}" type="datetime1">
              <a:rPr lang="ru-RU" smtClean="0"/>
              <a:t>20.01.2017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9826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442A7EC-9A80-4032-9534-DF1BF1E144B2}" type="datetime1">
              <a:rPr lang="ru-RU" smtClean="0"/>
              <a:t>20.01.2017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32433445"/>
      </p:ext>
    </p:extLst>
  </p:cSld>
  <p:clrMapOvr>
    <a:masterClrMapping/>
  </p:clrMapOvr>
  <p:extLst>
    <p:ext uri="{DCECCB84-F9BA-43D5-87BE-67443E8EF086}">
      <p15:sldGuideLst xmlns:p15="http://schemas.microsoft.com/office/powerpoint/2012/main">
        <p15:guide id="2" pos="5602" userDrawn="1">
          <p15:clr>
            <a:srgbClr val="FBAE40"/>
          </p15:clr>
        </p15:guide>
        <p15:guide id="3" orient="horz" pos="436" userDrawn="1">
          <p15:clr>
            <a:srgbClr val="FBAE40"/>
          </p15:clr>
        </p15:guide>
        <p15:guide id="4" orient="horz" pos="388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05FF983-D4E0-4AC2-ABC3-C89C800AC54E}" type="datetime1">
              <a:rPr lang="ru-RU" smtClean="0"/>
              <a:t>20.01.2017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13040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Объект 3"/>
          <p:cNvSpPr>
            <a:spLocks noGrp="1"/>
          </p:cNvSpPr>
          <p:nvPr>
            <p:ph sz="half" idx="2"/>
          </p:nvPr>
        </p:nvSpPr>
        <p:spPr>
          <a:xfrm>
            <a:off x="4648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Дата 4"/>
          <p:cNvSpPr>
            <a:spLocks noGrp="1"/>
          </p:cNvSpPr>
          <p:nvPr>
            <p:ph type="dt" sz="half" idx="10"/>
          </p:nvPr>
        </p:nvSpPr>
        <p:spPr/>
        <p:txBody>
          <a:bodyPr/>
          <a:lstStyle/>
          <a:p>
            <a:fld id="{D5B149DA-2B70-4C70-AADC-6EA99B8BD7A8}" type="datetime1">
              <a:rPr lang="ru-RU" smtClean="0"/>
              <a:t>20.01.2017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17131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959049"/>
            <a:ext cx="4040188" cy="381719"/>
          </a:xfrm>
          <a:solidFill>
            <a:schemeClr val="tx2"/>
          </a:solidFill>
        </p:spPr>
        <p:txBody>
          <a:bodyPr anchor="ctr">
            <a:norm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a:t>Образец текста</a:t>
            </a:r>
          </a:p>
        </p:txBody>
      </p:sp>
      <p:sp>
        <p:nvSpPr>
          <p:cNvPr id="4" name="Объект 3"/>
          <p:cNvSpPr>
            <a:spLocks noGrp="1"/>
          </p:cNvSpPr>
          <p:nvPr>
            <p:ph sz="half" idx="2"/>
          </p:nvPr>
        </p:nvSpPr>
        <p:spPr>
          <a:xfrm>
            <a:off x="457200" y="1340768"/>
            <a:ext cx="4040188"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Текст 4"/>
          <p:cNvSpPr>
            <a:spLocks noGrp="1"/>
          </p:cNvSpPr>
          <p:nvPr>
            <p:ph type="body" sz="quarter" idx="3"/>
          </p:nvPr>
        </p:nvSpPr>
        <p:spPr>
          <a:xfrm>
            <a:off x="4645025" y="959049"/>
            <a:ext cx="4041775" cy="381719"/>
          </a:xfrm>
          <a:solidFill>
            <a:schemeClr val="tx2"/>
          </a:solidFill>
        </p:spPr>
        <p:txBody>
          <a:bodyPr anchor="ctr">
            <a:no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1340768"/>
            <a:ext cx="4041775"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2F1A12F-C88F-4C19-974A-BB3C2204DDEC}" type="datetime1">
              <a:rPr lang="ru-RU" smtClean="0"/>
              <a:t>20.01.2017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329223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63CBA9EB-8B72-47E9-84EB-C85F8ABB4663}" type="datetime1">
              <a:rPr lang="ru-RU" smtClean="0"/>
              <a:t>20.01.2017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2219946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CBD8D49-0218-44CB-A4E1-9492E9B21D5F}" type="datetime1">
              <a:rPr lang="ru-RU" smtClean="0"/>
              <a:t>20.01.2017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190635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692696"/>
            <a:ext cx="3008313" cy="1018034"/>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692696"/>
            <a:ext cx="5111750" cy="5433467"/>
          </a:xfrm>
        </p:spPr>
        <p:txBody>
          <a:bodyPr>
            <a:norm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Текст 3"/>
          <p:cNvSpPr>
            <a:spLocks noGrp="1"/>
          </p:cNvSpPr>
          <p:nvPr>
            <p:ph type="body" sz="half" idx="2"/>
          </p:nvPr>
        </p:nvSpPr>
        <p:spPr>
          <a:xfrm>
            <a:off x="457200" y="1700808"/>
            <a:ext cx="3008313" cy="44253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9E8BB31A-724C-4847-AA46-A8BA387B75F9}" type="datetime1">
              <a:rPr lang="ru-RU" smtClean="0"/>
              <a:t>20.01.2017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1471145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1C2CA34-F0F1-4791-8DA0-79530C852FFA}" type="datetime1">
              <a:rPr lang="ru-RU" smtClean="0"/>
              <a:t>20.01.2017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4030742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b="50000"/>
          <a:stretch/>
        </p:blipFill>
        <p:spPr bwMode="auto">
          <a:xfrm>
            <a:off x="0" y="6293136"/>
            <a:ext cx="9144000" cy="56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finstar.com/front/fix/pre_footer.png"/>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395536" y="116632"/>
            <a:ext cx="8159540" cy="312281"/>
          </a:xfrm>
          <a:prstGeom prst="rect">
            <a:avLst/>
          </a:prstGeom>
        </p:spPr>
        <p:txBody>
          <a:bodyPr vert="horz" lIns="91440" tIns="45720" rIns="91440" bIns="45720" rtlCol="0" anchor="ctr">
            <a:noAutofit/>
          </a:bodyPr>
          <a:lstStyle/>
          <a:p>
            <a:r>
              <a:rPr lang="ru-RU"/>
              <a:t>Образец заголовка</a:t>
            </a:r>
          </a:p>
        </p:txBody>
      </p:sp>
      <p:sp>
        <p:nvSpPr>
          <p:cNvPr id="3" name="Текст 2"/>
          <p:cNvSpPr>
            <a:spLocks noGrp="1"/>
          </p:cNvSpPr>
          <p:nvPr>
            <p:ph type="body" idx="1"/>
          </p:nvPr>
        </p:nvSpPr>
        <p:spPr>
          <a:xfrm>
            <a:off x="457200" y="836712"/>
            <a:ext cx="8229600" cy="5289451"/>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2"/>
          </p:nvPr>
        </p:nvSpPr>
        <p:spPr>
          <a:xfrm>
            <a:off x="457200" y="6525344"/>
            <a:ext cx="2133600" cy="283758"/>
          </a:xfrm>
          <a:prstGeom prst="rect">
            <a:avLst/>
          </a:prstGeom>
        </p:spPr>
        <p:txBody>
          <a:bodyPr vert="horz" lIns="91440" tIns="45720" rIns="91440" bIns="45720" rtlCol="0" anchor="ctr"/>
          <a:lstStyle>
            <a:lvl1pPr algn="l">
              <a:defRPr sz="1200">
                <a:solidFill>
                  <a:schemeClr val="tx1">
                    <a:tint val="75000"/>
                  </a:schemeClr>
                </a:solidFill>
              </a:defRPr>
            </a:lvl1pPr>
          </a:lstStyle>
          <a:p>
            <a:fld id="{34E10F41-CB58-4F6B-BE82-03F044FE9CA2}" type="datetime1">
              <a:rPr lang="ru-RU" smtClean="0"/>
              <a:t>20.01.2017</a:t>
            </a:fld>
            <a:endParaRPr lang="ru-RU"/>
          </a:p>
        </p:txBody>
      </p:sp>
      <p:sp>
        <p:nvSpPr>
          <p:cNvPr id="5" name="Нижний колонтитул 4"/>
          <p:cNvSpPr>
            <a:spLocks noGrp="1"/>
          </p:cNvSpPr>
          <p:nvPr>
            <p:ph type="ftr" sz="quarter" idx="3"/>
          </p:nvPr>
        </p:nvSpPr>
        <p:spPr>
          <a:xfrm>
            <a:off x="3124200" y="6525344"/>
            <a:ext cx="2895600" cy="28375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267004" y="6525344"/>
            <a:ext cx="720080" cy="283758"/>
          </a:xfrm>
          <a:prstGeom prst="rect">
            <a:avLst/>
          </a:prstGeom>
        </p:spPr>
        <p:txBody>
          <a:bodyPr vert="horz" lIns="91440" tIns="45720" rIns="91440" bIns="45720" rtlCol="0" anchor="ctr"/>
          <a:lstStyle>
            <a:lvl1pPr algn="r">
              <a:defRPr sz="1200">
                <a:solidFill>
                  <a:schemeClr val="tx2"/>
                </a:solidFill>
              </a:defRPr>
            </a:lvl1pPr>
          </a:lstStyle>
          <a:p>
            <a:fld id="{D7F305DA-160D-498F-B102-A1D8643B4A2C}" type="slidenum">
              <a:rPr lang="ru-RU" smtClean="0"/>
              <a:pPr/>
              <a:t>‹#›</a:t>
            </a:fld>
            <a:endParaRPr lang="ru-RU"/>
          </a:p>
        </p:txBody>
      </p:sp>
      <p:pic>
        <p:nvPicPr>
          <p:cNvPr id="7" name="Picture 6"/>
          <p:cNvPicPr>
            <a:picLocks noChangeAspect="1"/>
          </p:cNvPicPr>
          <p:nvPr userDrawn="1"/>
        </p:nvPicPr>
        <p:blipFill>
          <a:blip r:embed="rId15"/>
          <a:stretch>
            <a:fillRect/>
          </a:stretch>
        </p:blipFill>
        <p:spPr>
          <a:xfrm>
            <a:off x="8388424" y="118076"/>
            <a:ext cx="554462" cy="277231"/>
          </a:xfrm>
          <a:prstGeom prst="rect">
            <a:avLst/>
          </a:prstGeom>
        </p:spPr>
      </p:pic>
    </p:spTree>
    <p:extLst>
      <p:ext uri="{BB962C8B-B14F-4D97-AF65-F5344CB8AC3E}">
        <p14:creationId xmlns:p14="http://schemas.microsoft.com/office/powerpoint/2010/main" val="148116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13" userDrawn="1">
          <p15:clr>
            <a:srgbClr val="F26B43"/>
          </p15:clr>
        </p15:guide>
        <p15:guide id="4" pos="5647" userDrawn="1">
          <p15:clr>
            <a:srgbClr val="F26B43"/>
          </p15:clr>
        </p15:guide>
        <p15:guide id="5" orient="horz" pos="527" userDrawn="1">
          <p15:clr>
            <a:srgbClr val="F26B43"/>
          </p15:clr>
        </p15:guide>
        <p15:guide id="6"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emf"/><Relationship Id="rId9" Type="http://schemas.openxmlformats.org/officeDocument/2006/relationships/image" Target="../media/image24.jpeg"/></Relationships>
</file>

<file path=ppt/slides/_rels/slide23.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8.png"/><Relationship Id="rId7"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9.jpe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1.png"/><Relationship Id="rId3" Type="http://schemas.openxmlformats.org/officeDocument/2006/relationships/image" Target="../media/image18.png"/><Relationship Id="rId7" Type="http://schemas.openxmlformats.org/officeDocument/2006/relationships/image" Target="../media/image22.jpeg"/><Relationship Id="rId12"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5" Type="http://schemas.openxmlformats.org/officeDocument/2006/relationships/image" Target="../media/image33.png"/><Relationship Id="rId10" Type="http://schemas.openxmlformats.org/officeDocument/2006/relationships/image" Target="../media/image25.jpeg"/><Relationship Id="rId4" Type="http://schemas.openxmlformats.org/officeDocument/2006/relationships/image" Target="../media/image19.emf"/><Relationship Id="rId9" Type="http://schemas.openxmlformats.org/officeDocument/2006/relationships/image" Target="../media/image24.jpeg"/><Relationship Id="rId1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8.png"/><Relationship Id="rId7"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jpeg"/><Relationship Id="rId10" Type="http://schemas.openxmlformats.org/officeDocument/2006/relationships/image" Target="../media/image31.png"/><Relationship Id="rId4" Type="http://schemas.openxmlformats.org/officeDocument/2006/relationships/image" Target="../media/image20.jpeg"/><Relationship Id="rId9" Type="http://schemas.openxmlformats.org/officeDocument/2006/relationships/image" Target="../media/image29.jpeg"/></Relationships>
</file>

<file path=ppt/slides/_rels/slide26.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chart" Target="../charts/chart3.xml"/><Relationship Id="rId7"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chart" Target="../charts/chart5.xml"/><Relationship Id="rId10" Type="http://schemas.openxmlformats.org/officeDocument/2006/relationships/image" Target="../media/image37.jpeg"/><Relationship Id="rId4" Type="http://schemas.openxmlformats.org/officeDocument/2006/relationships/chart" Target="../charts/chart4.xml"/><Relationship Id="rId9" Type="http://schemas.openxmlformats.org/officeDocument/2006/relationships/image" Target="../media/image36.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gov.ph/"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67544" y="2368925"/>
            <a:ext cx="8278688" cy="794519"/>
          </a:xfrm>
        </p:spPr>
        <p:txBody>
          <a:bodyPr/>
          <a:lstStyle/>
          <a:p>
            <a:pPr algn="ctr"/>
            <a:r>
              <a:rPr lang="en-US" dirty="0"/>
              <a:t>Business plan of Money Lending </a:t>
            </a:r>
            <a:br>
              <a:rPr lang="en-US" dirty="0"/>
            </a:br>
            <a:r>
              <a:rPr lang="en-US" dirty="0"/>
              <a:t>in Philippines</a:t>
            </a:r>
            <a:endParaRPr lang="ru-RU" dirty="0"/>
          </a:p>
        </p:txBody>
      </p:sp>
      <p:sp>
        <p:nvSpPr>
          <p:cNvPr id="6" name="Подзаголовок 2"/>
          <p:cNvSpPr>
            <a:spLocks noGrp="1"/>
          </p:cNvSpPr>
          <p:nvPr>
            <p:ph type="subTitle" idx="1"/>
          </p:nvPr>
        </p:nvSpPr>
        <p:spPr>
          <a:xfrm>
            <a:off x="1406488" y="5157192"/>
            <a:ext cx="6400800" cy="720080"/>
          </a:xfrm>
        </p:spPr>
        <p:txBody>
          <a:bodyPr vert="horz" lIns="91440" tIns="45720" rIns="91440" bIns="45720" rtlCol="0" anchor="t">
            <a:normAutofit/>
          </a:bodyPr>
          <a:lstStyle/>
          <a:p>
            <a:r>
              <a:rPr lang="ru-RU" dirty="0"/>
              <a:t>01.01.</a:t>
            </a:r>
            <a:r>
              <a:rPr lang="en-US" dirty="0"/>
              <a:t>201</a:t>
            </a:r>
            <a:r>
              <a:rPr lang="ru-RU" dirty="0"/>
              <a:t>7</a:t>
            </a:r>
            <a:endParaRPr lang="en-US" dirty="0"/>
          </a:p>
        </p:txBody>
      </p:sp>
      <p:pic>
        <p:nvPicPr>
          <p:cNvPr id="5" name="Picture 6"/>
          <p:cNvPicPr>
            <a:picLocks noChangeAspect="1"/>
          </p:cNvPicPr>
          <p:nvPr/>
        </p:nvPicPr>
        <p:blipFill>
          <a:blip r:embed="rId3"/>
          <a:stretch>
            <a:fillRect/>
          </a:stretch>
        </p:blipFill>
        <p:spPr>
          <a:xfrm>
            <a:off x="3619500" y="3355538"/>
            <a:ext cx="1905000" cy="952500"/>
          </a:xfrm>
          <a:prstGeom prst="rect">
            <a:avLst/>
          </a:prstGeom>
        </p:spPr>
      </p:pic>
    </p:spTree>
    <p:extLst>
      <p:ext uri="{BB962C8B-B14F-4D97-AF65-F5344CB8AC3E}">
        <p14:creationId xmlns:p14="http://schemas.microsoft.com/office/powerpoint/2010/main" val="110865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l"/>
            <a:r>
              <a:rPr lang="en-US" sz="3200" dirty="0"/>
              <a:t>3. Marketing regulation</a:t>
            </a:r>
            <a:endParaRPr lang="en-US" sz="3200" dirty="0">
              <a:solidFill>
                <a:srgbClr val="FF0000"/>
              </a:solidFill>
            </a:endParaRPr>
          </a:p>
        </p:txBody>
      </p:sp>
      <p:sp>
        <p:nvSpPr>
          <p:cNvPr id="5" name="Номер слайда 4"/>
          <p:cNvSpPr>
            <a:spLocks noGrp="1"/>
          </p:cNvSpPr>
          <p:nvPr>
            <p:ph type="sldNum" sz="quarter" idx="12"/>
          </p:nvPr>
        </p:nvSpPr>
        <p:spPr/>
        <p:txBody>
          <a:bodyPr/>
          <a:lstStyle/>
          <a:p>
            <a:fld id="{D7F305DA-160D-498F-B102-A1D8643B4A2C}" type="slidenum">
              <a:rPr lang="ru-RU" smtClean="0"/>
              <a:t>10</a:t>
            </a:fld>
            <a:endParaRPr lang="ru-RU"/>
          </a:p>
        </p:txBody>
      </p:sp>
      <p:sp>
        <p:nvSpPr>
          <p:cNvPr id="4" name="Rectangle 3"/>
          <p:cNvSpPr/>
          <p:nvPr/>
        </p:nvSpPr>
        <p:spPr>
          <a:xfrm>
            <a:off x="251520" y="6485936"/>
            <a:ext cx="8735564" cy="215444"/>
          </a:xfrm>
          <a:prstGeom prst="rect">
            <a:avLst/>
          </a:prstGeom>
          <a:noFill/>
        </p:spPr>
        <p:txBody>
          <a:bodyPr wrap="square" rtlCol="0">
            <a:spAutoFit/>
          </a:bodyPr>
          <a:lstStyle/>
          <a:p>
            <a:r>
              <a:rPr lang="ru-RU" sz="800" dirty="0"/>
              <a:t>*</a:t>
            </a:r>
            <a:r>
              <a:rPr lang="en-US" altLang="en-US" sz="800" dirty="0"/>
              <a:t> Regulation Consumer Act; Article 114. Advertising of Open-end Credit Plan;</a:t>
            </a:r>
            <a:r>
              <a:rPr lang="en-US" sz="800" dirty="0"/>
              <a:t> Cybercrime Prevention Act of 2012</a:t>
            </a:r>
          </a:p>
        </p:txBody>
      </p:sp>
      <p:graphicFrame>
        <p:nvGraphicFramePr>
          <p:cNvPr id="12" name="Table 11"/>
          <p:cNvGraphicFramePr>
            <a:graphicFrameLocks noGrp="1"/>
          </p:cNvGraphicFramePr>
          <p:nvPr>
            <p:extLst>
              <p:ext uri="{D42A27DB-BD31-4B8C-83A1-F6EECF244321}">
                <p14:modId xmlns:p14="http://schemas.microsoft.com/office/powerpoint/2010/main" val="2359128928"/>
              </p:ext>
            </p:extLst>
          </p:nvPr>
        </p:nvGraphicFramePr>
        <p:xfrm>
          <a:off x="179512" y="764705"/>
          <a:ext cx="6408712" cy="2316480"/>
        </p:xfrm>
        <a:graphic>
          <a:graphicData uri="http://schemas.openxmlformats.org/drawingml/2006/table">
            <a:tbl>
              <a:tblPr firstRow="1" bandRow="1">
                <a:tableStyleId>{5C22544A-7EE6-4342-B048-85BDC9FD1C3A}</a:tableStyleId>
              </a:tblPr>
              <a:tblGrid>
                <a:gridCol w="6408712">
                  <a:extLst>
                    <a:ext uri="{9D8B030D-6E8A-4147-A177-3AD203B41FA5}">
                      <a16:colId xmlns:a16="http://schemas.microsoft.com/office/drawing/2014/main" val="20000"/>
                    </a:ext>
                  </a:extLst>
                </a:gridCol>
              </a:tblGrid>
              <a:tr h="299159">
                <a:tc>
                  <a:txBody>
                    <a:bodyPr/>
                    <a:lstStyle/>
                    <a:p>
                      <a:pPr marL="0" indent="0" algn="ctr">
                        <a:buNone/>
                      </a:pPr>
                      <a:r>
                        <a:rPr lang="en-US" sz="1400" dirty="0"/>
                        <a:t>Limitations</a:t>
                      </a:r>
                    </a:p>
                  </a:txBody>
                  <a:tcPr/>
                </a:tc>
                <a:extLst>
                  <a:ext uri="{0D108BD9-81ED-4DB2-BD59-A6C34878D82A}">
                    <a16:rowId xmlns:a16="http://schemas.microsoft.com/office/drawing/2014/main" val="10000"/>
                  </a:ext>
                </a:extLst>
              </a:tr>
              <a:tr h="164505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We’ve encountered few legal/regulatory limitations on the marketing of personal loans in the Philippines.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We seem to have a “free hand” in this market in terms of the marketing/advertising channels and content that we will use to promote the payday loan product.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The only restrictions are: </a:t>
                      </a: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sz="1400" baseline="0" dirty="0"/>
                        <a:t>Mandatory necessity to </a:t>
                      </a:r>
                      <a:r>
                        <a:rPr lang="en-US" sz="1400" dirty="0"/>
                        <a:t>inform customer about all the loan parameters </a:t>
                      </a:r>
                      <a:endParaRPr lang="ru-RU" sz="1200" b="1" dirty="0">
                        <a:solidFill>
                          <a:schemeClr val="tx1"/>
                        </a:solidFill>
                      </a:endParaRPr>
                    </a:p>
                    <a:p>
                      <a:pPr marL="342900" marR="0" indent="-342900" algn="l" defTabSz="914400" rtl="0" eaLnBrk="1" fontAlgn="auto" latinLnBrk="0" hangingPunct="1">
                        <a:lnSpc>
                          <a:spcPct val="100000"/>
                        </a:lnSpc>
                        <a:spcBef>
                          <a:spcPts val="0"/>
                        </a:spcBef>
                        <a:spcAft>
                          <a:spcPts val="0"/>
                        </a:spcAft>
                        <a:buClrTx/>
                        <a:buSzTx/>
                        <a:buFontTx/>
                        <a:buAutoNum type="arabicPeriod"/>
                        <a:tabLst/>
                        <a:defRPr/>
                      </a:pPr>
                      <a:r>
                        <a:rPr lang="en-US" sz="1400" kern="1200" dirty="0">
                          <a:solidFill>
                            <a:schemeClr val="dk1"/>
                          </a:solidFill>
                          <a:latin typeface="+mn-lt"/>
                          <a:ea typeface="+mn-ea"/>
                          <a:cs typeface="+mn-cs"/>
                        </a:rPr>
                        <a:t>To care about privacy of  personal data</a:t>
                      </a:r>
                    </a:p>
                  </a:txBody>
                  <a:tcPr anchor="ctr"/>
                </a:tc>
                <a:extLst>
                  <a:ext uri="{0D108BD9-81ED-4DB2-BD59-A6C34878D82A}">
                    <a16:rowId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068805585"/>
              </p:ext>
            </p:extLst>
          </p:nvPr>
        </p:nvGraphicFramePr>
        <p:xfrm>
          <a:off x="179511" y="3645025"/>
          <a:ext cx="6408713" cy="1728191"/>
        </p:xfrm>
        <a:graphic>
          <a:graphicData uri="http://schemas.openxmlformats.org/drawingml/2006/table">
            <a:tbl>
              <a:tblPr firstRow="1" bandRow="1">
                <a:tableStyleId>{5C22544A-7EE6-4342-B048-85BDC9FD1C3A}</a:tableStyleId>
              </a:tblPr>
              <a:tblGrid>
                <a:gridCol w="6408713">
                  <a:extLst>
                    <a:ext uri="{9D8B030D-6E8A-4147-A177-3AD203B41FA5}">
                      <a16:colId xmlns:a16="http://schemas.microsoft.com/office/drawing/2014/main" val="20000"/>
                    </a:ext>
                  </a:extLst>
                </a:gridCol>
              </a:tblGrid>
              <a:tr h="334489">
                <a:tc>
                  <a:txBody>
                    <a:bodyPr/>
                    <a:lstStyle/>
                    <a:p>
                      <a:pPr marL="0" indent="0" algn="ctr">
                        <a:buFont typeface="+mj-lt"/>
                        <a:buNone/>
                      </a:pPr>
                      <a:r>
                        <a:rPr lang="en-US" sz="1400" dirty="0"/>
                        <a:t>Market practice</a:t>
                      </a:r>
                      <a:endParaRPr lang="ru-RU" sz="1400" dirty="0"/>
                    </a:p>
                  </a:txBody>
                  <a:tcPr/>
                </a:tc>
                <a:extLst>
                  <a:ext uri="{0D108BD9-81ED-4DB2-BD59-A6C34878D82A}">
                    <a16:rowId xmlns:a16="http://schemas.microsoft.com/office/drawing/2014/main" val="10000"/>
                  </a:ext>
                </a:extLst>
              </a:tr>
              <a:tr h="1393702">
                <a:tc>
                  <a:txBody>
                    <a:bodyPr/>
                    <a:lstStyle/>
                    <a:p>
                      <a:pPr marL="0" lvl="1" indent="0" defTabSz="1168400"/>
                      <a:r>
                        <a:rPr lang="en-US" sz="1400" dirty="0"/>
                        <a:t>As a result of the lack of limitations restricting the advertisement of lending products in the Philippines we see analogous business models employing all manner of methods to attract borrowers and no apparent restrictions</a:t>
                      </a:r>
                    </a:p>
                    <a:p>
                      <a:pPr marL="0" lvl="1" indent="0" defTabSz="1168400"/>
                      <a:r>
                        <a:rPr lang="en-US" sz="1400" dirty="0"/>
                        <a:t>on the verbiage used to solicit. </a:t>
                      </a:r>
                      <a:endParaRPr lang="en-US" sz="1200" b="1" dirty="0">
                        <a:solidFill>
                          <a:schemeClr val="tx1"/>
                        </a:solidFill>
                      </a:endParaRPr>
                    </a:p>
                  </a:txBody>
                  <a:tcPr anchor="ctr"/>
                </a:tc>
                <a:extLst>
                  <a:ext uri="{0D108BD9-81ED-4DB2-BD59-A6C34878D82A}">
                    <a16:rowId xmlns:a16="http://schemas.microsoft.com/office/drawing/2014/main" val="10001"/>
                  </a:ext>
                </a:extLst>
              </a:tr>
            </a:tbl>
          </a:graphicData>
        </a:graphic>
      </p:graphicFrame>
      <p:pic>
        <p:nvPicPr>
          <p:cNvPr id="18" name="Picture 17"/>
          <p:cNvPicPr>
            <a:picLocks noChangeAspect="1"/>
          </p:cNvPicPr>
          <p:nvPr/>
        </p:nvPicPr>
        <p:blipFill>
          <a:blip r:embed="rId3"/>
          <a:stretch>
            <a:fillRect/>
          </a:stretch>
        </p:blipFill>
        <p:spPr>
          <a:xfrm>
            <a:off x="6804248" y="3212976"/>
            <a:ext cx="1906616" cy="1196877"/>
          </a:xfrm>
          <a:prstGeom prst="rect">
            <a:avLst/>
          </a:prstGeom>
        </p:spPr>
      </p:pic>
      <p:pic>
        <p:nvPicPr>
          <p:cNvPr id="19" name="Picture 18"/>
          <p:cNvPicPr>
            <a:picLocks noChangeAspect="1"/>
          </p:cNvPicPr>
          <p:nvPr/>
        </p:nvPicPr>
        <p:blipFill>
          <a:blip r:embed="rId4"/>
          <a:stretch>
            <a:fillRect/>
          </a:stretch>
        </p:blipFill>
        <p:spPr>
          <a:xfrm>
            <a:off x="6884003" y="693488"/>
            <a:ext cx="1919030" cy="1364236"/>
          </a:xfrm>
          <a:prstGeom prst="rect">
            <a:avLst/>
          </a:prstGeom>
        </p:spPr>
      </p:pic>
      <p:pic>
        <p:nvPicPr>
          <p:cNvPr id="20" name="Picture 19"/>
          <p:cNvPicPr>
            <a:picLocks noChangeAspect="1"/>
          </p:cNvPicPr>
          <p:nvPr/>
        </p:nvPicPr>
        <p:blipFill>
          <a:blip r:embed="rId5"/>
          <a:stretch>
            <a:fillRect/>
          </a:stretch>
        </p:blipFill>
        <p:spPr>
          <a:xfrm>
            <a:off x="6969007" y="5373216"/>
            <a:ext cx="1722750" cy="974475"/>
          </a:xfrm>
          <a:prstGeom prst="rect">
            <a:avLst/>
          </a:prstGeom>
        </p:spPr>
      </p:pic>
      <p:pic>
        <p:nvPicPr>
          <p:cNvPr id="21" name="Picture 20"/>
          <p:cNvPicPr>
            <a:picLocks noChangeAspect="1"/>
          </p:cNvPicPr>
          <p:nvPr/>
        </p:nvPicPr>
        <p:blipFill>
          <a:blip r:embed="rId6"/>
          <a:stretch>
            <a:fillRect/>
          </a:stretch>
        </p:blipFill>
        <p:spPr>
          <a:xfrm>
            <a:off x="6941120" y="4365104"/>
            <a:ext cx="1783334" cy="1049412"/>
          </a:xfrm>
          <a:prstGeom prst="rect">
            <a:avLst/>
          </a:prstGeom>
        </p:spPr>
      </p:pic>
      <p:pic>
        <p:nvPicPr>
          <p:cNvPr id="22" name="Picture 21"/>
          <p:cNvPicPr>
            <a:picLocks noChangeAspect="1"/>
          </p:cNvPicPr>
          <p:nvPr/>
        </p:nvPicPr>
        <p:blipFill>
          <a:blip r:embed="rId7"/>
          <a:stretch>
            <a:fillRect/>
          </a:stretch>
        </p:blipFill>
        <p:spPr>
          <a:xfrm>
            <a:off x="6999108" y="2204864"/>
            <a:ext cx="1718775" cy="944471"/>
          </a:xfrm>
          <a:prstGeom prst="rect">
            <a:avLst/>
          </a:prstGeom>
        </p:spPr>
      </p:pic>
    </p:spTree>
    <p:extLst>
      <p:ext uri="{BB962C8B-B14F-4D97-AF65-F5344CB8AC3E}">
        <p14:creationId xmlns:p14="http://schemas.microsoft.com/office/powerpoint/2010/main" val="697968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Market landscape</a:t>
            </a:r>
          </a:p>
        </p:txBody>
      </p:sp>
      <p:sp>
        <p:nvSpPr>
          <p:cNvPr id="4" name="Slide Number Placeholder 3"/>
          <p:cNvSpPr>
            <a:spLocks noGrp="1"/>
          </p:cNvSpPr>
          <p:nvPr>
            <p:ph type="sldNum" sz="quarter" idx="12"/>
          </p:nvPr>
        </p:nvSpPr>
        <p:spPr/>
        <p:txBody>
          <a:bodyPr/>
          <a:lstStyle/>
          <a:p>
            <a:fld id="{D7F305DA-160D-498F-B102-A1D8643B4A2C}" type="slidenum">
              <a:rPr lang="ru-RU" smtClean="0"/>
              <a:t>11</a:t>
            </a:fld>
            <a:endParaRPr lang="ru-RU"/>
          </a:p>
        </p:txBody>
      </p:sp>
      <p:graphicFrame>
        <p:nvGraphicFramePr>
          <p:cNvPr id="5" name="Table 4"/>
          <p:cNvGraphicFramePr>
            <a:graphicFrameLocks noGrp="1"/>
          </p:cNvGraphicFramePr>
          <p:nvPr>
            <p:extLst>
              <p:ext uri="{D42A27DB-BD31-4B8C-83A1-F6EECF244321}">
                <p14:modId xmlns:p14="http://schemas.microsoft.com/office/powerpoint/2010/main" val="1517647455"/>
              </p:ext>
            </p:extLst>
          </p:nvPr>
        </p:nvGraphicFramePr>
        <p:xfrm>
          <a:off x="179389" y="764704"/>
          <a:ext cx="8785224" cy="5472608"/>
        </p:xfrm>
        <a:graphic>
          <a:graphicData uri="http://schemas.openxmlformats.org/drawingml/2006/table">
            <a:tbl>
              <a:tblPr/>
              <a:tblGrid>
                <a:gridCol w="792211">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2448272">
                  <a:extLst>
                    <a:ext uri="{9D8B030D-6E8A-4147-A177-3AD203B41FA5}">
                      <a16:colId xmlns:a16="http://schemas.microsoft.com/office/drawing/2014/main" val="20002"/>
                    </a:ext>
                  </a:extLst>
                </a:gridCol>
                <a:gridCol w="2736429">
                  <a:extLst>
                    <a:ext uri="{9D8B030D-6E8A-4147-A177-3AD203B41FA5}">
                      <a16:colId xmlns:a16="http://schemas.microsoft.com/office/drawing/2014/main" val="20003"/>
                    </a:ext>
                  </a:extLst>
                </a:gridCol>
              </a:tblGrid>
              <a:tr h="288032">
                <a:tc>
                  <a:txBody>
                    <a:bodyPr/>
                    <a:lstStyle/>
                    <a:p>
                      <a:pPr algn="ctr" rtl="0" fontAlgn="ctr"/>
                      <a:r>
                        <a:rPr lang="en-US" sz="1200" b="1" i="0" u="none" strike="noStrike" dirty="0">
                          <a:solidFill>
                            <a:srgbClr val="FFFFFF"/>
                          </a:solidFill>
                          <a:effectLst/>
                          <a:latin typeface="Calibri" panose="020F0502020204030204" pitchFamily="34" charset="0"/>
                        </a:rPr>
                        <a:t>Type</a:t>
                      </a:r>
                    </a:p>
                  </a:txBody>
                  <a:tcPr marL="3821" marR="3821" marT="382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200" b="1" i="0" u="none" strike="noStrike" dirty="0">
                          <a:solidFill>
                            <a:srgbClr val="FFFFFF"/>
                          </a:solidFill>
                          <a:effectLst/>
                          <a:latin typeface="Calibri" panose="020F0502020204030204" pitchFamily="34" charset="0"/>
                        </a:rPr>
                        <a:t>Description</a:t>
                      </a:r>
                    </a:p>
                  </a:txBody>
                  <a:tcPr marL="3821" marR="3821" marT="382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200" b="1" i="0" u="none" strike="noStrike" dirty="0">
                          <a:solidFill>
                            <a:srgbClr val="FFFFFF"/>
                          </a:solidFill>
                          <a:effectLst/>
                          <a:latin typeface="Calibri" panose="020F0502020204030204" pitchFamily="34" charset="0"/>
                        </a:rPr>
                        <a:t>Product parameters</a:t>
                      </a:r>
                    </a:p>
                  </a:txBody>
                  <a:tcPr marL="3821" marR="3821" marT="382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200" b="1" i="0" u="none" strike="noStrike" dirty="0">
                          <a:solidFill>
                            <a:srgbClr val="FFFFFF"/>
                          </a:solidFill>
                          <a:effectLst/>
                          <a:latin typeface="Calibri" panose="020F0502020204030204" pitchFamily="34" charset="0"/>
                        </a:rPr>
                        <a:t>Comments</a:t>
                      </a:r>
                    </a:p>
                  </a:txBody>
                  <a:tcPr marL="3821" marR="3821" marT="382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1749795">
                <a:tc>
                  <a:txBody>
                    <a:bodyPr/>
                    <a:lstStyle/>
                    <a:p>
                      <a:pPr algn="ctr" rtl="0" fontAlgn="ctr"/>
                      <a:r>
                        <a:rPr lang="en-US" sz="1200" b="0" i="0" u="none" strike="noStrike" dirty="0">
                          <a:solidFill>
                            <a:srgbClr val="000000"/>
                          </a:solidFill>
                          <a:effectLst/>
                          <a:latin typeface="Calibri" panose="020F0502020204030204" pitchFamily="34" charset="0"/>
                        </a:rPr>
                        <a:t>Banks</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Three banks are</a:t>
                      </a:r>
                      <a:r>
                        <a:rPr lang="en-US" sz="1200" b="0" i="0" u="none" strike="noStrike" baseline="0" dirty="0">
                          <a:solidFill>
                            <a:schemeClr val="tx1"/>
                          </a:solidFill>
                          <a:effectLst/>
                          <a:latin typeface="Calibri" panose="020F0502020204030204" pitchFamily="34" charset="0"/>
                        </a:rPr>
                        <a:t> dominating </a:t>
                      </a:r>
                      <a:r>
                        <a:rPr lang="en-US" sz="1200" b="0" i="0" u="none" strike="noStrike" dirty="0">
                          <a:solidFill>
                            <a:schemeClr val="tx1"/>
                          </a:solidFill>
                          <a:effectLst/>
                          <a:latin typeface="Calibri" panose="020F0502020204030204" pitchFamily="34" charset="0"/>
                        </a:rPr>
                        <a:t>the market</a:t>
                      </a:r>
                      <a:r>
                        <a:rPr lang="en-US" sz="1200" b="0" i="0" u="none" strike="noStrike" baseline="0"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with 60% share. Owned by large conglomerates, these banks are avoiding aggressive pricing competition and focusing on the following spheres:</a:t>
                      </a:r>
                      <a:br>
                        <a:rPr lang="en-US" sz="1200" b="0" i="0" u="none" strike="noStrike" dirty="0">
                          <a:solidFill>
                            <a:schemeClr val="tx1"/>
                          </a:solidFill>
                          <a:effectLst/>
                          <a:latin typeface="Calibri" panose="020F0502020204030204" pitchFamily="34" charset="0"/>
                        </a:rPr>
                      </a:br>
                      <a:r>
                        <a:rPr lang="en-US" sz="1200" b="0" i="0" u="none" strike="noStrike" dirty="0">
                          <a:solidFill>
                            <a:schemeClr val="tx1"/>
                          </a:solidFill>
                          <a:effectLst/>
                          <a:latin typeface="Calibri" panose="020F0502020204030204" pitchFamily="34" charset="0"/>
                        </a:rPr>
                        <a:t>- Bank of the Philippine Islands (BPI) – mortgage.</a:t>
                      </a:r>
                    </a:p>
                    <a:p>
                      <a:pPr algn="l" rtl="0" fontAlgn="ctr"/>
                      <a:r>
                        <a:rPr lang="en-US" sz="1200" b="0" i="0" u="none" strike="noStrike" dirty="0">
                          <a:solidFill>
                            <a:schemeClr val="tx1"/>
                          </a:solidFill>
                          <a:effectLst/>
                          <a:latin typeface="Calibri" panose="020F0502020204030204" pitchFamily="34" charset="0"/>
                        </a:rPr>
                        <a:t>- Metropolitan Bank &amp; Trust (</a:t>
                      </a:r>
                      <a:r>
                        <a:rPr lang="en-US" sz="1200" b="0" i="0" u="none" strike="noStrike" dirty="0" err="1">
                          <a:solidFill>
                            <a:schemeClr val="tx1"/>
                          </a:solidFill>
                          <a:effectLst/>
                          <a:latin typeface="Calibri" panose="020F0502020204030204" pitchFamily="34" charset="0"/>
                        </a:rPr>
                        <a:t>Metrobank</a:t>
                      </a:r>
                      <a:r>
                        <a:rPr lang="en-US" sz="1200" b="0" i="0" u="none" strike="noStrike" dirty="0">
                          <a:solidFill>
                            <a:schemeClr val="tx1"/>
                          </a:solidFill>
                          <a:effectLst/>
                          <a:latin typeface="Calibri" panose="020F0502020204030204" pitchFamily="34" charset="0"/>
                        </a:rPr>
                        <a:t>) – car loans.</a:t>
                      </a:r>
                      <a:br>
                        <a:rPr lang="en-US" sz="1200" b="0" i="0" u="none" strike="noStrike" dirty="0">
                          <a:solidFill>
                            <a:schemeClr val="tx1"/>
                          </a:solidFill>
                          <a:effectLst/>
                          <a:latin typeface="Calibri" panose="020F0502020204030204" pitchFamily="34" charset="0"/>
                        </a:rPr>
                      </a:br>
                      <a:r>
                        <a:rPr lang="en-US" sz="1200" b="0" i="0" u="none" strike="noStrike" dirty="0">
                          <a:solidFill>
                            <a:schemeClr val="tx1"/>
                          </a:solidFill>
                          <a:effectLst/>
                          <a:latin typeface="Calibri" panose="020F0502020204030204" pitchFamily="34" charset="0"/>
                        </a:rPr>
                        <a:t>- Banco de Oro (BDO) - credit cards.</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171450" indent="-171450" algn="l" rtl="0" fontAlgn="ctr">
                        <a:buFontTx/>
                        <a:buChar char="-"/>
                      </a:pPr>
                      <a:r>
                        <a:rPr lang="en-US" sz="1200" b="0" i="0" u="none" strike="noStrike" dirty="0">
                          <a:solidFill>
                            <a:schemeClr val="tx1"/>
                          </a:solidFill>
                          <a:effectLst/>
                          <a:latin typeface="Calibri" panose="020F0502020204030204" pitchFamily="34" charset="0"/>
                        </a:rPr>
                        <a:t>12-30% per annum</a:t>
                      </a:r>
                      <a:r>
                        <a:rPr lang="en-US" sz="1200" b="0" i="0" u="none" strike="noStrike" baseline="0" dirty="0">
                          <a:solidFill>
                            <a:schemeClr val="tx1"/>
                          </a:solidFill>
                          <a:effectLst/>
                          <a:latin typeface="Calibri" panose="020F0502020204030204" pitchFamily="34" charset="0"/>
                        </a:rPr>
                        <a:t> interest rate.</a:t>
                      </a:r>
                    </a:p>
                    <a:p>
                      <a:pPr marL="171450" indent="-171450" algn="l" rtl="0" fontAlgn="ctr">
                        <a:buFontTx/>
                        <a:buChar char="-"/>
                      </a:pPr>
                      <a:r>
                        <a:rPr lang="en-US" sz="1200" b="0" i="0" u="none" strike="noStrike" dirty="0">
                          <a:solidFill>
                            <a:schemeClr val="tx1"/>
                          </a:solidFill>
                          <a:effectLst/>
                          <a:latin typeface="Calibri" panose="020F0502020204030204" pitchFamily="34" charset="0"/>
                        </a:rPr>
                        <a:t>$4K-45K a</a:t>
                      </a:r>
                      <a:r>
                        <a:rPr lang="en-US" sz="1200" b="0" i="0" u="none" strike="noStrike" baseline="0" dirty="0">
                          <a:solidFill>
                            <a:schemeClr val="tx1"/>
                          </a:solidFill>
                          <a:effectLst/>
                          <a:latin typeface="Calibri" panose="020F0502020204030204" pitchFamily="34" charset="0"/>
                        </a:rPr>
                        <a:t>verage loan </a:t>
                      </a:r>
                      <a:r>
                        <a:rPr lang="en-US" sz="1200" b="0" i="0" u="none" strike="noStrike" dirty="0">
                          <a:solidFill>
                            <a:schemeClr val="tx1"/>
                          </a:solidFill>
                          <a:effectLst/>
                          <a:latin typeface="Calibri" panose="020F0502020204030204" pitchFamily="34" charset="0"/>
                        </a:rPr>
                        <a:t>amount.</a:t>
                      </a:r>
                    </a:p>
                    <a:p>
                      <a:pPr marL="171450" indent="-171450" algn="l" rtl="0" fontAlgn="ctr">
                        <a:buFontTx/>
                        <a:buChar char="-"/>
                      </a:pPr>
                      <a:r>
                        <a:rPr lang="en-US" sz="1200" b="0" i="0" u="none" strike="noStrike" dirty="0">
                          <a:solidFill>
                            <a:schemeClr val="tx1"/>
                          </a:solidFill>
                          <a:effectLst/>
                          <a:latin typeface="Calibri" panose="020F0502020204030204" pitchFamily="34" charset="0"/>
                        </a:rPr>
                        <a:t>6-60 months loan tenor.</a:t>
                      </a:r>
                    </a:p>
                    <a:p>
                      <a:pPr marL="171450" indent="-171450" algn="l" rtl="0" fontAlgn="ctr">
                        <a:buFontTx/>
                        <a:buChar char="-"/>
                      </a:pPr>
                      <a:r>
                        <a:rPr lang="en-US" sz="1200" b="0" i="0" u="none" strike="noStrike" dirty="0">
                          <a:solidFill>
                            <a:schemeClr val="tx1"/>
                          </a:solidFill>
                          <a:effectLst/>
                          <a:latin typeface="Calibri" panose="020F0502020204030204" pitchFamily="34" charset="0"/>
                        </a:rPr>
                        <a:t>Strict requirements for borrowers - working in TOP25K companies, necessity to present 2 IDs.</a:t>
                      </a:r>
                    </a:p>
                    <a:p>
                      <a:pPr marL="171450" indent="-171450" algn="l" rtl="0" fontAlgn="ctr">
                        <a:buFontTx/>
                        <a:buChar char="-"/>
                      </a:pPr>
                      <a:r>
                        <a:rPr lang="en-US" sz="1200" b="0" i="0" u="none" strike="noStrike" dirty="0">
                          <a:solidFill>
                            <a:schemeClr val="tx1"/>
                          </a:solidFill>
                          <a:effectLst/>
                          <a:latin typeface="Calibri" panose="020F0502020204030204" pitchFamily="34" charset="0"/>
                        </a:rPr>
                        <a:t>Average time-to-decision is 2-5 days.</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Banking market faced with crisis in 2008, after their operations become very conservative in terms of loan granting. As a result just a small number of people have access to banking services. 7 retail banks are going to launch operations in Philippines till</a:t>
                      </a:r>
                      <a:r>
                        <a:rPr lang="en-US" sz="1200" b="0" i="0" u="none" strike="noStrike" baseline="0" dirty="0">
                          <a:solidFill>
                            <a:schemeClr val="tx1"/>
                          </a:solidFill>
                          <a:effectLst/>
                          <a:latin typeface="Calibri" panose="020F0502020204030204" pitchFamily="34" charset="0"/>
                        </a:rPr>
                        <a:t> the end of</a:t>
                      </a:r>
                      <a:r>
                        <a:rPr lang="en-US" sz="1200" b="0" i="0" u="none" strike="noStrike" dirty="0">
                          <a:solidFill>
                            <a:schemeClr val="tx1"/>
                          </a:solidFill>
                          <a:effectLst/>
                          <a:latin typeface="Calibri" panose="020F0502020204030204" pitchFamily="34" charset="0"/>
                        </a:rPr>
                        <a:t> 2016. </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1225951">
                <a:tc>
                  <a:txBody>
                    <a:bodyPr/>
                    <a:lstStyle/>
                    <a:p>
                      <a:pPr algn="ctr" rtl="0" fontAlgn="ctr"/>
                      <a:r>
                        <a:rPr lang="en-US" sz="1200" b="0" i="0" u="none" strike="noStrike" dirty="0">
                          <a:solidFill>
                            <a:schemeClr val="tx1"/>
                          </a:solidFill>
                          <a:effectLst/>
                          <a:latin typeface="Calibri" panose="020F0502020204030204" pitchFamily="34" charset="0"/>
                        </a:rPr>
                        <a:t>Financing/</a:t>
                      </a:r>
                      <a:r>
                        <a:rPr lang="ru-RU" sz="1200" b="0" i="0" u="none" strike="noStrike"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Lending</a:t>
                      </a:r>
                      <a:r>
                        <a:rPr lang="en-US" sz="1200" b="0" i="0" u="none" strike="noStrike" baseline="0" dirty="0">
                          <a:solidFill>
                            <a:schemeClr val="tx1"/>
                          </a:solidFill>
                          <a:effectLst/>
                          <a:latin typeface="Calibri" panose="020F0502020204030204" pitchFamily="34" charset="0"/>
                        </a:rPr>
                        <a:t> company (FLC)</a:t>
                      </a:r>
                      <a:endParaRPr lang="en-US" sz="1200" b="0" i="0" u="none" strike="noStrike" dirty="0">
                        <a:solidFill>
                          <a:schemeClr val="tx1"/>
                        </a:solidFill>
                        <a:effectLst/>
                        <a:latin typeface="Calibri" panose="020F0502020204030204" pitchFamily="34" charset="0"/>
                      </a:endParaRP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chemeClr val="tx1"/>
                          </a:solidFill>
                          <a:effectLst/>
                          <a:latin typeface="Calibri" panose="020F0502020204030204" pitchFamily="34" charset="0"/>
                        </a:rPr>
                        <a:t>TOP10 FLCs</a:t>
                      </a:r>
                      <a:r>
                        <a:rPr lang="en-US" sz="1200" b="0" i="0" u="none" strike="noStrike" baseline="0" dirty="0">
                          <a:solidFill>
                            <a:schemeClr val="tx1"/>
                          </a:solidFill>
                          <a:effectLst/>
                          <a:latin typeface="Calibri" panose="020F0502020204030204" pitchFamily="34" charset="0"/>
                        </a:rPr>
                        <a:t> holds </a:t>
                      </a:r>
                      <a:r>
                        <a:rPr lang="en-US" sz="1200" b="0" i="0" u="none" strike="noStrike" dirty="0">
                          <a:solidFill>
                            <a:schemeClr val="tx1"/>
                          </a:solidFill>
                          <a:effectLst/>
                          <a:latin typeface="Calibri" panose="020F0502020204030204" pitchFamily="34" charset="0"/>
                        </a:rPr>
                        <a:t>60% of all portfolio 1st Valley Bank they are:1st Valley Bank , CARD NGO , ASA Philippines, TSPI, ASKI, Valiant RB, </a:t>
                      </a:r>
                      <a:r>
                        <a:rPr lang="en-US" sz="1200" b="0" i="0" u="none" strike="noStrike" dirty="0" err="1">
                          <a:solidFill>
                            <a:schemeClr val="tx1"/>
                          </a:solidFill>
                          <a:effectLst/>
                          <a:latin typeface="Calibri" panose="020F0502020204030204" pitchFamily="34" charset="0"/>
                        </a:rPr>
                        <a:t>BangkoKabayan</a:t>
                      </a:r>
                      <a:r>
                        <a:rPr lang="en-US" sz="1200" b="0" i="0" u="none" strike="noStrike" dirty="0">
                          <a:solidFill>
                            <a:schemeClr val="tx1"/>
                          </a:solidFill>
                          <a:effectLst/>
                          <a:latin typeface="Calibri" panose="020F0502020204030204" pitchFamily="34" charset="0"/>
                        </a:rPr>
                        <a:t>, PBC.</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marL="171450" indent="-171450" algn="l" defTabSz="914400" rtl="0" eaLnBrk="1" fontAlgn="ctr" latinLnBrk="0" hangingPunct="1">
                        <a:buFontTx/>
                        <a:buChar char="-"/>
                      </a:pPr>
                      <a:r>
                        <a:rPr lang="en-US" sz="1200" b="0" i="0" u="none" strike="noStrike" kern="1200" baseline="0" dirty="0">
                          <a:solidFill>
                            <a:schemeClr val="tx1"/>
                          </a:solidFill>
                          <a:effectLst/>
                          <a:latin typeface="Calibri" panose="020F0502020204030204" pitchFamily="34" charset="0"/>
                          <a:ea typeface="+mn-ea"/>
                          <a:cs typeface="+mn-cs"/>
                        </a:rPr>
                        <a:t>40-120% per annum interest rate.</a:t>
                      </a:r>
                    </a:p>
                    <a:p>
                      <a:pPr marL="171450" indent="-171450" algn="l" defTabSz="914400" rtl="0" eaLnBrk="1" fontAlgn="ctr" latinLnBrk="0" hangingPunct="1">
                        <a:buFontTx/>
                        <a:buChar char="-"/>
                      </a:pPr>
                      <a:r>
                        <a:rPr lang="en-US" sz="1200" b="0" i="0" u="none" strike="noStrike" kern="1200" baseline="0" dirty="0">
                          <a:solidFill>
                            <a:schemeClr val="tx1"/>
                          </a:solidFill>
                          <a:effectLst/>
                          <a:latin typeface="Calibri" panose="020F0502020204030204" pitchFamily="34" charset="0"/>
                          <a:ea typeface="+mn-ea"/>
                          <a:cs typeface="+mn-cs"/>
                        </a:rPr>
                        <a:t>$100-4K loan amount.</a:t>
                      </a:r>
                    </a:p>
                    <a:p>
                      <a:pPr marL="171450" indent="-171450" algn="l" defTabSz="914400" rtl="0" eaLnBrk="1" fontAlgn="ctr" latinLnBrk="0" hangingPunct="1">
                        <a:buFontTx/>
                        <a:buChar char="-"/>
                      </a:pPr>
                      <a:r>
                        <a:rPr lang="en-US" sz="1200" b="0" i="0" u="none" strike="noStrike" kern="1200" baseline="0" dirty="0">
                          <a:solidFill>
                            <a:schemeClr val="tx1"/>
                          </a:solidFill>
                          <a:effectLst/>
                          <a:latin typeface="Calibri" panose="020F0502020204030204" pitchFamily="34" charset="0"/>
                          <a:ea typeface="+mn-ea"/>
                          <a:cs typeface="+mn-cs"/>
                        </a:rPr>
                        <a:t>12-24 months loan tenor.</a:t>
                      </a:r>
                    </a:p>
                    <a:p>
                      <a:pPr marL="171450" indent="-171450" algn="l" defTabSz="914400" rtl="0" eaLnBrk="1" fontAlgn="ctr" latinLnBrk="0" hangingPunct="1">
                        <a:buFontTx/>
                        <a:buChar char="-"/>
                      </a:pPr>
                      <a:r>
                        <a:rPr lang="en-US" sz="1200" b="0" i="0" u="none" strike="noStrike" kern="1200" baseline="0" dirty="0">
                          <a:solidFill>
                            <a:schemeClr val="tx1"/>
                          </a:solidFill>
                          <a:effectLst/>
                          <a:latin typeface="Calibri" panose="020F0502020204030204" pitchFamily="34" charset="0"/>
                          <a:ea typeface="+mn-ea"/>
                          <a:cs typeface="+mn-cs"/>
                        </a:rPr>
                        <a:t>Strict requirements for borrowers –necessity to present 2 IDs, home bills, proof of salary.</a:t>
                      </a:r>
                    </a:p>
                    <a:p>
                      <a:pPr marL="171450" marR="0" indent="-171450" algn="l" defTabSz="914400" rtl="0" eaLnBrk="1" fontAlgn="ctr" latinLnBrk="0" hangingPunct="1">
                        <a:lnSpc>
                          <a:spcPct val="100000"/>
                        </a:lnSpc>
                        <a:spcBef>
                          <a:spcPts val="0"/>
                        </a:spcBef>
                        <a:spcAft>
                          <a:spcPts val="0"/>
                        </a:spcAft>
                        <a:buClrTx/>
                        <a:buSzTx/>
                        <a:buFontTx/>
                        <a:buChar char="-"/>
                        <a:tabLst/>
                        <a:defRPr/>
                      </a:pPr>
                      <a:r>
                        <a:rPr lang="en-US" sz="1200" b="0" i="0" u="none" strike="noStrike" dirty="0">
                          <a:solidFill>
                            <a:schemeClr val="tx1"/>
                          </a:solidFill>
                          <a:effectLst/>
                          <a:latin typeface="Calibri" panose="020F0502020204030204" pitchFamily="34" charset="0"/>
                        </a:rPr>
                        <a:t>Average time-to-decision is 1-5 days.</a:t>
                      </a:r>
                      <a:endParaRPr lang="en-US" sz="1200" b="0" i="0" u="none" strike="noStrike" kern="1200" baseline="0" dirty="0">
                        <a:solidFill>
                          <a:schemeClr val="tx1"/>
                        </a:solidFill>
                        <a:effectLst/>
                        <a:latin typeface="Calibri" panose="020F0502020204030204" pitchFamily="34" charset="0"/>
                        <a:ea typeface="+mn-ea"/>
                        <a:cs typeface="+mn-cs"/>
                      </a:endParaRP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chemeClr val="tx1"/>
                          </a:solidFill>
                          <a:effectLst/>
                          <a:latin typeface="Calibri" panose="020F0502020204030204" pitchFamily="34" charset="0"/>
                        </a:rPr>
                        <a:t>Microfinance industry is very close to the banking one in terms of products and requirements to borrowers. Their</a:t>
                      </a:r>
                      <a:r>
                        <a:rPr lang="en-US" sz="1200" b="0" i="0" u="none" strike="noStrike" baseline="0" dirty="0">
                          <a:solidFill>
                            <a:schemeClr val="tx1"/>
                          </a:solidFill>
                          <a:effectLst/>
                          <a:latin typeface="Calibri" panose="020F0502020204030204" pitchFamily="34" charset="0"/>
                        </a:rPr>
                        <a:t> m</a:t>
                      </a:r>
                      <a:r>
                        <a:rPr lang="en-US" sz="1200" b="0" i="0" u="none" strike="noStrike" dirty="0">
                          <a:solidFill>
                            <a:schemeClr val="tx1"/>
                          </a:solidFill>
                          <a:effectLst/>
                          <a:latin typeface="Calibri" panose="020F0502020204030204" pitchFamily="34" charset="0"/>
                        </a:rPr>
                        <a:t>ain strategy is to be close to customers in provinces.</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876722">
                <a:tc>
                  <a:txBody>
                    <a:bodyPr/>
                    <a:lstStyle/>
                    <a:p>
                      <a:pPr algn="ctr" rtl="0" fontAlgn="ctr"/>
                      <a:r>
                        <a:rPr lang="en-US" sz="1200" b="0" i="0" u="none" strike="noStrike">
                          <a:solidFill>
                            <a:srgbClr val="000000"/>
                          </a:solidFill>
                          <a:effectLst/>
                          <a:latin typeface="Calibri" panose="020F0502020204030204" pitchFamily="34" charset="0"/>
                        </a:rPr>
                        <a:t>PawnShops</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Pawnshop</a:t>
                      </a:r>
                      <a:r>
                        <a:rPr lang="en-US" sz="1200" b="0" i="0" u="none" strike="noStrike" baseline="0" dirty="0">
                          <a:solidFill>
                            <a:schemeClr val="tx1"/>
                          </a:solidFill>
                          <a:effectLst/>
                          <a:latin typeface="Calibri" panose="020F0502020204030204" pitchFamily="34" charset="0"/>
                        </a:rPr>
                        <a:t>s </a:t>
                      </a:r>
                      <a:r>
                        <a:rPr lang="en-US" sz="1200" b="0" i="0" u="none" strike="noStrike" dirty="0">
                          <a:solidFill>
                            <a:schemeClr val="tx1"/>
                          </a:solidFill>
                          <a:effectLst/>
                          <a:latin typeface="Calibri" panose="020F0502020204030204" pitchFamily="34" charset="0"/>
                        </a:rPr>
                        <a:t>are widely presented in the country.</a:t>
                      </a:r>
                      <a:r>
                        <a:rPr lang="en-US" sz="1200" b="0" i="0" u="none" strike="noStrike" baseline="0" dirty="0">
                          <a:solidFill>
                            <a:schemeClr val="tx1"/>
                          </a:solidFill>
                          <a:effectLst/>
                          <a:latin typeface="Calibri" panose="020F0502020204030204" pitchFamily="34" charset="0"/>
                        </a:rPr>
                        <a:t> T</a:t>
                      </a:r>
                      <a:r>
                        <a:rPr lang="en-US" sz="1200" b="0" i="0" u="none" strike="noStrike" dirty="0">
                          <a:solidFill>
                            <a:schemeClr val="tx1"/>
                          </a:solidFill>
                          <a:effectLst/>
                          <a:latin typeface="Calibri" panose="020F0502020204030204" pitchFamily="34" charset="0"/>
                        </a:rPr>
                        <a:t>he biggest players are M. </a:t>
                      </a:r>
                      <a:r>
                        <a:rPr lang="en-US" sz="1200" b="0" i="0" u="none" strike="noStrike" dirty="0" err="1">
                          <a:solidFill>
                            <a:schemeClr val="tx1"/>
                          </a:solidFill>
                          <a:effectLst/>
                          <a:latin typeface="Calibri" panose="020F0502020204030204" pitchFamily="34" charset="0"/>
                        </a:rPr>
                        <a:t>Lhuillier</a:t>
                      </a:r>
                      <a:r>
                        <a:rPr lang="en-US" sz="1200" b="0" i="0" u="none" strike="noStrike" dirty="0">
                          <a:solidFill>
                            <a:schemeClr val="tx1"/>
                          </a:solidFill>
                          <a:effectLst/>
                          <a:latin typeface="Calibri" panose="020F0502020204030204" pitchFamily="34" charset="0"/>
                        </a:rPr>
                        <a:t>, </a:t>
                      </a:r>
                      <a:r>
                        <a:rPr lang="en-US" sz="1200" b="0" i="0" u="none" strike="noStrike" dirty="0" err="1">
                          <a:solidFill>
                            <a:schemeClr val="tx1"/>
                          </a:solidFill>
                          <a:effectLst/>
                          <a:latin typeface="Calibri" panose="020F0502020204030204" pitchFamily="34" charset="0"/>
                        </a:rPr>
                        <a:t>Cebuana</a:t>
                      </a:r>
                      <a:r>
                        <a:rPr lang="en-US" sz="1200" b="0" i="0" u="none" strike="noStrike" dirty="0">
                          <a:solidFill>
                            <a:schemeClr val="tx1"/>
                          </a:solidFill>
                          <a:effectLst/>
                          <a:latin typeface="Calibri" panose="020F0502020204030204" pitchFamily="34" charset="0"/>
                        </a:rPr>
                        <a:t> </a:t>
                      </a:r>
                      <a:r>
                        <a:rPr lang="en-US" sz="1200" b="0" i="0" u="none" strike="noStrike" dirty="0" err="1">
                          <a:solidFill>
                            <a:schemeClr val="tx1"/>
                          </a:solidFill>
                          <a:effectLst/>
                          <a:latin typeface="Calibri" panose="020F0502020204030204" pitchFamily="34" charset="0"/>
                        </a:rPr>
                        <a:t>Lhuillier</a:t>
                      </a:r>
                      <a:r>
                        <a:rPr lang="en-US" sz="1200" b="0" i="0" u="none" strike="noStrike" dirty="0">
                          <a:solidFill>
                            <a:schemeClr val="tx1"/>
                          </a:solidFill>
                          <a:effectLst/>
                          <a:latin typeface="Calibri" panose="020F0502020204030204" pitchFamily="34" charset="0"/>
                        </a:rPr>
                        <a:t>, </a:t>
                      </a:r>
                      <a:r>
                        <a:rPr lang="en-US" sz="1200" b="0" i="0" u="none" strike="noStrike" dirty="0" err="1">
                          <a:solidFill>
                            <a:schemeClr val="tx1"/>
                          </a:solidFill>
                          <a:effectLst/>
                          <a:latin typeface="Calibri" panose="020F0502020204030204" pitchFamily="34" charset="0"/>
                        </a:rPr>
                        <a:t>Tambunting</a:t>
                      </a:r>
                      <a:r>
                        <a:rPr lang="en-US" sz="1200" b="0" i="0" u="none" strike="noStrike" dirty="0">
                          <a:solidFill>
                            <a:schemeClr val="tx1"/>
                          </a:solidFill>
                          <a:effectLst/>
                          <a:latin typeface="Calibri" panose="020F0502020204030204" pitchFamily="34" charset="0"/>
                        </a:rPr>
                        <a:t> Pawnshop, Palawan Pawnshop. They</a:t>
                      </a:r>
                      <a:r>
                        <a:rPr lang="en-US" sz="1200" b="0" i="0" u="none" strike="noStrike" baseline="0" dirty="0">
                          <a:solidFill>
                            <a:schemeClr val="tx1"/>
                          </a:solidFill>
                          <a:effectLst/>
                          <a:latin typeface="Calibri" panose="020F0502020204030204" pitchFamily="34" charset="0"/>
                        </a:rPr>
                        <a:t> cover</a:t>
                      </a:r>
                      <a:r>
                        <a:rPr lang="en-US" sz="1200" b="0" i="0" u="none" strike="noStrike" dirty="0">
                          <a:solidFill>
                            <a:schemeClr val="tx1"/>
                          </a:solidFill>
                          <a:effectLst/>
                          <a:latin typeface="Calibri" panose="020F0502020204030204" pitchFamily="34" charset="0"/>
                        </a:rPr>
                        <a:t> major</a:t>
                      </a:r>
                      <a:r>
                        <a:rPr lang="en-US" sz="1200" b="0" i="0" u="none" strike="noStrike" baseline="0" dirty="0">
                          <a:solidFill>
                            <a:schemeClr val="tx1"/>
                          </a:solidFill>
                          <a:effectLst/>
                          <a:latin typeface="Calibri" panose="020F0502020204030204" pitchFamily="34" charset="0"/>
                        </a:rPr>
                        <a:t> part of the total number of </a:t>
                      </a:r>
                      <a:r>
                        <a:rPr lang="en-US" sz="1200" b="0" i="0" u="none" strike="noStrike" dirty="0">
                          <a:solidFill>
                            <a:schemeClr val="tx1"/>
                          </a:solidFill>
                          <a:effectLst/>
                          <a:latin typeface="Calibri" panose="020F0502020204030204" pitchFamily="34" charset="0"/>
                        </a:rPr>
                        <a:t>17,000 pawnshop</a:t>
                      </a:r>
                      <a:r>
                        <a:rPr lang="en-US" sz="1200" b="0" i="0" u="none" strike="noStrike" baseline="0"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branches.</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marL="171450" indent="-171450" algn="l" defTabSz="914400" rtl="0" eaLnBrk="1" fontAlgn="ctr" latinLnBrk="0" hangingPunct="1">
                        <a:buFontTx/>
                        <a:buChar char="-"/>
                      </a:pPr>
                      <a:r>
                        <a:rPr lang="en-US" sz="1200" b="0" i="0" u="none" strike="noStrike" kern="1200" baseline="0" dirty="0">
                          <a:solidFill>
                            <a:schemeClr val="tx1"/>
                          </a:solidFill>
                          <a:effectLst/>
                          <a:latin typeface="Calibri" panose="020F0502020204030204" pitchFamily="34" charset="0"/>
                          <a:ea typeface="+mn-ea"/>
                          <a:cs typeface="+mn-cs"/>
                        </a:rPr>
                        <a:t>36% per annum interest rate.</a:t>
                      </a:r>
                    </a:p>
                    <a:p>
                      <a:pPr marL="171450" indent="-171450" algn="l" defTabSz="914400" rtl="0" eaLnBrk="1" fontAlgn="ctr" latinLnBrk="0" hangingPunct="1">
                        <a:buFontTx/>
                        <a:buChar char="-"/>
                      </a:pPr>
                      <a:r>
                        <a:rPr lang="en-US" sz="1200" b="0" i="0" u="none" strike="noStrike" kern="1200" baseline="0" dirty="0">
                          <a:solidFill>
                            <a:schemeClr val="tx1"/>
                          </a:solidFill>
                          <a:effectLst/>
                          <a:latin typeface="Calibri" panose="020F0502020204030204" pitchFamily="34" charset="0"/>
                          <a:ea typeface="+mn-ea"/>
                          <a:cs typeface="+mn-cs"/>
                        </a:rPr>
                        <a:t>$100-4K loan amount.</a:t>
                      </a:r>
                    </a:p>
                    <a:p>
                      <a:pPr marL="171450" indent="-171450" algn="l" defTabSz="914400" rtl="0" eaLnBrk="1" fontAlgn="ctr" latinLnBrk="0" hangingPunct="1">
                        <a:buFontTx/>
                        <a:buChar char="-"/>
                      </a:pPr>
                      <a:r>
                        <a:rPr lang="en-US" sz="1200" b="0" i="0" u="none" strike="noStrike" kern="1200" baseline="0" dirty="0">
                          <a:solidFill>
                            <a:schemeClr val="tx1"/>
                          </a:solidFill>
                          <a:effectLst/>
                          <a:latin typeface="Calibri" panose="020F0502020204030204" pitchFamily="34" charset="0"/>
                          <a:ea typeface="+mn-ea"/>
                          <a:cs typeface="+mn-cs"/>
                        </a:rPr>
                        <a:t>Collateral is a mandatory requirement.</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rgbClr val="000000"/>
                          </a:solidFill>
                          <a:effectLst/>
                          <a:latin typeface="Calibri" panose="020F0502020204030204" pitchFamily="34" charset="0"/>
                        </a:rPr>
                        <a:t>Unlikely to the markets - </a:t>
                      </a:r>
                      <a:r>
                        <a:rPr lang="en-US" sz="1200" b="0" i="0" u="none" strike="noStrike" dirty="0" err="1">
                          <a:solidFill>
                            <a:srgbClr val="000000"/>
                          </a:solidFill>
                          <a:effectLst/>
                          <a:latin typeface="Calibri" panose="020F0502020204030204" pitchFamily="34" charset="0"/>
                        </a:rPr>
                        <a:t>PawnShops</a:t>
                      </a:r>
                      <a:r>
                        <a:rPr lang="en-US" sz="1200" b="0" i="0" u="none" strike="noStrike" dirty="0">
                          <a:solidFill>
                            <a:srgbClr val="000000"/>
                          </a:solidFill>
                          <a:effectLst/>
                          <a:latin typeface="Calibri" panose="020F0502020204030204" pitchFamily="34" charset="0"/>
                        </a:rPr>
                        <a:t> always had low interest rate and was </a:t>
                      </a:r>
                      <a:r>
                        <a:rPr lang="en-US" sz="1200" b="0" i="0" u="none" strike="noStrike" baseline="0" dirty="0">
                          <a:solidFill>
                            <a:srgbClr val="000000"/>
                          </a:solidFill>
                          <a:effectLst/>
                          <a:latin typeface="Calibri" panose="020F0502020204030204" pitchFamily="34" charset="0"/>
                        </a:rPr>
                        <a:t>a trusted quick loan source.</a:t>
                      </a:r>
                      <a:endParaRPr lang="en-US" sz="1200" b="0" i="0" u="none" strike="noStrike" dirty="0">
                        <a:solidFill>
                          <a:srgbClr val="FF0000"/>
                        </a:solidFill>
                        <a:effectLst/>
                        <a:latin typeface="Calibri" panose="020F0502020204030204" pitchFamily="34" charset="0"/>
                      </a:endParaRP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3"/>
                  </a:ext>
                </a:extLst>
              </a:tr>
              <a:tr h="966873">
                <a:tc>
                  <a:txBody>
                    <a:bodyPr/>
                    <a:lstStyle/>
                    <a:p>
                      <a:pPr algn="ctr" rtl="0" fontAlgn="ctr"/>
                      <a:r>
                        <a:rPr lang="en-US" sz="1200" b="0" i="0" u="none" strike="noStrike">
                          <a:solidFill>
                            <a:srgbClr val="000000"/>
                          </a:solidFill>
                          <a:effectLst/>
                          <a:latin typeface="Calibri" panose="020F0502020204030204" pitchFamily="34" charset="0"/>
                        </a:rPr>
                        <a:t>LoanSharks</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chemeClr val="tx1"/>
                          </a:solidFill>
                          <a:effectLst/>
                          <a:latin typeface="Calibri" panose="020F0502020204030204" pitchFamily="34" charset="0"/>
                        </a:rPr>
                        <a:t>Mostly Indians with “5/6” model</a:t>
                      </a:r>
                      <a:r>
                        <a:rPr lang="ru-RU" sz="1200" b="0" i="0" u="none" strike="noStrike"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 meaning</a:t>
                      </a:r>
                      <a:r>
                        <a:rPr lang="en-US" sz="1200" b="0" i="0" u="none" strike="noStrike" baseline="0"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receiving 5, paying back 6 and usually conducting without any </a:t>
                      </a:r>
                      <a:r>
                        <a:rPr lang="en-US" sz="1200" b="0" i="0" u="none" strike="noStrike" kern="1200" dirty="0">
                          <a:solidFill>
                            <a:schemeClr val="tx1"/>
                          </a:solidFill>
                          <a:effectLst/>
                          <a:latin typeface="Calibri" panose="020F0502020204030204" pitchFamily="34" charset="0"/>
                          <a:ea typeface="+mn-ea"/>
                          <a:cs typeface="+mn-cs"/>
                        </a:rPr>
                        <a:t>licenses (Loan sharks market volume close to official market volume).</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171450" indent="-171450" algn="l" rtl="0" fontAlgn="ctr">
                        <a:buFontTx/>
                        <a:buChar char="-"/>
                      </a:pPr>
                      <a:r>
                        <a:rPr lang="en-US" sz="1200" b="0" i="0" u="none" strike="noStrike" dirty="0">
                          <a:solidFill>
                            <a:schemeClr val="tx1"/>
                          </a:solidFill>
                          <a:effectLst/>
                          <a:latin typeface="Calibri" panose="020F0502020204030204" pitchFamily="34" charset="0"/>
                        </a:rPr>
                        <a:t>20% per month interest</a:t>
                      </a:r>
                      <a:r>
                        <a:rPr lang="en-US" sz="1200" b="0" i="0" u="none" strike="noStrike" baseline="0" dirty="0">
                          <a:solidFill>
                            <a:schemeClr val="tx1"/>
                          </a:solidFill>
                          <a:effectLst/>
                          <a:latin typeface="Calibri" panose="020F0502020204030204" pitchFamily="34" charset="0"/>
                        </a:rPr>
                        <a:t> rate.</a:t>
                      </a:r>
                    </a:p>
                    <a:p>
                      <a:pPr marL="171450" indent="-171450" algn="l" rtl="0" fontAlgn="ctr">
                        <a:buFontTx/>
                        <a:buChar char="-"/>
                      </a:pPr>
                      <a:r>
                        <a:rPr lang="en-US" sz="1200" b="0" i="0" u="none" strike="noStrike" baseline="0" dirty="0">
                          <a:solidFill>
                            <a:schemeClr val="tx1"/>
                          </a:solidFill>
                          <a:effectLst/>
                          <a:latin typeface="Calibri" panose="020F0502020204030204" pitchFamily="34" charset="0"/>
                        </a:rPr>
                        <a:t>Less than </a:t>
                      </a:r>
                      <a:r>
                        <a:rPr lang="en-US" sz="1200" b="0" i="0" u="none" strike="noStrike" dirty="0">
                          <a:solidFill>
                            <a:schemeClr val="tx1"/>
                          </a:solidFill>
                          <a:effectLst/>
                          <a:latin typeface="Calibri" panose="020F0502020204030204" pitchFamily="34" charset="0"/>
                        </a:rPr>
                        <a:t>$100 loan amount</a:t>
                      </a:r>
                    </a:p>
                    <a:p>
                      <a:pPr marL="171450" indent="-171450" algn="l" rtl="0" fontAlgn="ctr">
                        <a:buFontTx/>
                        <a:buChar char="-"/>
                      </a:pPr>
                      <a:r>
                        <a:rPr lang="en-US" sz="1200" b="0" i="0" u="none" strike="noStrike" dirty="0">
                          <a:solidFill>
                            <a:schemeClr val="tx1"/>
                          </a:solidFill>
                          <a:effectLst/>
                          <a:latin typeface="Calibri" panose="020F0502020204030204" pitchFamily="34" charset="0"/>
                        </a:rPr>
                        <a:t>1 month/week loan tenor.</a:t>
                      </a:r>
                    </a:p>
                    <a:p>
                      <a:pPr marL="171450" indent="-171450" algn="l" rtl="0" fontAlgn="ctr">
                        <a:buFontTx/>
                        <a:buChar char="-"/>
                      </a:pPr>
                      <a:r>
                        <a:rPr lang="en-US" sz="1200" b="0" i="0" u="none" strike="noStrike" dirty="0">
                          <a:solidFill>
                            <a:schemeClr val="tx1"/>
                          </a:solidFill>
                          <a:effectLst/>
                          <a:latin typeface="Calibri" panose="020F0502020204030204" pitchFamily="34" charset="0"/>
                        </a:rPr>
                        <a:t>Customers’ bankcards</a:t>
                      </a:r>
                      <a:r>
                        <a:rPr lang="en-US" sz="1200" b="0" i="0" u="none" strike="noStrike" baseline="0" dirty="0">
                          <a:solidFill>
                            <a:schemeClr val="tx1"/>
                          </a:solidFill>
                          <a:effectLst/>
                          <a:latin typeface="Calibri" panose="020F0502020204030204" pitchFamily="34" charset="0"/>
                        </a:rPr>
                        <a:t> are often used as a collateral. </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chemeClr val="tx1"/>
                          </a:solidFill>
                          <a:effectLst/>
                          <a:latin typeface="Calibri" panose="020F0502020204030204" pitchFamily="34" charset="0"/>
                        </a:rPr>
                        <a:t>Usually work</a:t>
                      </a:r>
                      <a:r>
                        <a:rPr lang="en-US" sz="1200" b="0" i="0" u="none" strike="noStrike" baseline="0" dirty="0">
                          <a:solidFill>
                            <a:schemeClr val="tx1"/>
                          </a:solidFill>
                          <a:effectLst/>
                          <a:latin typeface="Calibri" panose="020F0502020204030204" pitchFamily="34" charset="0"/>
                        </a:rPr>
                        <a:t> in residential areas, </a:t>
                      </a:r>
                      <a:r>
                        <a:rPr lang="en-US" sz="1200" b="0" i="0" u="none" strike="noStrike" dirty="0">
                          <a:solidFill>
                            <a:schemeClr val="tx1"/>
                          </a:solidFill>
                          <a:effectLst/>
                          <a:latin typeface="Calibri" panose="020F0502020204030204" pitchFamily="34" charset="0"/>
                        </a:rPr>
                        <a:t>Alternative loan providers</a:t>
                      </a:r>
                      <a:r>
                        <a:rPr lang="en-US" sz="1200" b="0" i="0" u="none" strike="noStrike" baseline="0"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for unbanked population or clients</a:t>
                      </a:r>
                      <a:r>
                        <a:rPr lang="en-US" sz="1200" b="0" i="0" u="none" strike="noStrike" baseline="0"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with unofficial job. </a:t>
                      </a:r>
                      <a:r>
                        <a:rPr lang="en-US" sz="1200" b="0" i="0" u="none" strike="noStrike" dirty="0" err="1">
                          <a:solidFill>
                            <a:schemeClr val="tx1"/>
                          </a:solidFill>
                          <a:effectLst/>
                          <a:latin typeface="Calibri" panose="020F0502020204030204" pitchFamily="34" charset="0"/>
                        </a:rPr>
                        <a:t>Loan</a:t>
                      </a:r>
                      <a:r>
                        <a:rPr lang="en-US" sz="1200" b="0" i="0" u="none" strike="noStrike" baseline="0" dirty="0" err="1">
                          <a:solidFill>
                            <a:schemeClr val="tx1"/>
                          </a:solidFill>
                          <a:effectLst/>
                          <a:latin typeface="Calibri" panose="020F0502020204030204" pitchFamily="34" charset="0"/>
                        </a:rPr>
                        <a:t>shark</a:t>
                      </a:r>
                      <a:r>
                        <a:rPr lang="en-US" sz="1200" b="0" i="0" u="none" strike="noStrike" baseline="0" dirty="0">
                          <a:solidFill>
                            <a:schemeClr val="tx1"/>
                          </a:solidFill>
                          <a:effectLst/>
                          <a:latin typeface="Calibri" panose="020F0502020204030204" pitchFamily="34" charset="0"/>
                        </a:rPr>
                        <a:t> services are very </a:t>
                      </a:r>
                      <a:r>
                        <a:rPr lang="en-US" sz="1200" b="0" i="0" u="none" strike="noStrike" dirty="0">
                          <a:solidFill>
                            <a:schemeClr val="tx1"/>
                          </a:solidFill>
                          <a:effectLst/>
                          <a:latin typeface="Calibri" panose="020F0502020204030204" pitchFamily="34" charset="0"/>
                        </a:rPr>
                        <a:t>popular in Philippines.</a:t>
                      </a:r>
                    </a:p>
                  </a:txBody>
                  <a:tcPr marL="3821" marR="3821" marT="3821"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80664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Consumer Finance Industry Landscape</a:t>
            </a:r>
          </a:p>
        </p:txBody>
      </p:sp>
      <p:sp>
        <p:nvSpPr>
          <p:cNvPr id="4" name="Slide Number Placeholder 3"/>
          <p:cNvSpPr>
            <a:spLocks noGrp="1"/>
          </p:cNvSpPr>
          <p:nvPr>
            <p:ph type="sldNum" sz="quarter" idx="12"/>
          </p:nvPr>
        </p:nvSpPr>
        <p:spPr/>
        <p:txBody>
          <a:bodyPr/>
          <a:lstStyle/>
          <a:p>
            <a:fld id="{D7F305DA-160D-498F-B102-A1D8643B4A2C}" type="slidenum">
              <a:rPr lang="ru-RU" smtClean="0"/>
              <a:t>12</a:t>
            </a:fld>
            <a:endParaRPr lang="ru-RU"/>
          </a:p>
        </p:txBody>
      </p:sp>
      <p:sp>
        <p:nvSpPr>
          <p:cNvPr id="32" name="TextBox 31"/>
          <p:cNvSpPr txBox="1"/>
          <p:nvPr/>
        </p:nvSpPr>
        <p:spPr>
          <a:xfrm>
            <a:off x="0" y="6455951"/>
            <a:ext cx="8964488" cy="461665"/>
          </a:xfrm>
          <a:prstGeom prst="rect">
            <a:avLst/>
          </a:prstGeom>
          <a:noFill/>
        </p:spPr>
        <p:txBody>
          <a:bodyPr wrap="square" rtlCol="0">
            <a:spAutoFit/>
          </a:bodyPr>
          <a:lstStyle/>
          <a:p>
            <a:r>
              <a:rPr lang="en-US" sz="1200" dirty="0"/>
              <a:t>Data sources: Report “Family Income Distribution in the Philippines from 1985 to 2009″ published by Social Weather Stations (SWS)</a:t>
            </a:r>
          </a:p>
          <a:p>
            <a:r>
              <a:rPr lang="en-US" sz="1200" dirty="0"/>
              <a:t>* Share in # of families </a:t>
            </a:r>
          </a:p>
        </p:txBody>
      </p:sp>
      <p:graphicFrame>
        <p:nvGraphicFramePr>
          <p:cNvPr id="33" name="Chart 32"/>
          <p:cNvGraphicFramePr>
            <a:graphicFrameLocks/>
          </p:cNvGraphicFramePr>
          <p:nvPr>
            <p:extLst>
              <p:ext uri="{D42A27DB-BD31-4B8C-83A1-F6EECF244321}">
                <p14:modId xmlns:p14="http://schemas.microsoft.com/office/powerpoint/2010/main" val="1138494401"/>
              </p:ext>
            </p:extLst>
          </p:nvPr>
        </p:nvGraphicFramePr>
        <p:xfrm>
          <a:off x="336094" y="1258676"/>
          <a:ext cx="4032448"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11"/>
          <p:cNvSpPr/>
          <p:nvPr/>
        </p:nvSpPr>
        <p:spPr>
          <a:xfrm>
            <a:off x="739168" y="836613"/>
            <a:ext cx="3013004" cy="338554"/>
          </a:xfrm>
          <a:prstGeom prst="rect">
            <a:avLst/>
          </a:prstGeom>
        </p:spPr>
        <p:txBody>
          <a:bodyPr wrap="none">
            <a:spAutoFit/>
          </a:bodyPr>
          <a:lstStyle/>
          <a:p>
            <a:pPr algn="ctr"/>
            <a:r>
              <a:rPr lang="en-US" sz="1600" dirty="0"/>
              <a:t>Average Annual Income Segments</a:t>
            </a:r>
          </a:p>
        </p:txBody>
      </p:sp>
      <p:sp>
        <p:nvSpPr>
          <p:cNvPr id="34" name="Rectangle 33"/>
          <p:cNvSpPr/>
          <p:nvPr/>
        </p:nvSpPr>
        <p:spPr>
          <a:xfrm>
            <a:off x="5364088" y="1268760"/>
            <a:ext cx="3240360" cy="22322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8052052" y="3471292"/>
            <a:ext cx="815921" cy="246221"/>
          </a:xfrm>
          <a:prstGeom prst="rect">
            <a:avLst/>
          </a:prstGeom>
          <a:noFill/>
        </p:spPr>
        <p:txBody>
          <a:bodyPr wrap="square" rtlCol="0">
            <a:spAutoFit/>
          </a:bodyPr>
          <a:lstStyle/>
          <a:p>
            <a:r>
              <a:rPr lang="en-US" sz="1000" dirty="0"/>
              <a:t>Online**</a:t>
            </a:r>
          </a:p>
        </p:txBody>
      </p:sp>
      <p:sp>
        <p:nvSpPr>
          <p:cNvPr id="60" name="TextBox 59"/>
          <p:cNvSpPr txBox="1"/>
          <p:nvPr/>
        </p:nvSpPr>
        <p:spPr>
          <a:xfrm>
            <a:off x="5364088" y="3490342"/>
            <a:ext cx="674872" cy="246221"/>
          </a:xfrm>
          <a:prstGeom prst="rect">
            <a:avLst/>
          </a:prstGeom>
          <a:noFill/>
        </p:spPr>
        <p:txBody>
          <a:bodyPr wrap="square" rtlCol="0">
            <a:spAutoFit/>
          </a:bodyPr>
          <a:lstStyle/>
          <a:p>
            <a:r>
              <a:rPr lang="en-US" sz="1000" dirty="0"/>
              <a:t>Off-Line</a:t>
            </a:r>
          </a:p>
        </p:txBody>
      </p:sp>
      <p:sp>
        <p:nvSpPr>
          <p:cNvPr id="61" name="TextBox 60"/>
          <p:cNvSpPr txBox="1"/>
          <p:nvPr/>
        </p:nvSpPr>
        <p:spPr>
          <a:xfrm rot="16200000">
            <a:off x="4029408" y="2315408"/>
            <a:ext cx="1506199" cy="276999"/>
          </a:xfrm>
          <a:prstGeom prst="rect">
            <a:avLst/>
          </a:prstGeom>
          <a:noFill/>
        </p:spPr>
        <p:txBody>
          <a:bodyPr wrap="square" rtlCol="0">
            <a:spAutoFit/>
          </a:bodyPr>
          <a:lstStyle/>
          <a:p>
            <a:pPr algn="ctr"/>
            <a:r>
              <a:rPr lang="en-US" sz="1200" b="1" dirty="0"/>
              <a:t>Income Segment</a:t>
            </a:r>
          </a:p>
        </p:txBody>
      </p:sp>
      <p:sp>
        <p:nvSpPr>
          <p:cNvPr id="73" name="Rectangle 72"/>
          <p:cNvSpPr/>
          <p:nvPr/>
        </p:nvSpPr>
        <p:spPr>
          <a:xfrm>
            <a:off x="6372200" y="3656057"/>
            <a:ext cx="1557862" cy="276999"/>
          </a:xfrm>
          <a:prstGeom prst="rect">
            <a:avLst/>
          </a:prstGeom>
        </p:spPr>
        <p:txBody>
          <a:bodyPr wrap="none">
            <a:spAutoFit/>
          </a:bodyPr>
          <a:lstStyle/>
          <a:p>
            <a:r>
              <a:rPr lang="en-US" sz="1200" b="1" dirty="0"/>
              <a:t>Level of Digitalization</a:t>
            </a:r>
          </a:p>
        </p:txBody>
      </p:sp>
      <p:sp>
        <p:nvSpPr>
          <p:cNvPr id="74" name="TextBox 73"/>
          <p:cNvSpPr txBox="1"/>
          <p:nvPr/>
        </p:nvSpPr>
        <p:spPr>
          <a:xfrm>
            <a:off x="4716016" y="1196752"/>
            <a:ext cx="884981" cy="246221"/>
          </a:xfrm>
          <a:prstGeom prst="rect">
            <a:avLst/>
          </a:prstGeom>
          <a:noFill/>
        </p:spPr>
        <p:txBody>
          <a:bodyPr wrap="square" rtlCol="0">
            <a:spAutoFit/>
          </a:bodyPr>
          <a:lstStyle/>
          <a:p>
            <a:pPr algn="ctr"/>
            <a:r>
              <a:rPr lang="en-US" sz="1000" dirty="0"/>
              <a:t>SEG A</a:t>
            </a:r>
          </a:p>
        </p:txBody>
      </p:sp>
      <p:cxnSp>
        <p:nvCxnSpPr>
          <p:cNvPr id="75" name="Straight Connector 74"/>
          <p:cNvCxnSpPr/>
          <p:nvPr/>
        </p:nvCxnSpPr>
        <p:spPr>
          <a:xfrm>
            <a:off x="5364088" y="2420888"/>
            <a:ext cx="3168352" cy="0"/>
          </a:xfrm>
          <a:prstGeom prst="line">
            <a:avLst/>
          </a:prstGeom>
          <a:ln w="0">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804248" y="1421012"/>
            <a:ext cx="0" cy="1872208"/>
          </a:xfrm>
          <a:prstGeom prst="line">
            <a:avLst/>
          </a:prstGeom>
          <a:ln w="0">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436096" y="3656057"/>
            <a:ext cx="3168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4932040" y="1196752"/>
            <a:ext cx="0" cy="2304256"/>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7596336" y="1556792"/>
            <a:ext cx="576064" cy="5682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80" name="TextBox 79"/>
          <p:cNvSpPr txBox="1"/>
          <p:nvPr/>
        </p:nvSpPr>
        <p:spPr>
          <a:xfrm>
            <a:off x="4716016" y="3254787"/>
            <a:ext cx="884981" cy="246221"/>
          </a:xfrm>
          <a:prstGeom prst="rect">
            <a:avLst/>
          </a:prstGeom>
          <a:noFill/>
        </p:spPr>
        <p:txBody>
          <a:bodyPr wrap="square" rtlCol="0">
            <a:spAutoFit/>
          </a:bodyPr>
          <a:lstStyle/>
          <a:p>
            <a:pPr algn="ctr"/>
            <a:r>
              <a:rPr lang="en-US" sz="1000" dirty="0"/>
              <a:t>SEG E</a:t>
            </a:r>
          </a:p>
        </p:txBody>
      </p:sp>
      <p:sp>
        <p:nvSpPr>
          <p:cNvPr id="81" name="Oval 80"/>
          <p:cNvSpPr/>
          <p:nvPr/>
        </p:nvSpPr>
        <p:spPr>
          <a:xfrm>
            <a:off x="7164288" y="1844824"/>
            <a:ext cx="576064" cy="57606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82" name="Oval 81"/>
          <p:cNvSpPr/>
          <p:nvPr/>
        </p:nvSpPr>
        <p:spPr>
          <a:xfrm>
            <a:off x="5915020" y="2277046"/>
            <a:ext cx="946155" cy="969568"/>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Loan Sharks</a:t>
            </a:r>
          </a:p>
        </p:txBody>
      </p:sp>
      <p:sp>
        <p:nvSpPr>
          <p:cNvPr id="84" name="Oval 83"/>
          <p:cNvSpPr/>
          <p:nvPr/>
        </p:nvSpPr>
        <p:spPr>
          <a:xfrm>
            <a:off x="6516216" y="1988840"/>
            <a:ext cx="792088" cy="792088"/>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Pawnshop</a:t>
            </a:r>
          </a:p>
        </p:txBody>
      </p:sp>
      <p:sp>
        <p:nvSpPr>
          <p:cNvPr id="39" name="Rectangle 38"/>
          <p:cNvSpPr/>
          <p:nvPr/>
        </p:nvSpPr>
        <p:spPr>
          <a:xfrm>
            <a:off x="7596336" y="1700808"/>
            <a:ext cx="573347" cy="215444"/>
          </a:xfrm>
          <a:prstGeom prst="rect">
            <a:avLst/>
          </a:prstGeom>
        </p:spPr>
        <p:txBody>
          <a:bodyPr wrap="square" anchor="t">
            <a:spAutoFit/>
          </a:bodyPr>
          <a:lstStyle/>
          <a:p>
            <a:pPr algn="ctr" fontAlgn="ctr"/>
            <a:r>
              <a:rPr lang="en-US" sz="800" dirty="0">
                <a:solidFill>
                  <a:srgbClr val="FFFFFF"/>
                </a:solidFill>
                <a:latin typeface="Calibri" panose="020F0502020204030204" pitchFamily="34" charset="0"/>
              </a:rPr>
              <a:t>Banks</a:t>
            </a:r>
            <a:endParaRPr lang="en-US" sz="900" dirty="0">
              <a:solidFill>
                <a:srgbClr val="FFFFFF"/>
              </a:solidFill>
              <a:latin typeface="Calibri" panose="020F0502020204030204" pitchFamily="34" charset="0"/>
            </a:endParaRPr>
          </a:p>
        </p:txBody>
      </p:sp>
      <p:sp>
        <p:nvSpPr>
          <p:cNvPr id="14" name="Rectangle 13"/>
          <p:cNvSpPr/>
          <p:nvPr/>
        </p:nvSpPr>
        <p:spPr>
          <a:xfrm>
            <a:off x="7164288" y="1988840"/>
            <a:ext cx="569387" cy="338554"/>
          </a:xfrm>
          <a:prstGeom prst="rect">
            <a:avLst/>
          </a:prstGeom>
        </p:spPr>
        <p:txBody>
          <a:bodyPr wrap="none">
            <a:spAutoFit/>
          </a:bodyPr>
          <a:lstStyle/>
          <a:p>
            <a:pPr algn="ctr"/>
            <a:r>
              <a:rPr lang="en-US" sz="800" dirty="0"/>
              <a:t>Lending </a:t>
            </a:r>
          </a:p>
          <a:p>
            <a:pPr algn="ctr"/>
            <a:r>
              <a:rPr lang="en-US" sz="800" dirty="0"/>
              <a:t>company</a:t>
            </a:r>
          </a:p>
        </p:txBody>
      </p:sp>
      <p:sp>
        <p:nvSpPr>
          <p:cNvPr id="15" name="Rectangle 14"/>
          <p:cNvSpPr/>
          <p:nvPr/>
        </p:nvSpPr>
        <p:spPr>
          <a:xfrm>
            <a:off x="5802705" y="836712"/>
            <a:ext cx="2287486" cy="338554"/>
          </a:xfrm>
          <a:prstGeom prst="rect">
            <a:avLst/>
          </a:prstGeom>
        </p:spPr>
        <p:txBody>
          <a:bodyPr wrap="none">
            <a:spAutoFit/>
          </a:bodyPr>
          <a:lstStyle/>
          <a:p>
            <a:pPr algn="ctr"/>
            <a:r>
              <a:rPr lang="en-US" sz="1600" dirty="0"/>
              <a:t>Current Market Coverage</a:t>
            </a:r>
          </a:p>
        </p:txBody>
      </p:sp>
      <p:sp>
        <p:nvSpPr>
          <p:cNvPr id="85" name="Oval 84"/>
          <p:cNvSpPr/>
          <p:nvPr/>
        </p:nvSpPr>
        <p:spPr>
          <a:xfrm>
            <a:off x="7790300" y="2189522"/>
            <a:ext cx="687122" cy="588962"/>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Our Market Niche</a:t>
            </a:r>
          </a:p>
        </p:txBody>
      </p:sp>
      <p:sp>
        <p:nvSpPr>
          <p:cNvPr id="27" name="TextBox 26"/>
          <p:cNvSpPr txBox="1"/>
          <p:nvPr/>
        </p:nvSpPr>
        <p:spPr>
          <a:xfrm>
            <a:off x="235895" y="4823607"/>
            <a:ext cx="8641209" cy="1169551"/>
          </a:xfrm>
          <a:prstGeom prst="rect">
            <a:avLst/>
          </a:prstGeom>
          <a:solidFill>
            <a:schemeClr val="accent1">
              <a:lumMod val="20000"/>
              <a:lumOff val="80000"/>
            </a:schemeClr>
          </a:solidFill>
          <a:ln>
            <a:solidFill>
              <a:schemeClr val="accent1"/>
            </a:solidFill>
          </a:ln>
        </p:spPr>
        <p:txBody>
          <a:bodyPr wrap="square" rtlCol="0" anchor="t">
            <a:spAutoFit/>
          </a:bodyPr>
          <a:lstStyle/>
          <a:p>
            <a:pPr marL="285750" indent="-285750">
              <a:buFont typeface="Arial" panose="020B0604020202020204" pitchFamily="34" charset="0"/>
              <a:buChar char="•"/>
            </a:pPr>
            <a:r>
              <a:rPr lang="en-US" sz="1400" dirty="0"/>
              <a:t>We are going to operate mostly in Segment D </a:t>
            </a:r>
            <a:r>
              <a:rPr lang="ru-RU" sz="1400" dirty="0"/>
              <a:t>–</a:t>
            </a:r>
            <a:r>
              <a:rPr lang="en-US" sz="1400" dirty="0"/>
              <a:t> with customers having average monthly income of ~$360.</a:t>
            </a:r>
          </a:p>
          <a:p>
            <a:pPr marL="285750" indent="-285750">
              <a:buFont typeface="Arial" panose="020B0604020202020204" pitchFamily="34" charset="0"/>
              <a:buChar char="•"/>
            </a:pPr>
            <a:r>
              <a:rPr lang="en-US" sz="1400" dirty="0"/>
              <a:t>Among our main competitors we see Loan Sharks and FLCs.</a:t>
            </a:r>
          </a:p>
          <a:p>
            <a:pPr marL="285750" indent="-285750">
              <a:buFont typeface="Arial" panose="020B0604020202020204" pitchFamily="34" charset="0"/>
              <a:buChar char="•"/>
            </a:pPr>
            <a:r>
              <a:rPr lang="en-US" sz="1400" dirty="0"/>
              <a:t>Our main competitive advantage – really quick decisioning and possibility for the customer to obtain the money by just applying online.</a:t>
            </a:r>
          </a:p>
          <a:p>
            <a:pPr marL="285750" indent="-285750">
              <a:buFont typeface="Arial" panose="020B0604020202020204" pitchFamily="34" charset="0"/>
              <a:buChar char="•"/>
            </a:pPr>
            <a:r>
              <a:rPr lang="en-US" sz="1400" dirty="0"/>
              <a:t>We also will be more convenient then Loan Shark due to transparent product parameters.</a:t>
            </a:r>
          </a:p>
        </p:txBody>
      </p:sp>
    </p:spTree>
    <p:extLst>
      <p:ext uri="{BB962C8B-B14F-4D97-AF65-F5344CB8AC3E}">
        <p14:creationId xmlns:p14="http://schemas.microsoft.com/office/powerpoint/2010/main" val="2795424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Market Size Estimation</a:t>
            </a:r>
          </a:p>
        </p:txBody>
      </p:sp>
      <p:sp>
        <p:nvSpPr>
          <p:cNvPr id="4"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t>13</a:t>
            </a:fld>
            <a:endParaRPr lang="ru-RU"/>
          </a:p>
        </p:txBody>
      </p:sp>
      <p:sp>
        <p:nvSpPr>
          <p:cNvPr id="24" name="TextBox 23"/>
          <p:cNvSpPr txBox="1"/>
          <p:nvPr/>
        </p:nvSpPr>
        <p:spPr>
          <a:xfrm>
            <a:off x="179388" y="6381328"/>
            <a:ext cx="8569075" cy="215444"/>
          </a:xfrm>
          <a:prstGeom prst="rect">
            <a:avLst/>
          </a:prstGeom>
          <a:noFill/>
        </p:spPr>
        <p:txBody>
          <a:bodyPr wrap="square" rtlCol="0">
            <a:spAutoFit/>
          </a:bodyPr>
          <a:lstStyle/>
          <a:p>
            <a:r>
              <a:rPr lang="en-US" sz="800" dirty="0"/>
              <a:t>* Euro Monitor Consumer Loan Lending</a:t>
            </a:r>
          </a:p>
        </p:txBody>
      </p:sp>
      <p:sp>
        <p:nvSpPr>
          <p:cNvPr id="22" name="TextBox 21"/>
          <p:cNvSpPr txBox="1"/>
          <p:nvPr/>
        </p:nvSpPr>
        <p:spPr>
          <a:xfrm>
            <a:off x="179387" y="3429000"/>
            <a:ext cx="8641083" cy="1384995"/>
          </a:xfrm>
          <a:prstGeom prst="rect">
            <a:avLst/>
          </a:prstGeom>
          <a:noFill/>
        </p:spPr>
        <p:txBody>
          <a:bodyPr wrap="square" rtlCol="0" anchor="t">
            <a:spAutoFit/>
          </a:bodyPr>
          <a:lstStyle/>
          <a:p>
            <a:pPr marL="171450" indent="-171450">
              <a:lnSpc>
                <a:spcPct val="150000"/>
              </a:lnSpc>
              <a:buFont typeface="Arial" panose="020B0604020202020204" pitchFamily="34" charset="0"/>
              <a:buChar char="•"/>
            </a:pPr>
            <a:r>
              <a:rPr lang="en-US" sz="1400" dirty="0"/>
              <a:t>Official PDL Market is relatively small if compared with the black market.</a:t>
            </a:r>
          </a:p>
          <a:p>
            <a:pPr marL="171450" indent="-171450">
              <a:lnSpc>
                <a:spcPct val="150000"/>
              </a:lnSpc>
              <a:buFont typeface="Arial" panose="020B0604020202020204" pitchFamily="34" charset="0"/>
              <a:buChar char="•"/>
            </a:pPr>
            <a:r>
              <a:rPr lang="en-US" sz="1400" dirty="0"/>
              <a:t>25% of population is using </a:t>
            </a:r>
            <a:r>
              <a:rPr lang="en-US" sz="1400" dirty="0" err="1"/>
              <a:t>LoanSharks</a:t>
            </a:r>
            <a:r>
              <a:rPr lang="en-US" sz="1400" dirty="0"/>
              <a:t>’ services*.</a:t>
            </a:r>
          </a:p>
          <a:p>
            <a:pPr marL="171450" indent="-171450">
              <a:lnSpc>
                <a:spcPct val="150000"/>
              </a:lnSpc>
              <a:buFont typeface="Arial" panose="020B0604020202020204" pitchFamily="34" charset="0"/>
              <a:buChar char="•"/>
            </a:pPr>
            <a:r>
              <a:rPr lang="en-US" sz="1400" dirty="0"/>
              <a:t>Yearly market size growth* –</a:t>
            </a:r>
            <a:r>
              <a:rPr lang="ru-RU" sz="1400" dirty="0"/>
              <a:t> is estimated at the level of 7</a:t>
            </a:r>
            <a:r>
              <a:rPr lang="en-US" sz="1400" dirty="0"/>
              <a:t>% in 2015-2017.</a:t>
            </a:r>
          </a:p>
          <a:p>
            <a:pPr marL="171450" indent="-171450">
              <a:lnSpc>
                <a:spcPct val="150000"/>
              </a:lnSpc>
              <a:buFont typeface="Arial" panose="020B0604020202020204" pitchFamily="34" charset="0"/>
              <a:buChar char="•"/>
            </a:pPr>
            <a:r>
              <a:rPr lang="en-US" sz="1400" dirty="0"/>
              <a:t>Our market share as of 2020 is expected to be at the level of 2.4%.</a:t>
            </a:r>
          </a:p>
        </p:txBody>
      </p:sp>
      <p:graphicFrame>
        <p:nvGraphicFramePr>
          <p:cNvPr id="20" name="Chart 19"/>
          <p:cNvGraphicFramePr>
            <a:graphicFrameLocks/>
          </p:cNvGraphicFramePr>
          <p:nvPr>
            <p:extLst>
              <p:ext uri="{D42A27DB-BD31-4B8C-83A1-F6EECF244321}">
                <p14:modId xmlns:p14="http://schemas.microsoft.com/office/powerpoint/2010/main" val="2554368841"/>
              </p:ext>
            </p:extLst>
          </p:nvPr>
        </p:nvGraphicFramePr>
        <p:xfrm>
          <a:off x="251520" y="660411"/>
          <a:ext cx="8496944" cy="276858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41831262"/>
              </p:ext>
            </p:extLst>
          </p:nvPr>
        </p:nvGraphicFramePr>
        <p:xfrm>
          <a:off x="251458" y="5043283"/>
          <a:ext cx="8641083" cy="1106543"/>
        </p:xfrm>
        <a:graphic>
          <a:graphicData uri="http://schemas.openxmlformats.org/drawingml/2006/table">
            <a:tbl>
              <a:tblPr/>
              <a:tblGrid>
                <a:gridCol w="1697467">
                  <a:extLst>
                    <a:ext uri="{9D8B030D-6E8A-4147-A177-3AD203B41FA5}">
                      <a16:colId xmlns:a16="http://schemas.microsoft.com/office/drawing/2014/main" val="20000"/>
                    </a:ext>
                  </a:extLst>
                </a:gridCol>
                <a:gridCol w="1399002">
                  <a:extLst>
                    <a:ext uri="{9D8B030D-6E8A-4147-A177-3AD203B41FA5}">
                      <a16:colId xmlns:a16="http://schemas.microsoft.com/office/drawing/2014/main" val="20001"/>
                    </a:ext>
                  </a:extLst>
                </a:gridCol>
                <a:gridCol w="1368152">
                  <a:extLst>
                    <a:ext uri="{9D8B030D-6E8A-4147-A177-3AD203B41FA5}">
                      <a16:colId xmlns:a16="http://schemas.microsoft.com/office/drawing/2014/main" val="20005"/>
                    </a:ext>
                  </a:extLst>
                </a:gridCol>
                <a:gridCol w="1440160">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368150">
                  <a:extLst>
                    <a:ext uri="{9D8B030D-6E8A-4147-A177-3AD203B41FA5}">
                      <a16:colId xmlns:a16="http://schemas.microsoft.com/office/drawing/2014/main" val="20004"/>
                    </a:ext>
                  </a:extLst>
                </a:gridCol>
              </a:tblGrid>
              <a:tr h="245307">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Parameter</a:t>
                      </a: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EOY2016</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EOY2017</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B9CDE5"/>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EOY2018</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B9CDE5"/>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EOY2019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B9CDE5"/>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EOY2020</a:t>
                      </a:r>
                    </a:p>
                  </a:txBody>
                  <a:tcPr marL="0" marR="0" marT="0" marB="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B9CDE5"/>
                    </a:solidFill>
                  </a:tcPr>
                </a:tc>
                <a:extLst>
                  <a:ext uri="{0D108BD9-81ED-4DB2-BD59-A6C34878D82A}">
                    <a16:rowId xmlns:a16="http://schemas.microsoft.com/office/drawing/2014/main" val="10000"/>
                  </a:ext>
                </a:extLst>
              </a:tr>
              <a:tr h="465192">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lumMod val="75000"/>
                              <a:lumOff val="25000"/>
                            </a:schemeClr>
                          </a:solidFill>
                          <a:latin typeface="+mn-lt"/>
                          <a:ea typeface="+mn-ea"/>
                          <a:cs typeface="+mn-cs"/>
                        </a:rPr>
                        <a:t>Our sales volumes, $M</a:t>
                      </a: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6,5</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2</a:t>
                      </a:r>
                      <a:r>
                        <a:rPr lang="ru-RU" sz="1200" b="0" i="0" u="none" strike="noStrike" kern="1200" baseline="0" dirty="0">
                          <a:solidFill>
                            <a:schemeClr val="tx1">
                              <a:lumMod val="75000"/>
                              <a:lumOff val="25000"/>
                            </a:schemeClr>
                          </a:solidFill>
                          <a:latin typeface="+mn-lt"/>
                          <a:ea typeface="+mn-ea"/>
                          <a:cs typeface="+mn-cs"/>
                        </a:rPr>
                        <a:t>3,8</a:t>
                      </a:r>
                      <a:endParaRPr lang="en-US" sz="1200" b="0" i="0" u="none" strike="noStrike" kern="1200" baseline="0" dirty="0">
                        <a:solidFill>
                          <a:schemeClr val="tx1">
                            <a:lumMod val="75000"/>
                            <a:lumOff val="25000"/>
                          </a:schemeClr>
                        </a:solidFill>
                        <a:latin typeface="+mn-lt"/>
                        <a:ea typeface="+mn-ea"/>
                        <a:cs typeface="+mn-cs"/>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ru-RU" sz="1200" b="0" i="0" u="none" strike="noStrike" kern="1200" baseline="0" dirty="0">
                          <a:solidFill>
                            <a:schemeClr val="tx1">
                              <a:lumMod val="75000"/>
                              <a:lumOff val="25000"/>
                            </a:schemeClr>
                          </a:solidFill>
                          <a:latin typeface="+mn-lt"/>
                          <a:ea typeface="+mn-ea"/>
                          <a:cs typeface="+mn-cs"/>
                        </a:rPr>
                        <a:t>46,5</a:t>
                      </a:r>
                      <a:endParaRPr lang="en-US" sz="1200" b="0" i="0" u="none" strike="noStrike" kern="1200" baseline="0" dirty="0">
                        <a:solidFill>
                          <a:schemeClr val="tx1">
                            <a:lumMod val="75000"/>
                            <a:lumOff val="25000"/>
                          </a:schemeClr>
                        </a:solidFill>
                        <a:latin typeface="+mn-lt"/>
                        <a:ea typeface="+mn-ea"/>
                        <a:cs typeface="+mn-cs"/>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ru-RU" sz="1200" b="0" i="0" u="none" strike="noStrike" kern="1200" baseline="0" dirty="0">
                          <a:solidFill>
                            <a:schemeClr val="tx1">
                              <a:lumMod val="75000"/>
                              <a:lumOff val="25000"/>
                            </a:schemeClr>
                          </a:solidFill>
                          <a:latin typeface="+mn-lt"/>
                          <a:ea typeface="+mn-ea"/>
                          <a:cs typeface="+mn-cs"/>
                        </a:rPr>
                        <a:t>67,6</a:t>
                      </a:r>
                      <a:endParaRPr lang="en-US" sz="1200" b="0" i="0" u="none" strike="noStrike" kern="1200" baseline="0" dirty="0">
                        <a:solidFill>
                          <a:schemeClr val="tx1">
                            <a:lumMod val="75000"/>
                            <a:lumOff val="25000"/>
                          </a:schemeClr>
                        </a:solidFill>
                        <a:latin typeface="+mn-lt"/>
                        <a:ea typeface="+mn-ea"/>
                        <a:cs typeface="+mn-cs"/>
                      </a:endParaRP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tc>
                  <a:txBody>
                    <a:bodyPr/>
                    <a:lstStyle/>
                    <a:p>
                      <a:pPr algn="ctr" fontAlgn="b"/>
                      <a:r>
                        <a:rPr lang="ru-RU" sz="1200" b="0" i="0" u="none" strike="noStrike" kern="1200" baseline="0" dirty="0">
                          <a:solidFill>
                            <a:schemeClr val="tx1">
                              <a:lumMod val="75000"/>
                              <a:lumOff val="25000"/>
                            </a:schemeClr>
                          </a:solidFill>
                          <a:latin typeface="+mn-lt"/>
                          <a:ea typeface="+mn-ea"/>
                          <a:cs typeface="+mn-cs"/>
                        </a:rPr>
                        <a:t>77,9</a:t>
                      </a:r>
                      <a:endParaRPr lang="en-US" sz="1200" b="0" i="0" u="none" strike="noStrike" kern="1200" baseline="0" dirty="0">
                        <a:solidFill>
                          <a:schemeClr val="tx1">
                            <a:lumMod val="75000"/>
                            <a:lumOff val="25000"/>
                          </a:schemeClr>
                        </a:solidFill>
                        <a:latin typeface="+mn-lt"/>
                        <a:ea typeface="+mn-ea"/>
                        <a:cs typeface="+mn-cs"/>
                      </a:endParaRPr>
                    </a:p>
                  </a:txBody>
                  <a:tcPr marL="0" marR="0" marT="0" marB="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6044">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lumMod val="75000"/>
                              <a:lumOff val="25000"/>
                            </a:schemeClr>
                          </a:solidFill>
                          <a:latin typeface="+mn-lt"/>
                          <a:ea typeface="+mn-ea"/>
                          <a:cs typeface="+mn-cs"/>
                        </a:rPr>
                        <a:t>#loans sold, </a:t>
                      </a:r>
                      <a:r>
                        <a:rPr lang="en-US" sz="1200" b="0" i="0" u="none" strike="noStrike" kern="1200" baseline="0" dirty="0" err="1">
                          <a:solidFill>
                            <a:schemeClr val="tx1">
                              <a:lumMod val="75000"/>
                              <a:lumOff val="25000"/>
                            </a:schemeClr>
                          </a:solidFill>
                          <a:latin typeface="+mn-lt"/>
                          <a:ea typeface="+mn-ea"/>
                          <a:cs typeface="+mn-cs"/>
                        </a:rPr>
                        <a:t>thsd</a:t>
                      </a:r>
                      <a:r>
                        <a:rPr lang="en-US" sz="1200" b="0" i="0" u="none" strike="noStrike" kern="1200" baseline="0" dirty="0">
                          <a:solidFill>
                            <a:schemeClr val="tx1">
                              <a:lumMod val="75000"/>
                              <a:lumOff val="25000"/>
                            </a:schemeClr>
                          </a:solidFill>
                          <a:latin typeface="+mn-lt"/>
                          <a:ea typeface="+mn-ea"/>
                          <a:cs typeface="+mn-cs"/>
                        </a:rPr>
                        <a:t>.</a:t>
                      </a:r>
                    </a:p>
                  </a:txBody>
                  <a:tcPr marL="0" marR="0" marT="0" marB="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42</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144</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273</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389</a:t>
                      </a:r>
                    </a:p>
                  </a:txBody>
                  <a:tcPr marL="0" marR="0" marT="0" marB="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441</a:t>
                      </a:r>
                    </a:p>
                  </a:txBody>
                  <a:tcPr marL="0" marR="0" marT="0" marB="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31171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Our main online competitors</a:t>
            </a:r>
          </a:p>
        </p:txBody>
      </p:sp>
      <p:sp>
        <p:nvSpPr>
          <p:cNvPr id="4" name="Slide Number Placeholder 3"/>
          <p:cNvSpPr>
            <a:spLocks noGrp="1"/>
          </p:cNvSpPr>
          <p:nvPr>
            <p:ph type="sldNum" sz="quarter" idx="12"/>
          </p:nvPr>
        </p:nvSpPr>
        <p:spPr/>
        <p:txBody>
          <a:bodyPr/>
          <a:lstStyle/>
          <a:p>
            <a:fld id="{D7F305DA-160D-498F-B102-A1D8643B4A2C}" type="slidenum">
              <a:rPr lang="ru-RU" smtClean="0"/>
              <a:t>14</a:t>
            </a:fld>
            <a:endParaRPr lang="ru-RU"/>
          </a:p>
        </p:txBody>
      </p:sp>
      <p:graphicFrame>
        <p:nvGraphicFramePr>
          <p:cNvPr id="8" name="Table 7"/>
          <p:cNvGraphicFramePr>
            <a:graphicFrameLocks noGrp="1"/>
          </p:cNvGraphicFramePr>
          <p:nvPr>
            <p:extLst>
              <p:ext uri="{D42A27DB-BD31-4B8C-83A1-F6EECF244321}">
                <p14:modId xmlns:p14="http://schemas.microsoft.com/office/powerpoint/2010/main" val="3229343980"/>
              </p:ext>
            </p:extLst>
          </p:nvPr>
        </p:nvGraphicFramePr>
        <p:xfrm>
          <a:off x="179389" y="764704"/>
          <a:ext cx="8785224" cy="5140747"/>
        </p:xfrm>
        <a:graphic>
          <a:graphicData uri="http://schemas.openxmlformats.org/drawingml/2006/table">
            <a:tbl>
              <a:tblPr firstRow="1" bandRow="1"/>
              <a:tblGrid>
                <a:gridCol w="648195">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1152128">
                  <a:extLst>
                    <a:ext uri="{9D8B030D-6E8A-4147-A177-3AD203B41FA5}">
                      <a16:colId xmlns:a16="http://schemas.microsoft.com/office/drawing/2014/main" val="20004"/>
                    </a:ext>
                  </a:extLst>
                </a:gridCol>
                <a:gridCol w="1872208">
                  <a:extLst>
                    <a:ext uri="{9D8B030D-6E8A-4147-A177-3AD203B41FA5}">
                      <a16:colId xmlns:a16="http://schemas.microsoft.com/office/drawing/2014/main" val="20005"/>
                    </a:ext>
                  </a:extLst>
                </a:gridCol>
                <a:gridCol w="936104">
                  <a:extLst>
                    <a:ext uri="{9D8B030D-6E8A-4147-A177-3AD203B41FA5}">
                      <a16:colId xmlns:a16="http://schemas.microsoft.com/office/drawing/2014/main" val="20006"/>
                    </a:ext>
                  </a:extLst>
                </a:gridCol>
                <a:gridCol w="1944341">
                  <a:extLst>
                    <a:ext uri="{9D8B030D-6E8A-4147-A177-3AD203B41FA5}">
                      <a16:colId xmlns:a16="http://schemas.microsoft.com/office/drawing/2014/main" val="20007"/>
                    </a:ext>
                  </a:extLst>
                </a:gridCol>
              </a:tblGrid>
              <a:tr h="512246">
                <a:tc>
                  <a:txBody>
                    <a:bodyPr/>
                    <a:lstStyle/>
                    <a:p>
                      <a:pPr algn="ctr" rtl="0" fontAlgn="ctr"/>
                      <a:r>
                        <a:rPr lang="en-US" sz="1200" b="0" i="0" u="none" strike="noStrike" dirty="0">
                          <a:solidFill>
                            <a:srgbClr val="FFFFFF"/>
                          </a:solidFill>
                          <a:effectLst/>
                          <a:latin typeface="Calibri" panose="020F0502020204030204" pitchFamily="34" charset="0"/>
                        </a:rPr>
                        <a:t>Type</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200" b="0" i="0" u="none" strike="noStrike">
                          <a:solidFill>
                            <a:srgbClr val="FFFFFF"/>
                          </a:solidFill>
                          <a:effectLst/>
                          <a:latin typeface="Calibri" panose="020F0502020204030204" pitchFamily="34" charset="0"/>
                        </a:rPr>
                        <a:t>Competitor</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200" b="0" i="0" u="none" strike="noStrike">
                          <a:solidFill>
                            <a:srgbClr val="FFFFFF"/>
                          </a:solidFill>
                          <a:effectLst/>
                          <a:latin typeface="Calibri" panose="020F0502020204030204" pitchFamily="34" charset="0"/>
                        </a:rPr>
                        <a:t>Currently opperating</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200" b="0" i="0" u="none" strike="noStrike" dirty="0">
                          <a:solidFill>
                            <a:srgbClr val="FFFFFF"/>
                          </a:solidFill>
                          <a:effectLst/>
                          <a:latin typeface="Calibri" panose="020F0502020204030204" pitchFamily="34" charset="0"/>
                        </a:rPr>
                        <a:t>History</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200" b="0" i="0" u="none" strike="noStrike">
                          <a:solidFill>
                            <a:srgbClr val="FFFFFF"/>
                          </a:solidFill>
                          <a:effectLst/>
                          <a:latin typeface="Calibri" panose="020F0502020204030204" pitchFamily="34" charset="0"/>
                        </a:rPr>
                        <a:t>Business model</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200" b="0" i="0" u="none" strike="noStrike" dirty="0">
                          <a:solidFill>
                            <a:srgbClr val="FFFFFF"/>
                          </a:solidFill>
                          <a:effectLst/>
                          <a:latin typeface="Calibri" panose="020F0502020204030204" pitchFamily="34" charset="0"/>
                        </a:rPr>
                        <a:t>Sales volumes</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n-US" sz="1200" b="0" i="0" u="none" strike="noStrike">
                          <a:solidFill>
                            <a:srgbClr val="FFFFFF"/>
                          </a:solidFill>
                          <a:effectLst/>
                          <a:latin typeface="Calibri" panose="020F0502020204030204" pitchFamily="34" charset="0"/>
                        </a:rPr>
                        <a:t>Summary</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851567">
                <a:tc rowSpan="3">
                  <a:txBody>
                    <a:bodyPr/>
                    <a:lstStyle/>
                    <a:p>
                      <a:pPr algn="ctr" rtl="0" fontAlgn="ctr"/>
                      <a:r>
                        <a:rPr lang="en-US" sz="1200" b="0" i="0" u="none" strike="noStrike" dirty="0">
                          <a:solidFill>
                            <a:srgbClr val="000000"/>
                          </a:solidFill>
                          <a:effectLst/>
                          <a:latin typeface="Calibri" panose="020F0502020204030204" pitchFamily="34" charset="0"/>
                        </a:rPr>
                        <a:t>Online</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200" b="0" i="0" u="none" strike="noStrike">
                          <a:solidFill>
                            <a:srgbClr val="000000"/>
                          </a:solidFill>
                          <a:effectLst/>
                          <a:latin typeface="Calibri" panose="020F0502020204030204" pitchFamily="34" charset="0"/>
                        </a:rPr>
                        <a:t>Lenddo</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200" b="0" i="0" u="none" strike="noStrike">
                          <a:solidFill>
                            <a:srgbClr val="000000"/>
                          </a:solidFill>
                          <a:effectLst/>
                          <a:latin typeface="Calibri" panose="020F0502020204030204" pitchFamily="34" charset="0"/>
                        </a:rPr>
                        <a:t>No</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Launched</a:t>
                      </a:r>
                      <a:r>
                        <a:rPr lang="en-US" sz="1200" b="0" i="0" u="none" strike="noStrike" baseline="0" dirty="0">
                          <a:solidFill>
                            <a:schemeClr val="tx1"/>
                          </a:solidFill>
                          <a:effectLst/>
                          <a:latin typeface="Calibri" panose="020F0502020204030204" pitchFamily="34" charset="0"/>
                        </a:rPr>
                        <a:t> in </a:t>
                      </a:r>
                      <a:r>
                        <a:rPr lang="en-US" sz="1200" b="0" i="0" u="none" strike="noStrike" dirty="0">
                          <a:solidFill>
                            <a:schemeClr val="tx1"/>
                          </a:solidFill>
                          <a:effectLst/>
                          <a:latin typeface="Calibri" panose="020F0502020204030204" pitchFamily="34" charset="0"/>
                        </a:rPr>
                        <a:t>2012</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rgbClr val="000000"/>
                          </a:solidFill>
                          <a:effectLst/>
                          <a:latin typeface="Calibri" panose="020F0502020204030204" pitchFamily="34" charset="0"/>
                        </a:rPr>
                        <a:t>Uses pure online model. Application process is complicated due to long authorization process.</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500 loans per month.</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Widely known in</a:t>
                      </a:r>
                      <a:r>
                        <a:rPr lang="ru-RU" sz="1200" b="0" i="0" u="none" strike="noStrike"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the market and even abroad. Recently has stopped operations due to high credit losses. Owned</a:t>
                      </a:r>
                      <a:r>
                        <a:rPr lang="en-US" sz="1200" b="0" i="0" u="none" strike="noStrike" baseline="0" dirty="0">
                          <a:solidFill>
                            <a:schemeClr val="tx1"/>
                          </a:solidFill>
                          <a:effectLst/>
                          <a:latin typeface="Calibri" panose="020F0502020204030204" pitchFamily="34" charset="0"/>
                        </a:rPr>
                        <a:t> by founders and venture investors </a:t>
                      </a:r>
                      <a:endParaRPr lang="en-US" sz="1200" b="0" i="0" u="none" strike="noStrike" dirty="0">
                        <a:solidFill>
                          <a:schemeClr val="tx1"/>
                        </a:solidFill>
                        <a:effectLst/>
                        <a:latin typeface="Calibri" panose="020F0502020204030204" pitchFamily="34" charset="0"/>
                      </a:endParaRP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681907">
                <a:tc vMerge="1">
                  <a:txBody>
                    <a:bodyPr/>
                    <a:lstStyle/>
                    <a:p>
                      <a:endParaRPr lang="en-US"/>
                    </a:p>
                  </a:txBody>
                  <a:tcPr/>
                </a:tc>
                <a:tc>
                  <a:txBody>
                    <a:bodyPr/>
                    <a:lstStyle/>
                    <a:p>
                      <a:pPr algn="ctr" rtl="0" fontAlgn="ctr"/>
                      <a:endParaRPr lang="en-US" sz="1200" b="0" i="0" u="none" strike="noStrike" dirty="0">
                        <a:solidFill>
                          <a:srgbClr val="000000"/>
                        </a:solidFill>
                        <a:effectLst/>
                        <a:latin typeface="Calibri" panose="020F0502020204030204" pitchFamily="34" charset="0"/>
                      </a:endParaRP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200" b="0" i="0" u="none" strike="noStrike">
                          <a:solidFill>
                            <a:srgbClr val="000000"/>
                          </a:solidFill>
                          <a:effectLst/>
                          <a:latin typeface="Calibri" panose="020F0502020204030204" pitchFamily="34" charset="0"/>
                        </a:rPr>
                        <a:t>No</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Launched in in 2014 by Lending Corporation</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Operates fully online with documents uploading</a:t>
                      </a:r>
                      <a:r>
                        <a:rPr lang="ru-RU" sz="1200" b="0" i="0" u="none" strike="noStrike" dirty="0">
                          <a:solidFill>
                            <a:schemeClr val="tx1"/>
                          </a:solidFill>
                          <a:effectLst/>
                          <a:latin typeface="Calibri" panose="020F0502020204030204" pitchFamily="34" charset="0"/>
                        </a:rPr>
                        <a:t>.</a:t>
                      </a:r>
                      <a:endParaRPr lang="en-US" sz="1200" b="0" i="0" u="none" strike="noStrike" dirty="0">
                        <a:solidFill>
                          <a:schemeClr val="tx1"/>
                        </a:solidFill>
                        <a:effectLst/>
                        <a:latin typeface="Calibri" panose="020F0502020204030204" pitchFamily="34" charset="0"/>
                      </a:endParaRP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n/a</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Our mystery shopping showed that they currently don’t operate.</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2"/>
                  </a:ext>
                </a:extLst>
              </a:tr>
              <a:tr h="681907">
                <a:tc vMerge="1">
                  <a:txBody>
                    <a:bodyPr/>
                    <a:lstStyle/>
                    <a:p>
                      <a:endParaRPr lang="en-US"/>
                    </a:p>
                  </a:txBody>
                  <a:tcPr/>
                </a:tc>
                <a:tc>
                  <a:txBody>
                    <a:bodyPr/>
                    <a:lstStyle/>
                    <a:p>
                      <a:pPr algn="ctr" rtl="0" fontAlgn="ctr"/>
                      <a:r>
                        <a:rPr lang="en-US" sz="1200" b="0" i="0" u="none" strike="noStrike">
                          <a:solidFill>
                            <a:srgbClr val="000000"/>
                          </a:solidFill>
                          <a:effectLst/>
                          <a:latin typeface="Calibri" panose="020F0502020204030204" pitchFamily="34" charset="0"/>
                        </a:rPr>
                        <a:t>MobileBank</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200" b="0" i="0" u="none" strike="noStrike">
                          <a:solidFill>
                            <a:srgbClr val="000000"/>
                          </a:solidFill>
                          <a:effectLst/>
                          <a:latin typeface="Calibri" panose="020F0502020204030204" pitchFamily="34" charset="0"/>
                        </a:rPr>
                        <a:t>No</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Est.by American investors and plan to launch sales in 2015</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Plan to become</a:t>
                      </a:r>
                      <a:r>
                        <a:rPr lang="en-US" sz="1200" b="0" i="0" u="none" strike="noStrike" baseline="0" dirty="0">
                          <a:solidFill>
                            <a:schemeClr val="tx1"/>
                          </a:solidFill>
                          <a:effectLst/>
                          <a:latin typeface="Calibri" panose="020F0502020204030204" pitchFamily="34" charset="0"/>
                        </a:rPr>
                        <a:t> a P2P </a:t>
                      </a:r>
                      <a:r>
                        <a:rPr lang="en-US" sz="1200" b="0" i="0" u="none" strike="noStrike" dirty="0">
                          <a:solidFill>
                            <a:schemeClr val="tx1"/>
                          </a:solidFill>
                          <a:effectLst/>
                          <a:latin typeface="Calibri" panose="020F0502020204030204" pitchFamily="34" charset="0"/>
                        </a:rPr>
                        <a:t>platform under FC licence.</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Not operating yet</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Plan to cover small business.</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3"/>
                  </a:ext>
                </a:extLst>
              </a:tr>
              <a:tr h="1021228">
                <a:tc rowSpan="2">
                  <a:txBody>
                    <a:bodyPr/>
                    <a:lstStyle/>
                    <a:p>
                      <a:pPr algn="ctr" rtl="0" fontAlgn="ctr"/>
                      <a:r>
                        <a:rPr lang="en-US" sz="1200" b="0" i="0" u="none" strike="noStrike" dirty="0">
                          <a:solidFill>
                            <a:srgbClr val="000000"/>
                          </a:solidFill>
                          <a:effectLst/>
                          <a:latin typeface="Calibri" panose="020F0502020204030204" pitchFamily="34" charset="0"/>
                        </a:rPr>
                        <a:t>Mobile</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n-US" sz="1200" b="0" i="0" u="none" strike="noStrike">
                          <a:solidFill>
                            <a:srgbClr val="000000"/>
                          </a:solidFill>
                          <a:effectLst/>
                          <a:latin typeface="Calibri" panose="020F0502020204030204" pitchFamily="34" charset="0"/>
                        </a:rPr>
                        <a:t>BanKO</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n-US" sz="1200" b="0" i="0" u="none" strike="noStrike">
                          <a:solidFill>
                            <a:srgbClr val="000000"/>
                          </a:solidFill>
                          <a:effectLst/>
                          <a:latin typeface="Calibri" panose="020F0502020204030204" pitchFamily="34" charset="0"/>
                        </a:rPr>
                        <a:t>Yes</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l" rtl="0" fontAlgn="t"/>
                      <a:r>
                        <a:rPr lang="en-US" sz="1200" b="0" i="0" u="none" strike="noStrike" dirty="0">
                          <a:solidFill>
                            <a:schemeClr val="tx1"/>
                          </a:solidFill>
                          <a:effectLst/>
                          <a:latin typeface="Calibri" panose="020F0502020204030204" pitchFamily="34" charset="0"/>
                        </a:rPr>
                        <a:t>Launched by Telecom Globe and Bank BPI in 2014</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chemeClr val="tx1"/>
                          </a:solidFill>
                          <a:effectLst/>
                          <a:latin typeface="Calibri" panose="020F0502020204030204" pitchFamily="34" charset="0"/>
                        </a:rPr>
                        <a:t>Applying for a loan via mobile phone. In</a:t>
                      </a:r>
                      <a:r>
                        <a:rPr lang="en-US" sz="1200" b="0" i="0" u="none" strike="noStrike" baseline="0" dirty="0">
                          <a:solidFill>
                            <a:schemeClr val="tx1"/>
                          </a:solidFill>
                          <a:effectLst/>
                          <a:latin typeface="Calibri" panose="020F0502020204030204" pitchFamily="34" charset="0"/>
                        </a:rPr>
                        <a:t> order to get the money customer needs to </a:t>
                      </a:r>
                      <a:r>
                        <a:rPr lang="en-US" sz="1200" b="0" i="0" u="none" strike="noStrike" dirty="0">
                          <a:solidFill>
                            <a:schemeClr val="tx1"/>
                          </a:solidFill>
                          <a:effectLst/>
                          <a:latin typeface="Calibri" panose="020F0502020204030204" pitchFamily="34" charset="0"/>
                        </a:rPr>
                        <a:t>visit a branch to open a mobile money account.</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chemeClr val="tx1"/>
                          </a:solidFill>
                          <a:effectLst/>
                          <a:latin typeface="Calibri" panose="020F0502020204030204" pitchFamily="34" charset="0"/>
                        </a:rPr>
                        <a:t>$500k credit portfolio</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chemeClr val="tx1"/>
                          </a:solidFill>
                          <a:effectLst/>
                          <a:latin typeface="Calibri" panose="020F0502020204030204" pitchFamily="34" charset="0"/>
                        </a:rPr>
                        <a:t>Mystery shopping showed that that applying process is very tough (so we could not even find an office to open an account).</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4"/>
                  </a:ext>
                </a:extLst>
              </a:tr>
              <a:tr h="590501">
                <a:tc vMerge="1">
                  <a:txBody>
                    <a:bodyPr/>
                    <a:lstStyle/>
                    <a:p>
                      <a:endParaRPr lang="en-US"/>
                    </a:p>
                  </a:txBody>
                  <a:tcPr/>
                </a:tc>
                <a:tc>
                  <a:txBody>
                    <a:bodyPr/>
                    <a:lstStyle/>
                    <a:p>
                      <a:pPr algn="ctr" rtl="0" fontAlgn="ctr"/>
                      <a:r>
                        <a:rPr lang="en-US" sz="1200" b="0" i="0" u="none" strike="noStrike">
                          <a:solidFill>
                            <a:srgbClr val="000000"/>
                          </a:solidFill>
                          <a:effectLst/>
                          <a:latin typeface="Calibri" panose="020F0502020204030204" pitchFamily="34" charset="0"/>
                        </a:rPr>
                        <a:t>Mbank</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n-US" sz="1200" b="0" i="0" u="none" strike="noStrike">
                          <a:solidFill>
                            <a:srgbClr val="000000"/>
                          </a:solidFill>
                          <a:effectLst/>
                          <a:latin typeface="Calibri" panose="020F0502020204030204" pitchFamily="34" charset="0"/>
                        </a:rPr>
                        <a:t>No</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chemeClr val="tx1"/>
                          </a:solidFill>
                          <a:effectLst/>
                          <a:latin typeface="Calibri" panose="020F0502020204030204" pitchFamily="34" charset="0"/>
                        </a:rPr>
                        <a:t>Launched in 2013 by</a:t>
                      </a:r>
                      <a:r>
                        <a:rPr lang="en-US" sz="1200" b="0" i="0" u="none" strike="noStrike" baseline="0"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Telecom Smart</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kern="1200" dirty="0">
                          <a:solidFill>
                            <a:schemeClr val="tx1"/>
                          </a:solidFill>
                          <a:effectLst/>
                          <a:latin typeface="Calibri" panose="020F0502020204030204" pitchFamily="34" charset="0"/>
                          <a:ea typeface="+mn-ea"/>
                          <a:cs typeface="+mn-cs"/>
                        </a:rPr>
                        <a:t>Mobile advertising. Plan </a:t>
                      </a:r>
                      <a:r>
                        <a:rPr lang="en-US" sz="1200" b="0" i="0" u="none" strike="noStrike" dirty="0">
                          <a:solidFill>
                            <a:schemeClr val="tx1"/>
                          </a:solidFill>
                          <a:effectLst/>
                          <a:latin typeface="Calibri" panose="020F0502020204030204" pitchFamily="34" charset="0"/>
                        </a:rPr>
                        <a:t>to deliver money and contract to customers by</a:t>
                      </a:r>
                      <a:r>
                        <a:rPr lang="en-US" sz="1200" b="0" i="0" u="none" strike="noStrike" baseline="0" dirty="0">
                          <a:solidFill>
                            <a:schemeClr val="tx1"/>
                          </a:solidFill>
                          <a:effectLst/>
                          <a:latin typeface="Calibri" panose="020F0502020204030204" pitchFamily="34" charset="0"/>
                        </a:rPr>
                        <a:t> DSA</a:t>
                      </a:r>
                      <a:endParaRPr lang="en-US" sz="1200" b="0" i="0" u="none" strike="noStrike" dirty="0">
                        <a:solidFill>
                          <a:schemeClr val="tx1"/>
                        </a:solidFill>
                        <a:effectLst/>
                        <a:latin typeface="Calibri" panose="020F0502020204030204" pitchFamily="34" charset="0"/>
                      </a:endParaRP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chemeClr val="tx1"/>
                          </a:solidFill>
                          <a:effectLst/>
                          <a:latin typeface="Calibri" panose="020F0502020204030204" pitchFamily="34" charset="0"/>
                        </a:rPr>
                        <a:t>Does not operate currently</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chemeClr val="tx1"/>
                          </a:solidFill>
                          <a:effectLst/>
                          <a:latin typeface="Calibri" panose="020F0502020204030204" pitchFamily="34" charset="0"/>
                        </a:rPr>
                        <a:t>Plan to be the</a:t>
                      </a:r>
                      <a:r>
                        <a:rPr lang="en-US" sz="1200" b="0" i="0" u="none" strike="noStrike" baseline="0" dirty="0">
                          <a:solidFill>
                            <a:schemeClr val="tx1"/>
                          </a:solidFill>
                          <a:effectLst/>
                          <a:latin typeface="Calibri" panose="020F0502020204030204" pitchFamily="34" charset="0"/>
                        </a:rPr>
                        <a:t> </a:t>
                      </a:r>
                      <a:r>
                        <a:rPr lang="en-US" sz="1200" b="0" i="0" u="none" strike="noStrike" dirty="0" err="1">
                          <a:solidFill>
                            <a:schemeClr val="tx1"/>
                          </a:solidFill>
                          <a:effectLst/>
                          <a:latin typeface="Calibri" panose="020F0502020204030204" pitchFamily="34" charset="0"/>
                        </a:rPr>
                        <a:t>BanKO</a:t>
                      </a:r>
                      <a:r>
                        <a:rPr lang="en-US" sz="1200" b="0" i="0" u="none" strike="noStrike" dirty="0">
                          <a:solidFill>
                            <a:schemeClr val="tx1"/>
                          </a:solidFill>
                          <a:effectLst/>
                          <a:latin typeface="Calibri" panose="020F0502020204030204" pitchFamily="34" charset="0"/>
                        </a:rPr>
                        <a:t> competitors.</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5"/>
                  </a:ext>
                </a:extLst>
              </a:tr>
              <a:tr h="681907">
                <a:tc>
                  <a:txBody>
                    <a:bodyPr/>
                    <a:lstStyle/>
                    <a:p>
                      <a:pPr algn="ctr" rtl="0" fontAlgn="ctr"/>
                      <a:r>
                        <a:rPr lang="en-US" sz="1200" b="0" i="0" u="none" strike="noStrike" dirty="0">
                          <a:solidFill>
                            <a:srgbClr val="000000"/>
                          </a:solidFill>
                          <a:effectLst/>
                          <a:latin typeface="Calibri" panose="020F0502020204030204" pitchFamily="34" charset="0"/>
                        </a:rPr>
                        <a:t>O2O</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200" b="0" i="0" u="none" strike="noStrike" dirty="0" err="1">
                          <a:solidFill>
                            <a:srgbClr val="000000"/>
                          </a:solidFill>
                          <a:effectLst/>
                          <a:latin typeface="Calibri" panose="020F0502020204030204" pitchFamily="34" charset="0"/>
                        </a:rPr>
                        <a:t>PawnHero</a:t>
                      </a:r>
                      <a:endParaRPr lang="en-US" sz="1200" b="0" i="0" u="none" strike="noStrike" dirty="0">
                        <a:solidFill>
                          <a:srgbClr val="000000"/>
                        </a:solidFill>
                        <a:effectLst/>
                        <a:latin typeface="Calibri" panose="020F0502020204030204" pitchFamily="34" charset="0"/>
                      </a:endParaRP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ctr" rtl="0" fontAlgn="ctr"/>
                      <a:r>
                        <a:rPr lang="en-US" sz="1200" b="0" i="0" u="none" strike="noStrike" dirty="0">
                          <a:solidFill>
                            <a:srgbClr val="000000"/>
                          </a:solidFill>
                          <a:effectLst/>
                          <a:latin typeface="Calibri" panose="020F0502020204030204" pitchFamily="34" charset="0"/>
                        </a:rPr>
                        <a:t>Yes</a:t>
                      </a:r>
                    </a:p>
                  </a:txBody>
                  <a:tcPr marL="3519" marR="3519" marT="3519"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Newly launched by 2GO investments</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Online advertising, offline collateral</a:t>
                      </a:r>
                      <a:r>
                        <a:rPr lang="en-US" sz="1200" b="0" i="0" u="none" strike="noStrike" baseline="0" dirty="0">
                          <a:solidFill>
                            <a:schemeClr val="tx1"/>
                          </a:solidFill>
                          <a:effectLst/>
                          <a:latin typeface="Calibri" panose="020F0502020204030204" pitchFamily="34" charset="0"/>
                        </a:rPr>
                        <a:t> collection and </a:t>
                      </a:r>
                      <a:r>
                        <a:rPr lang="en-US" sz="1200" b="0" i="0" u="none" strike="noStrike" dirty="0">
                          <a:solidFill>
                            <a:schemeClr val="tx1"/>
                          </a:solidFill>
                          <a:effectLst/>
                          <a:latin typeface="Calibri" panose="020F0502020204030204" pitchFamily="34" charset="0"/>
                        </a:rPr>
                        <a:t>2GO card delivery.</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chemeClr val="tx1"/>
                          </a:solidFill>
                          <a:effectLst/>
                          <a:latin typeface="Calibri" panose="020F0502020204030204" pitchFamily="34" charset="0"/>
                        </a:rPr>
                        <a:t>3000 loans</a:t>
                      </a:r>
                      <a:r>
                        <a:rPr lang="en-US" sz="1200" b="0" i="0" u="none" strike="noStrike" baseline="0"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per month</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rgbClr val="000000"/>
                          </a:solidFill>
                          <a:effectLst/>
                          <a:latin typeface="Calibri" panose="020F0502020204030204" pitchFamily="34" charset="0"/>
                        </a:rPr>
                        <a:t>Average interest rate</a:t>
                      </a:r>
                      <a:r>
                        <a:rPr lang="en-US" sz="1200" b="0" i="0" u="none" strike="noStrike" baseline="0" dirty="0">
                          <a:solidFill>
                            <a:srgbClr val="000000"/>
                          </a:solidFill>
                          <a:effectLst/>
                          <a:latin typeface="Calibri" panose="020F0502020204030204" pitchFamily="34" charset="0"/>
                        </a:rPr>
                        <a:t> is 1,5% per month</a:t>
                      </a:r>
                      <a:r>
                        <a:rPr lang="ru-RU" sz="1200" b="0" i="0" u="none" strike="noStrike" baseline="0" dirty="0">
                          <a:solidFill>
                            <a:srgbClr val="FF0000"/>
                          </a:solidFill>
                          <a:effectLst/>
                          <a:latin typeface="Calibri" panose="020F0502020204030204" pitchFamily="34" charset="0"/>
                        </a:rPr>
                        <a:t> </a:t>
                      </a:r>
                      <a:r>
                        <a:rPr lang="ru-RU" sz="1200" b="0" i="0" u="none" strike="noStrike" baseline="0" dirty="0">
                          <a:solidFill>
                            <a:srgbClr val="000000"/>
                          </a:solidFill>
                          <a:effectLst/>
                          <a:latin typeface="Calibri" panose="020F0502020204030204" pitchFamily="34" charset="0"/>
                        </a:rPr>
                        <a:t>(</a:t>
                      </a:r>
                      <a:r>
                        <a:rPr lang="en-US" sz="1200" b="0" i="0" u="none" strike="noStrike" dirty="0">
                          <a:solidFill>
                            <a:srgbClr val="000000"/>
                          </a:solidFill>
                          <a:effectLst/>
                          <a:latin typeface="Calibri" panose="020F0502020204030204" pitchFamily="34" charset="0"/>
                        </a:rPr>
                        <a:t>twice lower then in offline pawnshops).</a:t>
                      </a:r>
                    </a:p>
                  </a:txBody>
                  <a:tcPr marL="3519" marR="3519" marT="3519"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6"/>
                  </a:ext>
                </a:extLst>
              </a:tr>
            </a:tbl>
          </a:graphicData>
        </a:graphic>
      </p:graphicFrame>
      <p:pic>
        <p:nvPicPr>
          <p:cNvPr id="9" name="Picture 8"/>
          <p:cNvPicPr>
            <a:picLocks noChangeAspect="1"/>
          </p:cNvPicPr>
          <p:nvPr/>
        </p:nvPicPr>
        <p:blipFill rotWithShape="1">
          <a:blip r:embed="rId3"/>
          <a:srcRect l="1617" r="90659" b="92022"/>
          <a:stretch/>
        </p:blipFill>
        <p:spPr>
          <a:xfrm>
            <a:off x="1068382" y="2222448"/>
            <a:ext cx="775714" cy="622426"/>
          </a:xfrm>
          <a:prstGeom prst="rect">
            <a:avLst/>
          </a:prstGeom>
        </p:spPr>
      </p:pic>
      <p:pic>
        <p:nvPicPr>
          <p:cNvPr id="10" name="Picture 9"/>
          <p:cNvPicPr>
            <a:picLocks noChangeAspect="1"/>
          </p:cNvPicPr>
          <p:nvPr/>
        </p:nvPicPr>
        <p:blipFill rotWithShape="1">
          <a:blip r:embed="rId4"/>
          <a:srcRect l="49192" t="23750" r="9331" b="34250"/>
          <a:stretch/>
        </p:blipFill>
        <p:spPr>
          <a:xfrm>
            <a:off x="1124016" y="1412776"/>
            <a:ext cx="708486" cy="626156"/>
          </a:xfrm>
          <a:prstGeom prst="rect">
            <a:avLst/>
          </a:prstGeom>
        </p:spPr>
      </p:pic>
      <p:pic>
        <p:nvPicPr>
          <p:cNvPr id="11" name="Picture 10"/>
          <p:cNvPicPr>
            <a:picLocks noChangeAspect="1"/>
          </p:cNvPicPr>
          <p:nvPr/>
        </p:nvPicPr>
        <p:blipFill>
          <a:blip r:embed="rId5"/>
          <a:stretch>
            <a:fillRect/>
          </a:stretch>
        </p:blipFill>
        <p:spPr>
          <a:xfrm>
            <a:off x="900471" y="3849778"/>
            <a:ext cx="1168502" cy="461308"/>
          </a:xfrm>
          <a:prstGeom prst="rect">
            <a:avLst/>
          </a:prstGeom>
        </p:spPr>
      </p:pic>
      <p:pic>
        <p:nvPicPr>
          <p:cNvPr id="12" name="Picture 11"/>
          <p:cNvPicPr>
            <a:picLocks noChangeAspect="1"/>
          </p:cNvPicPr>
          <p:nvPr/>
        </p:nvPicPr>
        <p:blipFill>
          <a:blip r:embed="rId6"/>
          <a:stretch>
            <a:fillRect/>
          </a:stretch>
        </p:blipFill>
        <p:spPr>
          <a:xfrm>
            <a:off x="835984" y="2945583"/>
            <a:ext cx="1296144" cy="443662"/>
          </a:xfrm>
          <a:prstGeom prst="rect">
            <a:avLst/>
          </a:prstGeom>
        </p:spPr>
      </p:pic>
      <p:pic>
        <p:nvPicPr>
          <p:cNvPr id="1026" name="Picture 2" descr="http://technology.inquirer.net/files/2012/11/Mbank.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9830" b="20945"/>
          <a:stretch/>
        </p:blipFill>
        <p:spPr bwMode="auto">
          <a:xfrm>
            <a:off x="912085" y="4653910"/>
            <a:ext cx="1088307" cy="4453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AVuWJNXx8S8/VO7DM9H0I8I/AAAAAAAAAD4/_bojN6j-TBM/s630-fcrop64=1,01830000ffffff52/GPlus.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4234" t="24361" r="9697" b="24431"/>
          <a:stretch/>
        </p:blipFill>
        <p:spPr bwMode="auto">
          <a:xfrm>
            <a:off x="910370" y="5301208"/>
            <a:ext cx="1135777" cy="43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8996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lang="en-US" dirty="0" err="1"/>
              <a:t>Lenddo</a:t>
            </a:r>
            <a:r>
              <a:rPr lang="en-US" dirty="0"/>
              <a:t> case study</a:t>
            </a:r>
          </a:p>
        </p:txBody>
      </p:sp>
      <p:sp>
        <p:nvSpPr>
          <p:cNvPr id="4" name="Slide Number Placeholder 3"/>
          <p:cNvSpPr>
            <a:spLocks noGrp="1"/>
          </p:cNvSpPr>
          <p:nvPr>
            <p:ph type="sldNum" sz="quarter" idx="12"/>
          </p:nvPr>
        </p:nvSpPr>
        <p:spPr/>
        <p:txBody>
          <a:bodyPr/>
          <a:lstStyle/>
          <a:p>
            <a:fld id="{D7F305DA-160D-498F-B102-A1D8643B4A2C}" type="slidenum">
              <a:rPr lang="ru-RU" smtClean="0"/>
              <a:t>15</a:t>
            </a:fld>
            <a:endParaRPr lang="ru-RU"/>
          </a:p>
        </p:txBody>
      </p:sp>
      <p:sp>
        <p:nvSpPr>
          <p:cNvPr id="69" name="Slide Number Placeholder 3"/>
          <p:cNvSpPr txBox="1">
            <a:spLocks/>
          </p:cNvSpPr>
          <p:nvPr/>
        </p:nvSpPr>
        <p:spPr>
          <a:xfrm>
            <a:off x="8267004" y="6525344"/>
            <a:ext cx="720080" cy="283758"/>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15</a:t>
            </a:fld>
            <a:endParaRPr lang="ru-RU"/>
          </a:p>
        </p:txBody>
      </p:sp>
      <p:sp>
        <p:nvSpPr>
          <p:cNvPr id="70" name="TextBox 69"/>
          <p:cNvSpPr txBox="1"/>
          <p:nvPr/>
        </p:nvSpPr>
        <p:spPr>
          <a:xfrm>
            <a:off x="179389" y="764704"/>
            <a:ext cx="8785224" cy="4939814"/>
          </a:xfrm>
          <a:prstGeom prst="rect">
            <a:avLst/>
          </a:prstGeom>
          <a:noFill/>
        </p:spPr>
        <p:txBody>
          <a:bodyPr wrap="square" rtlCol="0" anchor="t">
            <a:spAutoFit/>
          </a:bodyPr>
          <a:lstStyle/>
          <a:p>
            <a:pPr marL="285750" indent="-285750">
              <a:spcAft>
                <a:spcPts val="600"/>
              </a:spcAft>
              <a:buFont typeface="Arial" panose="020B0604020202020204" pitchFamily="34" charset="0"/>
              <a:buChar char="•"/>
            </a:pPr>
            <a:r>
              <a:rPr lang="en-US" sz="1200" dirty="0"/>
              <a:t>General description – established in 2012, one of the most widely known pioneers among the 			                          moneylenders who is using Pure online business model. Stopped sales 1 year ago.</a:t>
            </a:r>
          </a:p>
          <a:p>
            <a:pPr marL="285750" indent="-285750">
              <a:spcAft>
                <a:spcPts val="600"/>
              </a:spcAft>
              <a:buFont typeface="Arial" panose="020B0604020202020204" pitchFamily="34" charset="0"/>
              <a:buChar char="•"/>
            </a:pPr>
            <a:r>
              <a:rPr lang="en-US" sz="1200" dirty="0"/>
              <a:t>Product – short-term cash loan with amount from 2,5K to 15K PHP ($55-332) 				    and term up to 1 month. Interest Rate – 1% per day. </a:t>
            </a:r>
          </a:p>
          <a:p>
            <a:pPr marL="285750" indent="-285750">
              <a:spcAft>
                <a:spcPts val="600"/>
              </a:spcAft>
              <a:buFont typeface="Arial" panose="020B0604020202020204" pitchFamily="34" charset="0"/>
              <a:buChar char="•"/>
            </a:pPr>
            <a:r>
              <a:rPr lang="en-US" sz="1200" dirty="0"/>
              <a:t>Advertising – context advertising (Google AdWords through Finch).</a:t>
            </a:r>
          </a:p>
          <a:p>
            <a:pPr marL="285750" indent="-285750">
              <a:spcAft>
                <a:spcPts val="600"/>
              </a:spcAft>
              <a:buFont typeface="Arial" panose="020B0604020202020204" pitchFamily="34" charset="0"/>
              <a:buChar char="•"/>
            </a:pPr>
            <a:r>
              <a:rPr lang="en-US" sz="1200" dirty="0"/>
              <a:t>Application process –– Login in </a:t>
            </a:r>
            <a:r>
              <a:rPr lang="en-US" sz="1200" dirty="0" err="1"/>
              <a:t>Lenddo</a:t>
            </a:r>
            <a:r>
              <a:rPr lang="en-US" sz="1200" dirty="0"/>
              <a:t> with Facebook (FB) account after filling in application</a:t>
            </a:r>
          </a:p>
          <a:p>
            <a:pPr marL="285750" indent="-285750">
              <a:spcAft>
                <a:spcPts val="600"/>
              </a:spcAft>
              <a:buFont typeface="Arial" panose="020B0604020202020204" pitchFamily="34" charset="0"/>
              <a:buChar char="•"/>
            </a:pPr>
            <a:r>
              <a:rPr lang="en-US" sz="1200" dirty="0"/>
              <a:t>Business process description:</a:t>
            </a:r>
          </a:p>
          <a:p>
            <a:pPr marL="742950" lvl="1" indent="-285750">
              <a:spcAft>
                <a:spcPts val="600"/>
              </a:spcAft>
              <a:buFont typeface="Arial" panose="020B0604020202020204" pitchFamily="34" charset="0"/>
              <a:buChar char="•"/>
            </a:pPr>
            <a:r>
              <a:rPr lang="en-US" sz="1200" dirty="0"/>
              <a:t>From applying to obtaining credit decision – 1 hour.</a:t>
            </a:r>
          </a:p>
          <a:p>
            <a:pPr marL="742950" lvl="1" indent="-285750">
              <a:spcAft>
                <a:spcPts val="600"/>
              </a:spcAft>
              <a:buFont typeface="Arial" panose="020B0604020202020204" pitchFamily="34" charset="0"/>
              <a:buChar char="•"/>
            </a:pPr>
            <a:r>
              <a:rPr lang="en-US" sz="1200" dirty="0"/>
              <a:t>From approval to loan disbursement – from online to up to 24 hours.</a:t>
            </a:r>
          </a:p>
          <a:p>
            <a:pPr marL="742950" lvl="1" indent="-285750">
              <a:spcAft>
                <a:spcPts val="600"/>
              </a:spcAft>
              <a:buFont typeface="Arial" panose="020B0604020202020204" pitchFamily="34" charset="0"/>
              <a:buChar char="•"/>
            </a:pPr>
            <a:r>
              <a:rPr lang="en-US" sz="1200" dirty="0"/>
              <a:t>Money transfer speed – 1 working day.</a:t>
            </a:r>
          </a:p>
          <a:p>
            <a:pPr marL="285750" indent="-285750">
              <a:spcAft>
                <a:spcPts val="600"/>
              </a:spcAft>
              <a:buFont typeface="Arial" panose="020B0604020202020204" pitchFamily="34" charset="0"/>
              <a:buChar char="•"/>
            </a:pPr>
            <a:r>
              <a:rPr lang="en-US" sz="1200" dirty="0"/>
              <a:t>Main achievements:</a:t>
            </a:r>
          </a:p>
          <a:p>
            <a:pPr marL="742950" lvl="1" indent="-285750">
              <a:spcAft>
                <a:spcPts val="600"/>
              </a:spcAft>
              <a:buFont typeface="Arial" panose="020B0604020202020204" pitchFamily="34" charset="0"/>
              <a:buChar char="•"/>
            </a:pPr>
            <a:r>
              <a:rPr lang="en-US" sz="1200" dirty="0"/>
              <a:t>Granted 11K loans during 2 years</a:t>
            </a:r>
          </a:p>
          <a:p>
            <a:pPr marL="742950" lvl="1" indent="-285750">
              <a:spcAft>
                <a:spcPts val="600"/>
              </a:spcAft>
              <a:buFont typeface="Arial" panose="020B0604020202020204" pitchFamily="34" charset="0"/>
              <a:buChar char="•"/>
            </a:pPr>
            <a:r>
              <a:rPr lang="en-US" sz="1200" dirty="0"/>
              <a:t>Developed IT platform for customers verification and scoring in Facebook with hit rate more then 70%</a:t>
            </a:r>
          </a:p>
          <a:p>
            <a:pPr marL="742950" lvl="1" indent="-285750">
              <a:spcAft>
                <a:spcPts val="600"/>
              </a:spcAft>
              <a:buFont typeface="Arial" panose="020B0604020202020204" pitchFamily="34" charset="0"/>
              <a:buChar char="•"/>
            </a:pPr>
            <a:r>
              <a:rPr lang="en-US" sz="1200" dirty="0"/>
              <a:t> 2 rounds of investments attracted</a:t>
            </a:r>
          </a:p>
          <a:p>
            <a:pPr marL="285750" indent="-285750">
              <a:spcAft>
                <a:spcPts val="600"/>
              </a:spcAft>
              <a:buFont typeface="Arial" panose="020B0604020202020204" pitchFamily="34" charset="0"/>
              <a:buChar char="•"/>
            </a:pPr>
            <a:r>
              <a:rPr lang="en-US" sz="1200" dirty="0"/>
              <a:t>Market players’ opinion about </a:t>
            </a:r>
            <a:r>
              <a:rPr lang="en-US" sz="1200" dirty="0" err="1"/>
              <a:t>Lenddo</a:t>
            </a:r>
            <a:r>
              <a:rPr lang="en-US" sz="1200" dirty="0"/>
              <a:t>:</a:t>
            </a:r>
          </a:p>
          <a:p>
            <a:pPr marL="742950" lvl="1" indent="-285750">
              <a:spcAft>
                <a:spcPts val="600"/>
              </a:spcAft>
              <a:buFont typeface="Arial" panose="020B0604020202020204" pitchFamily="34" charset="0"/>
              <a:buChar char="•"/>
            </a:pPr>
            <a:r>
              <a:rPr lang="en-US" sz="1200" dirty="0"/>
              <a:t>“</a:t>
            </a:r>
            <a:r>
              <a:rPr lang="en-US" sz="1200" dirty="0" err="1"/>
              <a:t>Lenndo</a:t>
            </a:r>
            <a:r>
              <a:rPr lang="en-US" sz="1200" dirty="0"/>
              <a:t> was no profitable due to high risks”. </a:t>
            </a:r>
          </a:p>
          <a:p>
            <a:pPr marL="742950" lvl="1" indent="-285750">
              <a:spcAft>
                <a:spcPts val="600"/>
              </a:spcAft>
              <a:buFont typeface="Arial" panose="020B0604020202020204" pitchFamily="34" charset="0"/>
              <a:buChar char="•"/>
            </a:pPr>
            <a:r>
              <a:rPr lang="en-US" sz="1200" dirty="0"/>
              <a:t>“There were lots of requests to </a:t>
            </a:r>
            <a:r>
              <a:rPr lang="en-US" sz="1200" dirty="0" err="1"/>
              <a:t>Lenddo</a:t>
            </a:r>
            <a:r>
              <a:rPr lang="en-US" sz="1200" dirty="0"/>
              <a:t> from potential borrowers, but due to tough and complicated process conversion rate was very low, while delinquency was high”.</a:t>
            </a:r>
          </a:p>
          <a:p>
            <a:pPr marL="742950" lvl="1" indent="-285750">
              <a:spcAft>
                <a:spcPts val="600"/>
              </a:spcAft>
              <a:buFont typeface="Arial" panose="020B0604020202020204" pitchFamily="34" charset="0"/>
              <a:buChar char="•"/>
            </a:pPr>
            <a:r>
              <a:rPr lang="en-US" sz="1200" dirty="0"/>
              <a:t>Paying too much attention to FB as a key source of information about the customer was obviously insufficient to manage credit risks properly”.</a:t>
            </a:r>
          </a:p>
        </p:txBody>
      </p:sp>
      <p:pic>
        <p:nvPicPr>
          <p:cNvPr id="12290" name="Picture 2" descr="http://www.britcham.org.ph/images/2014/05/lenddo.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466" b="28812"/>
          <a:stretch/>
        </p:blipFill>
        <p:spPr bwMode="auto">
          <a:xfrm>
            <a:off x="6516216" y="764704"/>
            <a:ext cx="2528292" cy="720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a:spLocks/>
          </p:cNvSpPr>
          <p:nvPr/>
        </p:nvSpPr>
        <p:spPr>
          <a:xfrm>
            <a:off x="251520" y="5589240"/>
            <a:ext cx="8640960" cy="738664"/>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The company didn’t succeed in micro</a:t>
            </a:r>
            <a:r>
              <a:rPr lang="ru-RU" sz="1400" dirty="0"/>
              <a:t>-</a:t>
            </a:r>
            <a:r>
              <a:rPr lang="en-US" sz="1400" dirty="0"/>
              <a:t>lending due to complicated applying process and lack of risk management </a:t>
            </a:r>
            <a:r>
              <a:rPr lang="en-US" sz="1400" dirty="0" err="1"/>
              <a:t>skills&amp;experience</a:t>
            </a:r>
            <a:r>
              <a:rPr lang="en-US" sz="1400" dirty="0"/>
              <a:t>, which lad to high credit losses. At the same time “</a:t>
            </a:r>
            <a:r>
              <a:rPr lang="en-US" sz="1400" dirty="0" err="1"/>
              <a:t>Lenddo</a:t>
            </a:r>
            <a:r>
              <a:rPr lang="en-US" sz="1400" dirty="0"/>
              <a:t>” have proved feasibility of the Pure online business model in </a:t>
            </a:r>
            <a:r>
              <a:rPr lang="en-US" sz="1400" dirty="0" err="1"/>
              <a:t>Microlending</a:t>
            </a:r>
            <a:r>
              <a:rPr lang="en-US" sz="1400" dirty="0"/>
              <a:t>.</a:t>
            </a:r>
          </a:p>
        </p:txBody>
      </p:sp>
    </p:spTree>
    <p:extLst>
      <p:ext uri="{BB962C8B-B14F-4D97-AF65-F5344CB8AC3E}">
        <p14:creationId xmlns:p14="http://schemas.microsoft.com/office/powerpoint/2010/main" val="1454878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a:t>
            </a:r>
            <a:r>
              <a:rPr lang="en-US" dirty="0" err="1"/>
              <a:t>BanKO</a:t>
            </a:r>
            <a:r>
              <a:rPr lang="en-US" dirty="0"/>
              <a:t> case study</a:t>
            </a:r>
          </a:p>
        </p:txBody>
      </p:sp>
      <p:sp>
        <p:nvSpPr>
          <p:cNvPr id="4" name="Slide Number Placeholder 3"/>
          <p:cNvSpPr>
            <a:spLocks noGrp="1"/>
          </p:cNvSpPr>
          <p:nvPr>
            <p:ph type="sldNum" sz="quarter" idx="12"/>
          </p:nvPr>
        </p:nvSpPr>
        <p:spPr/>
        <p:txBody>
          <a:bodyPr/>
          <a:lstStyle/>
          <a:p>
            <a:fld id="{D7F305DA-160D-498F-B102-A1D8643B4A2C}" type="slidenum">
              <a:rPr lang="ru-RU" smtClean="0"/>
              <a:t>16</a:t>
            </a:fld>
            <a:endParaRPr lang="ru-RU"/>
          </a:p>
        </p:txBody>
      </p:sp>
      <p:sp>
        <p:nvSpPr>
          <p:cNvPr id="69" name="Slide Number Placeholder 3"/>
          <p:cNvSpPr txBox="1">
            <a:spLocks/>
          </p:cNvSpPr>
          <p:nvPr/>
        </p:nvSpPr>
        <p:spPr>
          <a:xfrm>
            <a:off x="8267004" y="6525344"/>
            <a:ext cx="720080" cy="283758"/>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16</a:t>
            </a:fld>
            <a:endParaRPr lang="ru-RU"/>
          </a:p>
        </p:txBody>
      </p:sp>
      <p:sp>
        <p:nvSpPr>
          <p:cNvPr id="70" name="TextBox 69"/>
          <p:cNvSpPr txBox="1"/>
          <p:nvPr/>
        </p:nvSpPr>
        <p:spPr>
          <a:xfrm>
            <a:off x="179388" y="692150"/>
            <a:ext cx="8618732" cy="5386090"/>
          </a:xfrm>
          <a:prstGeom prst="rect">
            <a:avLst/>
          </a:prstGeom>
          <a:noFill/>
        </p:spPr>
        <p:txBody>
          <a:bodyPr wrap="square" rtlCol="0" anchor="t">
            <a:spAutoFit/>
          </a:bodyPr>
          <a:lstStyle/>
          <a:p>
            <a:pPr marL="285750" indent="-285750">
              <a:spcAft>
                <a:spcPts val="600"/>
              </a:spcAft>
              <a:buFont typeface="Arial" panose="020B0604020202020204" pitchFamily="34" charset="0"/>
              <a:buChar char="•"/>
            </a:pPr>
            <a:r>
              <a:rPr lang="en-US" sz="1200" dirty="0"/>
              <a:t>General description – established in 2014, under partnership of BPI and Globe. Currently is at the pilot 	                              stage, checking feasibility of the mobile bank</a:t>
            </a:r>
            <a:r>
              <a:rPr lang="ru-RU" sz="1200" dirty="0"/>
              <a:t> </a:t>
            </a:r>
            <a:r>
              <a:rPr lang="en-US" sz="1200" dirty="0"/>
              <a:t>(based on cash mobile wallet, providing savings, 		                        payment and remittance service, selling ) with mobile wallet business model for </a:t>
            </a:r>
            <a:r>
              <a:rPr lang="en-US" sz="1200" dirty="0" err="1"/>
              <a:t>BanKO</a:t>
            </a:r>
            <a:r>
              <a:rPr lang="en-US" sz="1200" dirty="0"/>
              <a:t> customers                                                                 Its necessary once to provide ID to </a:t>
            </a:r>
            <a:r>
              <a:rPr lang="en-US" sz="1200" dirty="0" err="1"/>
              <a:t>BanKO</a:t>
            </a:r>
            <a:r>
              <a:rPr lang="en-US" sz="1200" dirty="0"/>
              <a:t> partner’s office. Survey showed that its  very difficult                                                                 to find office to open an account.</a:t>
            </a:r>
          </a:p>
          <a:p>
            <a:pPr marL="285750" indent="-285750">
              <a:spcAft>
                <a:spcPts val="600"/>
              </a:spcAft>
              <a:buFont typeface="Arial" panose="020B0604020202020204" pitchFamily="34" charset="0"/>
              <a:buChar char="•"/>
            </a:pPr>
            <a:r>
              <a:rPr lang="en-US" sz="1200" dirty="0"/>
              <a:t>Products:</a:t>
            </a:r>
          </a:p>
          <a:p>
            <a:pPr marL="742950" lvl="1" indent="-285750">
              <a:spcAft>
                <a:spcPts val="600"/>
              </a:spcAft>
              <a:buFont typeface="Arial" panose="020B0604020202020204" pitchFamily="34" charset="0"/>
              <a:buChar char="•"/>
            </a:pPr>
            <a:r>
              <a:rPr lang="en-US" sz="1200" dirty="0"/>
              <a:t>Installment loan: interest rate 56% per annum, max amount $55, term up to 90 days.</a:t>
            </a:r>
          </a:p>
          <a:p>
            <a:pPr marL="742950" lvl="1" indent="-285750">
              <a:spcAft>
                <a:spcPts val="600"/>
              </a:spcAft>
              <a:buFont typeface="Arial" panose="020B0604020202020204" pitchFamily="34" charset="0"/>
              <a:buChar char="•"/>
            </a:pPr>
            <a:r>
              <a:rPr lang="en-US" sz="1200" dirty="0"/>
              <a:t>Salary loan for accredited corporations (Payroll with BPI) employees: interest rate 24% per annum</a:t>
            </a:r>
          </a:p>
          <a:p>
            <a:pPr marL="742950" lvl="1" indent="-285750">
              <a:spcAft>
                <a:spcPts val="600"/>
              </a:spcAft>
              <a:buFont typeface="Arial" panose="020B0604020202020204" pitchFamily="34" charset="0"/>
              <a:buChar char="•"/>
            </a:pPr>
            <a:r>
              <a:rPr lang="en-US" sz="1200" dirty="0"/>
              <a:t>Commercial Loans:  interest rate 30% per annum</a:t>
            </a:r>
            <a:endParaRPr lang="ru-RU" sz="1200" dirty="0"/>
          </a:p>
          <a:p>
            <a:pPr marL="285750" indent="-285750">
              <a:spcAft>
                <a:spcPts val="600"/>
              </a:spcAft>
              <a:buFont typeface="Arial" panose="020B0604020202020204" pitchFamily="34" charset="0"/>
              <a:buChar char="•"/>
            </a:pPr>
            <a:r>
              <a:rPr lang="en-US" sz="1200" dirty="0"/>
              <a:t>Advertising – mostly via Globe menu and SMS, low activity in web.</a:t>
            </a:r>
          </a:p>
          <a:p>
            <a:pPr marL="285750" indent="-285750">
              <a:spcAft>
                <a:spcPts val="600"/>
              </a:spcAft>
              <a:buFont typeface="Arial" panose="020B0604020202020204" pitchFamily="34" charset="0"/>
              <a:buChar char="•"/>
            </a:pPr>
            <a:r>
              <a:rPr lang="en-US" sz="1200" dirty="0"/>
              <a:t>Application process – </a:t>
            </a:r>
            <a:r>
              <a:rPr lang="en-US" sz="1200" dirty="0" err="1"/>
              <a:t>BanKO</a:t>
            </a:r>
            <a:r>
              <a:rPr lang="en-US" sz="1200" dirty="0"/>
              <a:t> require  to open accounts for customers, that’s why process is rather complicated. After application customer has to login with FB and make 7 steps via mobile phone, after approval  he has to provide ID to partners.</a:t>
            </a:r>
            <a:endParaRPr lang="ru-RU" sz="1200" dirty="0"/>
          </a:p>
          <a:p>
            <a:pPr marL="285750" indent="-285750">
              <a:spcAft>
                <a:spcPts val="600"/>
              </a:spcAft>
              <a:buFont typeface="Arial" panose="020B0604020202020204" pitchFamily="34" charset="0"/>
              <a:buChar char="•"/>
            </a:pPr>
            <a:r>
              <a:rPr lang="en-US" sz="1200" dirty="0"/>
              <a:t>Business process description :</a:t>
            </a:r>
          </a:p>
          <a:p>
            <a:pPr marL="742950" lvl="1" indent="-285750">
              <a:spcAft>
                <a:spcPts val="600"/>
              </a:spcAft>
              <a:buFont typeface="Arial" panose="020B0604020202020204" pitchFamily="34" charset="0"/>
              <a:buChar char="•"/>
            </a:pPr>
            <a:r>
              <a:rPr lang="en-US" sz="1200" dirty="0"/>
              <a:t>From applying to obtaining credit decision – 1 hour.</a:t>
            </a:r>
          </a:p>
          <a:p>
            <a:pPr marL="742950" lvl="1" indent="-285750">
              <a:spcAft>
                <a:spcPts val="600"/>
              </a:spcAft>
              <a:buFont typeface="Arial" panose="020B0604020202020204" pitchFamily="34" charset="0"/>
              <a:buChar char="•"/>
            </a:pPr>
            <a:r>
              <a:rPr lang="en-US" sz="1200" dirty="0"/>
              <a:t>From approval to disbursal – from online to up to 24 hours.</a:t>
            </a:r>
          </a:p>
          <a:p>
            <a:pPr marL="742950" lvl="1" indent="-285750">
              <a:spcAft>
                <a:spcPts val="600"/>
              </a:spcAft>
              <a:buFont typeface="Arial" panose="020B0604020202020204" pitchFamily="34" charset="0"/>
              <a:buChar char="•"/>
            </a:pPr>
            <a:r>
              <a:rPr lang="en-US" sz="1200" dirty="0"/>
              <a:t>Money transfer speed – 1 hour after signing.</a:t>
            </a:r>
          </a:p>
          <a:p>
            <a:pPr marL="285750" indent="-285750">
              <a:spcAft>
                <a:spcPts val="600"/>
              </a:spcAft>
              <a:buFont typeface="Arial" panose="020B0604020202020204" pitchFamily="34" charset="0"/>
              <a:buChar char="•"/>
            </a:pPr>
            <a:r>
              <a:rPr lang="en-US" sz="1200" dirty="0"/>
              <a:t>Main achievements:</a:t>
            </a:r>
          </a:p>
          <a:p>
            <a:pPr marL="742950" lvl="1" indent="-285750">
              <a:spcAft>
                <a:spcPts val="600"/>
              </a:spcAft>
              <a:buFont typeface="Arial" panose="020B0604020202020204" pitchFamily="34" charset="0"/>
              <a:buChar char="•"/>
            </a:pPr>
            <a:r>
              <a:rPr lang="en-US" sz="1200" dirty="0"/>
              <a:t>Credit portfolio has reached ~$500K.</a:t>
            </a:r>
          </a:p>
          <a:p>
            <a:pPr marL="742950" lvl="1" indent="-285750">
              <a:spcAft>
                <a:spcPts val="600"/>
              </a:spcAft>
              <a:buFont typeface="Arial" panose="020B0604020202020204" pitchFamily="34" charset="0"/>
              <a:buChar char="•"/>
            </a:pPr>
            <a:r>
              <a:rPr lang="en-US" sz="1200" dirty="0"/>
              <a:t>Number of the customers exceeded 1 000 000.</a:t>
            </a:r>
          </a:p>
          <a:p>
            <a:pPr marL="285750" indent="-285750">
              <a:spcAft>
                <a:spcPts val="600"/>
              </a:spcAft>
              <a:buFont typeface="Arial" panose="020B0604020202020204" pitchFamily="34" charset="0"/>
              <a:buChar char="•"/>
            </a:pPr>
            <a:r>
              <a:rPr lang="en-US" sz="1200" dirty="0"/>
              <a:t>Market players’ opinion about </a:t>
            </a:r>
            <a:r>
              <a:rPr lang="en-US" sz="1200" dirty="0" err="1"/>
              <a:t>BanKO</a:t>
            </a:r>
            <a:r>
              <a:rPr lang="en-US" sz="1200" dirty="0"/>
              <a:t>:</a:t>
            </a:r>
          </a:p>
          <a:p>
            <a:pPr marL="742950" lvl="1" indent="-285750">
              <a:spcAft>
                <a:spcPts val="600"/>
              </a:spcAft>
              <a:buFont typeface="Arial" panose="020B0604020202020204" pitchFamily="34" charset="0"/>
              <a:buChar char="•"/>
            </a:pPr>
            <a:r>
              <a:rPr lang="en-US" sz="1200" dirty="0"/>
              <a:t>“</a:t>
            </a:r>
            <a:r>
              <a:rPr lang="en-US" sz="1200" dirty="0" err="1"/>
              <a:t>BanKo</a:t>
            </a:r>
            <a:r>
              <a:rPr lang="en-US" sz="1200" dirty="0"/>
              <a:t> currently is in the pilot stage with low portfolio, but they have big plans to increase sales”. </a:t>
            </a:r>
          </a:p>
          <a:p>
            <a:pPr marL="742950" lvl="1" indent="-285750">
              <a:spcAft>
                <a:spcPts val="600"/>
              </a:spcAft>
              <a:buFont typeface="Arial" panose="020B0604020202020204" pitchFamily="34" charset="0"/>
              <a:buChar char="•"/>
            </a:pPr>
            <a:r>
              <a:rPr lang="en-US" sz="1200" dirty="0"/>
              <a:t>“</a:t>
            </a:r>
            <a:r>
              <a:rPr lang="en-US" sz="1200" dirty="0" err="1"/>
              <a:t>BanKO</a:t>
            </a:r>
            <a:r>
              <a:rPr lang="en-US" sz="1200" dirty="0"/>
              <a:t> is currently at the stage of the pilot with low number of clients”.</a:t>
            </a:r>
          </a:p>
        </p:txBody>
      </p:sp>
      <p:pic>
        <p:nvPicPr>
          <p:cNvPr id="8" name="Picture 7"/>
          <p:cNvPicPr>
            <a:picLocks noChangeAspect="1"/>
          </p:cNvPicPr>
          <p:nvPr/>
        </p:nvPicPr>
        <p:blipFill>
          <a:blip r:embed="rId3"/>
          <a:stretch>
            <a:fillRect/>
          </a:stretch>
        </p:blipFill>
        <p:spPr>
          <a:xfrm>
            <a:off x="7150840" y="645023"/>
            <a:ext cx="1977016" cy="780498"/>
          </a:xfrm>
          <a:prstGeom prst="rect">
            <a:avLst/>
          </a:prstGeom>
        </p:spPr>
      </p:pic>
      <p:sp>
        <p:nvSpPr>
          <p:cNvPr id="10" name="TextBox 9"/>
          <p:cNvSpPr txBox="1">
            <a:spLocks/>
          </p:cNvSpPr>
          <p:nvPr/>
        </p:nvSpPr>
        <p:spPr>
          <a:xfrm>
            <a:off x="287976" y="5975350"/>
            <a:ext cx="8663739" cy="523875"/>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solidFill>
                  <a:srgbClr val="000000"/>
                </a:solidFill>
                <a:latin typeface="Calibri" charset="0"/>
              </a:rPr>
              <a:t>BanKO business model showed us complicated applying procedure and relatively small sales volumes. So it’s to early to make any conclusions or outcomes. We will continue monitoring their development.</a:t>
            </a:r>
          </a:p>
        </p:txBody>
      </p:sp>
    </p:spTree>
    <p:extLst>
      <p:ext uri="{BB962C8B-B14F-4D97-AF65-F5344CB8AC3E}">
        <p14:creationId xmlns:p14="http://schemas.microsoft.com/office/powerpoint/2010/main" val="69692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CashNow.ph case study</a:t>
            </a:r>
          </a:p>
        </p:txBody>
      </p:sp>
      <p:sp>
        <p:nvSpPr>
          <p:cNvPr id="4" name="Slide Number Placeholder 3"/>
          <p:cNvSpPr>
            <a:spLocks noGrp="1"/>
          </p:cNvSpPr>
          <p:nvPr>
            <p:ph type="sldNum" sz="quarter" idx="12"/>
          </p:nvPr>
        </p:nvSpPr>
        <p:spPr/>
        <p:txBody>
          <a:bodyPr/>
          <a:lstStyle/>
          <a:p>
            <a:fld id="{D7F305DA-160D-498F-B102-A1D8643B4A2C}" type="slidenum">
              <a:rPr lang="ru-RU" smtClean="0"/>
              <a:t>17</a:t>
            </a:fld>
            <a:endParaRPr lang="ru-RU"/>
          </a:p>
        </p:txBody>
      </p:sp>
      <p:sp>
        <p:nvSpPr>
          <p:cNvPr id="69" name="Slide Number Placeholder 3"/>
          <p:cNvSpPr txBox="1">
            <a:spLocks/>
          </p:cNvSpPr>
          <p:nvPr/>
        </p:nvSpPr>
        <p:spPr>
          <a:xfrm>
            <a:off x="8267004" y="6525344"/>
            <a:ext cx="720080" cy="283758"/>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17</a:t>
            </a:fld>
            <a:endParaRPr lang="ru-RU"/>
          </a:p>
        </p:txBody>
      </p:sp>
      <p:pic>
        <p:nvPicPr>
          <p:cNvPr id="3" name="Picture 2"/>
          <p:cNvPicPr>
            <a:picLocks noChangeAspect="1"/>
          </p:cNvPicPr>
          <p:nvPr/>
        </p:nvPicPr>
        <p:blipFill>
          <a:blip r:embed="rId3"/>
          <a:stretch>
            <a:fillRect/>
          </a:stretch>
        </p:blipFill>
        <p:spPr>
          <a:xfrm>
            <a:off x="7367977" y="696580"/>
            <a:ext cx="1596511" cy="1220252"/>
          </a:xfrm>
          <a:prstGeom prst="rect">
            <a:avLst/>
          </a:prstGeom>
        </p:spPr>
      </p:pic>
      <p:sp>
        <p:nvSpPr>
          <p:cNvPr id="8" name="TextBox 7"/>
          <p:cNvSpPr txBox="1"/>
          <p:nvPr/>
        </p:nvSpPr>
        <p:spPr>
          <a:xfrm>
            <a:off x="179512" y="764704"/>
            <a:ext cx="6768752" cy="3447098"/>
          </a:xfrm>
          <a:prstGeom prst="rect">
            <a:avLst/>
          </a:prstGeom>
          <a:noFill/>
        </p:spPr>
        <p:txBody>
          <a:bodyPr wrap="square" rtlCol="0" anchor="t">
            <a:spAutoFit/>
          </a:bodyPr>
          <a:lstStyle/>
          <a:p>
            <a:pPr marL="285750" indent="-285750">
              <a:spcAft>
                <a:spcPts val="600"/>
              </a:spcAft>
              <a:buFont typeface="Arial" panose="020B0604020202020204" pitchFamily="34" charset="0"/>
              <a:buChar char="•"/>
            </a:pPr>
            <a:r>
              <a:rPr lang="en-US" sz="1200" dirty="0"/>
              <a:t>General description – established in 2014, Our mystery shopping reviles that they are not currently operate. </a:t>
            </a:r>
          </a:p>
          <a:p>
            <a:pPr marL="285750" indent="-285750">
              <a:spcAft>
                <a:spcPts val="600"/>
              </a:spcAft>
              <a:buFont typeface="Arial" panose="020B0604020202020204" pitchFamily="34" charset="0"/>
              <a:buChar char="•"/>
            </a:pPr>
            <a:r>
              <a:rPr lang="en-US" sz="1200" dirty="0"/>
              <a:t>Product – short-term cash loan with amount from 2,5K to 15K PHP ($55-332) and term from 3 to 6 month. Interest Rate – 10% per month. </a:t>
            </a:r>
          </a:p>
          <a:p>
            <a:pPr marL="285750" indent="-285750">
              <a:spcAft>
                <a:spcPts val="600"/>
              </a:spcAft>
              <a:buFont typeface="Arial" panose="020B0604020202020204" pitchFamily="34" charset="0"/>
              <a:buChar char="•"/>
            </a:pPr>
            <a:r>
              <a:rPr lang="en-US" sz="1200" dirty="0"/>
              <a:t>Advertising – context advertising (Google AdWords through the Fitch)</a:t>
            </a:r>
          </a:p>
          <a:p>
            <a:pPr marL="285750" indent="-285750">
              <a:spcAft>
                <a:spcPts val="600"/>
              </a:spcAft>
              <a:buFont typeface="Arial" panose="020B0604020202020204" pitchFamily="34" charset="0"/>
              <a:buChar char="•"/>
            </a:pPr>
            <a:r>
              <a:rPr lang="en-US" sz="1200" dirty="0"/>
              <a:t>Application process – Online application with requirements to upload proof of billing and proof of salary, if customer pre-approved - Skype interview follows.</a:t>
            </a:r>
          </a:p>
          <a:p>
            <a:pPr marL="285750" indent="-285750">
              <a:spcAft>
                <a:spcPts val="600"/>
              </a:spcAft>
              <a:buFont typeface="Arial" panose="020B0604020202020204" pitchFamily="34" charset="0"/>
              <a:buChar char="•"/>
            </a:pPr>
            <a:r>
              <a:rPr lang="en-US" sz="1200" dirty="0"/>
              <a:t>Business process description :</a:t>
            </a:r>
          </a:p>
          <a:p>
            <a:pPr marL="628650" lvl="1" indent="-171450">
              <a:spcAft>
                <a:spcPts val="600"/>
              </a:spcAft>
              <a:buFont typeface="Arial" panose="020B0604020202020204" pitchFamily="34" charset="0"/>
              <a:buChar char="•"/>
            </a:pPr>
            <a:r>
              <a:rPr lang="en-US" sz="1200" dirty="0"/>
              <a:t>Applying to obtaining credit decision – online.</a:t>
            </a:r>
          </a:p>
          <a:p>
            <a:pPr marL="628650" lvl="1" indent="-171450">
              <a:spcAft>
                <a:spcPts val="600"/>
              </a:spcAft>
              <a:buFont typeface="Arial" panose="020B0604020202020204" pitchFamily="34" charset="0"/>
              <a:buChar char="•"/>
            </a:pPr>
            <a:r>
              <a:rPr lang="en-US" sz="1200" dirty="0"/>
              <a:t>Approval to disbursal – Indeterminate.</a:t>
            </a:r>
          </a:p>
          <a:p>
            <a:pPr marL="628650" lvl="1" indent="-171450">
              <a:spcAft>
                <a:spcPts val="600"/>
              </a:spcAft>
              <a:buFont typeface="Arial" panose="020B0604020202020204" pitchFamily="34" charset="0"/>
              <a:buChar char="•"/>
            </a:pPr>
            <a:r>
              <a:rPr lang="en-US" sz="1200" dirty="0"/>
              <a:t>Money transfer – 1 day.</a:t>
            </a:r>
          </a:p>
          <a:p>
            <a:pPr marL="171450" indent="-171450">
              <a:spcAft>
                <a:spcPts val="600"/>
              </a:spcAft>
              <a:buFont typeface="Arial" panose="020B0604020202020204" pitchFamily="34" charset="0"/>
              <a:buChar char="•"/>
            </a:pPr>
            <a:r>
              <a:rPr lang="en-US" sz="1200" dirty="0"/>
              <a:t>Market experts’ opinion about the Company:</a:t>
            </a:r>
          </a:p>
          <a:p>
            <a:pPr marL="628650" lvl="1" indent="-171450">
              <a:spcAft>
                <a:spcPts val="600"/>
              </a:spcAft>
              <a:buFont typeface="Arial" panose="020B0604020202020204" pitchFamily="34" charset="0"/>
              <a:buChar char="•"/>
            </a:pPr>
            <a:r>
              <a:rPr lang="en-US" sz="1200" dirty="0"/>
              <a:t>Head of </a:t>
            </a:r>
            <a:r>
              <a:rPr lang="en-US" sz="1200" dirty="0" err="1"/>
              <a:t>CashNow</a:t>
            </a:r>
            <a:r>
              <a:rPr lang="en-US" sz="1200" dirty="0"/>
              <a:t> – We are going lo launch business in 2016.</a:t>
            </a:r>
          </a:p>
          <a:p>
            <a:endParaRPr lang="en-US" sz="1200" dirty="0"/>
          </a:p>
        </p:txBody>
      </p:sp>
      <p:sp>
        <p:nvSpPr>
          <p:cNvPr id="7" name="TextBox 6"/>
          <p:cNvSpPr txBox="1">
            <a:spLocks/>
          </p:cNvSpPr>
          <p:nvPr/>
        </p:nvSpPr>
        <p:spPr>
          <a:xfrm>
            <a:off x="181323" y="5827563"/>
            <a:ext cx="8663739" cy="30777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solidFill>
                  <a:srgbClr val="000000"/>
                </a:solidFill>
                <a:latin typeface="Calibri" charset="0"/>
              </a:rPr>
              <a:t>CashNow.ph are going to launch in 2016year, currently test advertising. </a:t>
            </a:r>
          </a:p>
        </p:txBody>
      </p:sp>
    </p:spTree>
    <p:extLst>
      <p:ext uri="{BB962C8B-B14F-4D97-AF65-F5344CB8AC3E}">
        <p14:creationId xmlns:p14="http://schemas.microsoft.com/office/powerpoint/2010/main" val="4098792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PawnHero.ph case study</a:t>
            </a:r>
          </a:p>
        </p:txBody>
      </p:sp>
      <p:sp>
        <p:nvSpPr>
          <p:cNvPr id="4" name="Slide Number Placeholder 3"/>
          <p:cNvSpPr>
            <a:spLocks noGrp="1"/>
          </p:cNvSpPr>
          <p:nvPr>
            <p:ph type="sldNum" sz="quarter" idx="12"/>
          </p:nvPr>
        </p:nvSpPr>
        <p:spPr/>
        <p:txBody>
          <a:bodyPr/>
          <a:lstStyle/>
          <a:p>
            <a:fld id="{D7F305DA-160D-498F-B102-A1D8643B4A2C}" type="slidenum">
              <a:rPr lang="ru-RU" smtClean="0"/>
              <a:t>18</a:t>
            </a:fld>
            <a:endParaRPr lang="ru-RU"/>
          </a:p>
        </p:txBody>
      </p:sp>
      <p:sp>
        <p:nvSpPr>
          <p:cNvPr id="69" name="Slide Number Placeholder 3"/>
          <p:cNvSpPr txBox="1">
            <a:spLocks/>
          </p:cNvSpPr>
          <p:nvPr/>
        </p:nvSpPr>
        <p:spPr>
          <a:xfrm>
            <a:off x="8267004" y="6525344"/>
            <a:ext cx="720080" cy="283758"/>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18</a:t>
            </a:fld>
            <a:endParaRPr lang="ru-RU"/>
          </a:p>
        </p:txBody>
      </p:sp>
      <p:sp>
        <p:nvSpPr>
          <p:cNvPr id="8" name="TextBox 7"/>
          <p:cNvSpPr txBox="1"/>
          <p:nvPr/>
        </p:nvSpPr>
        <p:spPr>
          <a:xfrm>
            <a:off x="179512" y="754826"/>
            <a:ext cx="6696744" cy="3970318"/>
          </a:xfrm>
          <a:prstGeom prst="rect">
            <a:avLst/>
          </a:prstGeom>
          <a:noFill/>
        </p:spPr>
        <p:txBody>
          <a:bodyPr wrap="square" rtlCol="0" anchor="t">
            <a:spAutoFit/>
          </a:bodyPr>
          <a:lstStyle/>
          <a:p>
            <a:pPr marL="285750" indent="-285750">
              <a:spcAft>
                <a:spcPts val="600"/>
              </a:spcAft>
              <a:buFont typeface="Arial" panose="020B0604020202020204" pitchFamily="34" charset="0"/>
              <a:buChar char="•"/>
            </a:pPr>
            <a:r>
              <a:rPr lang="en-US" sz="1200" dirty="0"/>
              <a:t>General description – established in 2015, Funded by 2GO Delivery</a:t>
            </a:r>
          </a:p>
          <a:p>
            <a:pPr marL="285750" indent="-285750">
              <a:spcAft>
                <a:spcPts val="600"/>
              </a:spcAft>
              <a:buFont typeface="Arial" panose="020B0604020202020204" pitchFamily="34" charset="0"/>
              <a:buChar char="•"/>
            </a:pPr>
            <a:r>
              <a:rPr lang="en-US" sz="1200" dirty="0"/>
              <a:t>Product – secured loan with amount based on ledger (average loan $300). With low interest rate - 1.5% per month.</a:t>
            </a:r>
          </a:p>
          <a:p>
            <a:pPr marL="285750" indent="-285750">
              <a:spcAft>
                <a:spcPts val="600"/>
              </a:spcAft>
              <a:buFont typeface="Arial" panose="020B0604020202020204" pitchFamily="34" charset="0"/>
              <a:buChar char="•"/>
            </a:pPr>
            <a:r>
              <a:rPr lang="en-US" sz="1200" dirty="0"/>
              <a:t>Advertising – context advertising (Google AdWords)</a:t>
            </a:r>
          </a:p>
          <a:p>
            <a:pPr marL="285750" indent="-285750">
              <a:spcAft>
                <a:spcPts val="600"/>
              </a:spcAft>
              <a:buFont typeface="Arial" panose="020B0604020202020204" pitchFamily="34" charset="0"/>
              <a:buChar char="•"/>
            </a:pPr>
            <a:r>
              <a:rPr lang="en-US" sz="1200" dirty="0"/>
              <a:t>Application process – Online application with requirements to upload photo of item. 2GO couriers deliver pre-paid card and pick up item</a:t>
            </a:r>
          </a:p>
          <a:p>
            <a:pPr marL="285750" indent="-285750">
              <a:spcAft>
                <a:spcPts val="600"/>
              </a:spcAft>
              <a:buFont typeface="Arial" panose="020B0604020202020204" pitchFamily="34" charset="0"/>
              <a:buChar char="•"/>
            </a:pPr>
            <a:r>
              <a:rPr lang="en-US" sz="1200" dirty="0"/>
              <a:t>Business process description :</a:t>
            </a:r>
          </a:p>
          <a:p>
            <a:pPr marL="742950" lvl="1" indent="-285750">
              <a:spcAft>
                <a:spcPts val="600"/>
              </a:spcAft>
              <a:buFont typeface="Arial" panose="020B0604020202020204" pitchFamily="34" charset="0"/>
              <a:buChar char="•"/>
            </a:pPr>
            <a:r>
              <a:rPr lang="en-US" sz="1200" dirty="0"/>
              <a:t>Applying to obtaining credit decision – online .</a:t>
            </a:r>
          </a:p>
          <a:p>
            <a:pPr marL="742950" lvl="1" indent="-285750">
              <a:spcAft>
                <a:spcPts val="600"/>
              </a:spcAft>
              <a:buFont typeface="Arial" panose="020B0604020202020204" pitchFamily="34" charset="0"/>
              <a:buChar char="•"/>
            </a:pPr>
            <a:r>
              <a:rPr lang="en-US" sz="1200" dirty="0"/>
              <a:t>Approval to disbursal – Indeterminate.</a:t>
            </a:r>
          </a:p>
          <a:p>
            <a:pPr marL="742950" lvl="1" indent="-285750">
              <a:spcAft>
                <a:spcPts val="600"/>
              </a:spcAft>
              <a:buFont typeface="Arial" panose="020B0604020202020204" pitchFamily="34" charset="0"/>
              <a:buChar char="•"/>
            </a:pPr>
            <a:r>
              <a:rPr lang="en-US" sz="1200" dirty="0"/>
              <a:t>Money transfer – 2 days.</a:t>
            </a:r>
          </a:p>
          <a:p>
            <a:pPr marL="285750" indent="-285750">
              <a:spcAft>
                <a:spcPts val="600"/>
              </a:spcAft>
              <a:buFont typeface="Arial" panose="020B0604020202020204" pitchFamily="34" charset="0"/>
              <a:buChar char="•"/>
            </a:pPr>
            <a:r>
              <a:rPr lang="en-US" sz="1200" dirty="0"/>
              <a:t>Main achievements:</a:t>
            </a:r>
          </a:p>
          <a:p>
            <a:pPr marL="742950" lvl="1" indent="-285750">
              <a:spcAft>
                <a:spcPts val="600"/>
              </a:spcAft>
              <a:buFont typeface="Arial" panose="020B0604020202020204" pitchFamily="34" charset="0"/>
              <a:buChar char="•"/>
            </a:pPr>
            <a:r>
              <a:rPr lang="en-US" sz="1200" dirty="0"/>
              <a:t>20% Growth each month (based on CEO words)</a:t>
            </a:r>
          </a:p>
          <a:p>
            <a:pPr marL="742950" lvl="1" indent="-285750">
              <a:spcAft>
                <a:spcPts val="600"/>
              </a:spcAft>
              <a:buFont typeface="Arial" panose="020B0604020202020204" pitchFamily="34" charset="0"/>
              <a:buChar char="•"/>
            </a:pPr>
            <a:r>
              <a:rPr lang="en-US" sz="1200" dirty="0"/>
              <a:t>More then 3000 loans granted per month (based on CEO words)</a:t>
            </a:r>
          </a:p>
          <a:p>
            <a:pPr marL="285750" indent="-285750">
              <a:spcAft>
                <a:spcPts val="600"/>
              </a:spcAft>
              <a:buFont typeface="Arial" panose="020B0604020202020204" pitchFamily="34" charset="0"/>
              <a:buChar char="•"/>
            </a:pPr>
            <a:r>
              <a:rPr lang="en-US" sz="1200" dirty="0"/>
              <a:t>Market experts’ opinion about the Company:</a:t>
            </a:r>
          </a:p>
          <a:p>
            <a:pPr marL="742950" lvl="1" indent="-285750">
              <a:spcAft>
                <a:spcPts val="600"/>
              </a:spcAft>
              <a:buFont typeface="Arial" panose="020B0604020202020204" pitchFamily="34" charset="0"/>
              <a:buChar char="•"/>
            </a:pPr>
            <a:r>
              <a:rPr lang="en-US" sz="1200" dirty="0"/>
              <a:t>Head of </a:t>
            </a:r>
            <a:r>
              <a:rPr lang="en-US" sz="1200" dirty="0" err="1"/>
              <a:t>PawnHero</a:t>
            </a:r>
            <a:r>
              <a:rPr lang="en-US" sz="1200" dirty="0"/>
              <a:t> – “We have 20% growth each month with number of loans more then 3000 per month”. </a:t>
            </a:r>
          </a:p>
        </p:txBody>
      </p:sp>
      <p:pic>
        <p:nvPicPr>
          <p:cNvPr id="7" name="Picture 4" descr="https://lh3.googleusercontent.com/-AVuWJNXx8S8/VO7DM9H0I8I/AAAAAAAAAD4/_bojN6j-TBM/s630-fcrop64=1,01830000ffffff52/GPlu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2778" t="21779" r="10420" b="23377"/>
          <a:stretch/>
        </p:blipFill>
        <p:spPr bwMode="auto">
          <a:xfrm>
            <a:off x="6948264" y="764704"/>
            <a:ext cx="1944216" cy="7920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a:spLocks/>
          </p:cNvSpPr>
          <p:nvPr/>
        </p:nvSpPr>
        <p:spPr>
          <a:xfrm>
            <a:off x="229411" y="5714068"/>
            <a:ext cx="8663739"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solidFill>
                  <a:srgbClr val="000000"/>
                </a:solidFill>
                <a:latin typeface="Calibri" charset="0"/>
              </a:rPr>
              <a:t>PawnHero.ph –first online pawnshop in Philippines with good performance, they are going to expand operations to another Asian countries.</a:t>
            </a:r>
          </a:p>
        </p:txBody>
      </p:sp>
    </p:spTree>
    <p:extLst>
      <p:ext uri="{BB962C8B-B14F-4D97-AF65-F5344CB8AC3E}">
        <p14:creationId xmlns:p14="http://schemas.microsoft.com/office/powerpoint/2010/main" val="2284785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t>4. Competitors product parameters</a:t>
            </a:r>
          </a:p>
        </p:txBody>
      </p:sp>
      <p:sp>
        <p:nvSpPr>
          <p:cNvPr id="4" name="Номер слайда 3"/>
          <p:cNvSpPr>
            <a:spLocks noGrp="1"/>
          </p:cNvSpPr>
          <p:nvPr>
            <p:ph type="sldNum" sz="quarter" idx="12"/>
          </p:nvPr>
        </p:nvSpPr>
        <p:spPr/>
        <p:txBody>
          <a:bodyPr/>
          <a:lstStyle/>
          <a:p>
            <a:fld id="{D7F305DA-160D-498F-B102-A1D8643B4A2C}" type="slidenum">
              <a:rPr lang="ru-RU" smtClean="0"/>
              <a:pPr/>
              <a:t>19</a:t>
            </a:fld>
            <a:endParaRPr lang="ru-RU"/>
          </a:p>
        </p:txBody>
      </p:sp>
      <p:graphicFrame>
        <p:nvGraphicFramePr>
          <p:cNvPr id="15" name="Table 1"/>
          <p:cNvGraphicFramePr>
            <a:graphicFrameLocks noGrp="1"/>
          </p:cNvGraphicFramePr>
          <p:nvPr>
            <p:extLst>
              <p:ext uri="{D42A27DB-BD31-4B8C-83A1-F6EECF244321}">
                <p14:modId xmlns:p14="http://schemas.microsoft.com/office/powerpoint/2010/main" val="3843402771"/>
              </p:ext>
            </p:extLst>
          </p:nvPr>
        </p:nvGraphicFramePr>
        <p:xfrm>
          <a:off x="179388" y="764704"/>
          <a:ext cx="8785101" cy="4925144"/>
        </p:xfrm>
        <a:graphic>
          <a:graphicData uri="http://schemas.openxmlformats.org/drawingml/2006/table">
            <a:tbl>
              <a:tblPr firstRow="1" bandRow="1">
                <a:tableStyleId>{5C22544A-7EE6-4342-B048-85BDC9FD1C3A}</a:tableStyleId>
              </a:tblPr>
              <a:tblGrid>
                <a:gridCol w="279005">
                  <a:extLst>
                    <a:ext uri="{9D8B030D-6E8A-4147-A177-3AD203B41FA5}">
                      <a16:colId xmlns:a16="http://schemas.microsoft.com/office/drawing/2014/main" val="20007"/>
                    </a:ext>
                  </a:extLst>
                </a:gridCol>
                <a:gridCol w="1045816">
                  <a:extLst>
                    <a:ext uri="{9D8B030D-6E8A-4147-A177-3AD203B41FA5}">
                      <a16:colId xmlns:a16="http://schemas.microsoft.com/office/drawing/2014/main" val="20000"/>
                    </a:ext>
                  </a:extLst>
                </a:gridCol>
                <a:gridCol w="1123575">
                  <a:extLst>
                    <a:ext uri="{9D8B030D-6E8A-4147-A177-3AD203B41FA5}">
                      <a16:colId xmlns:a16="http://schemas.microsoft.com/office/drawing/2014/main" val="20001"/>
                    </a:ext>
                  </a:extLst>
                </a:gridCol>
                <a:gridCol w="864096">
                  <a:extLst>
                    <a:ext uri="{9D8B030D-6E8A-4147-A177-3AD203B41FA5}">
                      <a16:colId xmlns:a16="http://schemas.microsoft.com/office/drawing/2014/main" val="20003"/>
                    </a:ext>
                  </a:extLst>
                </a:gridCol>
                <a:gridCol w="1008112">
                  <a:extLst>
                    <a:ext uri="{9D8B030D-6E8A-4147-A177-3AD203B41FA5}">
                      <a16:colId xmlns:a16="http://schemas.microsoft.com/office/drawing/2014/main" val="20002"/>
                    </a:ext>
                  </a:extLst>
                </a:gridCol>
                <a:gridCol w="1008112">
                  <a:extLst>
                    <a:ext uri="{9D8B030D-6E8A-4147-A177-3AD203B41FA5}">
                      <a16:colId xmlns:a16="http://schemas.microsoft.com/office/drawing/2014/main" val="20004"/>
                    </a:ext>
                  </a:extLst>
                </a:gridCol>
                <a:gridCol w="1296144">
                  <a:extLst>
                    <a:ext uri="{9D8B030D-6E8A-4147-A177-3AD203B41FA5}">
                      <a16:colId xmlns:a16="http://schemas.microsoft.com/office/drawing/2014/main" val="20005"/>
                    </a:ext>
                  </a:extLst>
                </a:gridCol>
                <a:gridCol w="2160241">
                  <a:extLst>
                    <a:ext uri="{9D8B030D-6E8A-4147-A177-3AD203B41FA5}">
                      <a16:colId xmlns:a16="http://schemas.microsoft.com/office/drawing/2014/main" val="20006"/>
                    </a:ext>
                  </a:extLst>
                </a:gridCol>
              </a:tblGrid>
              <a:tr h="524641">
                <a:tc>
                  <a:txBody>
                    <a:bodyPr/>
                    <a:lstStyle/>
                    <a:p>
                      <a:pPr algn="ctr"/>
                      <a:r>
                        <a:rPr lang="en-US" sz="1200" b="1" kern="1200" dirty="0">
                          <a:solidFill>
                            <a:schemeClr val="lt1"/>
                          </a:solidFill>
                          <a:latin typeface="+mn-lt"/>
                          <a:ea typeface="+mn-ea"/>
                          <a:cs typeface="+mn-cs"/>
                        </a:rPr>
                        <a:t>#</a:t>
                      </a:r>
                    </a:p>
                  </a:txBody>
                  <a:tcPr anchor="ctr"/>
                </a:tc>
                <a:tc>
                  <a:txBody>
                    <a:bodyPr/>
                    <a:lstStyle/>
                    <a:p>
                      <a:pPr algn="ctr"/>
                      <a:r>
                        <a:rPr lang="en-US" sz="1200" b="1" kern="1200" dirty="0">
                          <a:solidFill>
                            <a:schemeClr val="lt1"/>
                          </a:solidFill>
                          <a:latin typeface="+mn-lt"/>
                          <a:ea typeface="+mn-ea"/>
                          <a:cs typeface="+mn-cs"/>
                        </a:rPr>
                        <a:t>Competitor</a:t>
                      </a:r>
                    </a:p>
                  </a:txBody>
                  <a:tcPr anchor="ctr"/>
                </a:tc>
                <a:tc>
                  <a:txBody>
                    <a:bodyPr/>
                    <a:lstStyle/>
                    <a:p>
                      <a:pPr algn="ctr"/>
                      <a:r>
                        <a:rPr lang="en-US" sz="1200" dirty="0">
                          <a:latin typeface="+mn-lt"/>
                        </a:rPr>
                        <a:t>Interest</a:t>
                      </a:r>
                      <a:r>
                        <a:rPr lang="en-US" sz="1200" baseline="0" dirty="0">
                          <a:latin typeface="+mn-lt"/>
                        </a:rPr>
                        <a:t> </a:t>
                      </a:r>
                    </a:p>
                    <a:p>
                      <a:pPr algn="ctr"/>
                      <a:r>
                        <a:rPr lang="en-US" sz="1200" baseline="0" dirty="0">
                          <a:latin typeface="+mn-lt"/>
                        </a:rPr>
                        <a:t>rate</a:t>
                      </a:r>
                      <a:endParaRPr lang="en-US" sz="1200" dirty="0">
                        <a:latin typeface="+mn-lt"/>
                      </a:endParaRPr>
                    </a:p>
                  </a:txBody>
                  <a:tcPr anchor="ctr"/>
                </a:tc>
                <a:tc>
                  <a:txBody>
                    <a:bodyPr/>
                    <a:lstStyle/>
                    <a:p>
                      <a:pPr algn="ctr"/>
                      <a:r>
                        <a:rPr lang="en-US" sz="1200" dirty="0">
                          <a:latin typeface="+mn-lt"/>
                        </a:rPr>
                        <a:t>LA</a:t>
                      </a:r>
                    </a:p>
                  </a:txBody>
                  <a:tcPr anchor="ctr"/>
                </a:tc>
                <a:tc>
                  <a:txBody>
                    <a:bodyPr/>
                    <a:lstStyle/>
                    <a:p>
                      <a:pPr algn="ctr"/>
                      <a:r>
                        <a:rPr lang="en-US" sz="1200" dirty="0">
                          <a:latin typeface="+mn-lt"/>
                        </a:rPr>
                        <a:t>LT</a:t>
                      </a:r>
                    </a:p>
                  </a:txBody>
                  <a:tcPr anchor="ctr"/>
                </a:tc>
                <a:tc>
                  <a:txBody>
                    <a:bodyPr/>
                    <a:lstStyle/>
                    <a:p>
                      <a:pPr algn="ctr"/>
                      <a:r>
                        <a:rPr lang="en-US" sz="1200" dirty="0">
                          <a:latin typeface="+mn-lt"/>
                        </a:rPr>
                        <a:t>Time-to-Money</a:t>
                      </a:r>
                    </a:p>
                  </a:txBody>
                  <a:tcPr anchor="ctr"/>
                </a:tc>
                <a:tc>
                  <a:txBody>
                    <a:bodyPr/>
                    <a:lstStyle/>
                    <a:p>
                      <a:pPr algn="ctr"/>
                      <a:r>
                        <a:rPr lang="en-US" sz="1200" dirty="0">
                          <a:latin typeface="+mn-lt"/>
                        </a:rPr>
                        <a:t>Loan disbursement</a:t>
                      </a:r>
                      <a:r>
                        <a:rPr lang="en-US" sz="1200" baseline="0" dirty="0">
                          <a:latin typeface="+mn-lt"/>
                        </a:rPr>
                        <a:t> channel</a:t>
                      </a:r>
                      <a:r>
                        <a:rPr lang="en-US" sz="1200" dirty="0">
                          <a:latin typeface="+mn-lt"/>
                        </a:rPr>
                        <a:t> </a:t>
                      </a:r>
                    </a:p>
                  </a:txBody>
                  <a:tcPr anchor="ctr"/>
                </a:tc>
                <a:tc>
                  <a:txBody>
                    <a:bodyPr/>
                    <a:lstStyle/>
                    <a:p>
                      <a:pPr algn="ctr"/>
                      <a:r>
                        <a:rPr lang="en-US" sz="1200" dirty="0">
                          <a:latin typeface="+mn-lt"/>
                        </a:rPr>
                        <a:t>Comments</a:t>
                      </a:r>
                    </a:p>
                  </a:txBody>
                  <a:tcPr anchor="ctr"/>
                </a:tc>
                <a:extLst>
                  <a:ext uri="{0D108BD9-81ED-4DB2-BD59-A6C34878D82A}">
                    <a16:rowId xmlns:a16="http://schemas.microsoft.com/office/drawing/2014/main" val="10000"/>
                  </a:ext>
                </a:extLst>
              </a:tr>
              <a:tr h="656064">
                <a:tc>
                  <a:txBody>
                    <a:bodyPr/>
                    <a:lstStyle/>
                    <a:p>
                      <a:r>
                        <a:rPr lang="en-US" sz="1200" dirty="0">
                          <a:latin typeface="+mn-lt"/>
                        </a:rPr>
                        <a:t>1</a:t>
                      </a:r>
                    </a:p>
                  </a:txBody>
                  <a:tcPr/>
                </a:tc>
                <a:tc>
                  <a:txBody>
                    <a:bodyPr/>
                    <a:lstStyle/>
                    <a:p>
                      <a:r>
                        <a:rPr lang="en-US" sz="1200" dirty="0">
                          <a:latin typeface="+mn-lt"/>
                        </a:rPr>
                        <a:t>Loan shark</a:t>
                      </a:r>
                    </a:p>
                  </a:txBody>
                  <a:tcPr/>
                </a:tc>
                <a:tc>
                  <a:txBody>
                    <a:bodyPr/>
                    <a:lstStyle/>
                    <a:p>
                      <a:r>
                        <a:rPr lang="en-US" sz="1200" dirty="0">
                          <a:latin typeface="+mn-lt"/>
                        </a:rPr>
                        <a:t>240-480% per annum</a:t>
                      </a:r>
                    </a:p>
                  </a:txBody>
                  <a:tcPr/>
                </a:tc>
                <a:tc>
                  <a:txBody>
                    <a:bodyPr/>
                    <a:lstStyle/>
                    <a:p>
                      <a:r>
                        <a:rPr lang="en-US" sz="1200" dirty="0">
                          <a:solidFill>
                            <a:schemeClr val="dk1"/>
                          </a:solidFill>
                          <a:latin typeface="+mn-lt"/>
                        </a:rPr>
                        <a:t>$50-200</a:t>
                      </a:r>
                      <a:endParaRPr lang="en-US" sz="1200" dirty="0">
                        <a:solidFill>
                          <a:srgbClr val="FF0000"/>
                        </a:solidFill>
                        <a:latin typeface="+mn-lt"/>
                      </a:endParaRPr>
                    </a:p>
                  </a:txBody>
                  <a:tcPr/>
                </a:tc>
                <a:tc>
                  <a:txBody>
                    <a:bodyPr/>
                    <a:lstStyle/>
                    <a:p>
                      <a:r>
                        <a:rPr lang="en-US" sz="1200" dirty="0">
                          <a:latin typeface="+mn-lt"/>
                        </a:rPr>
                        <a:t>1 month (with weekly payments)</a:t>
                      </a:r>
                    </a:p>
                  </a:txBody>
                  <a:tcPr/>
                </a:tc>
                <a:tc>
                  <a:txBody>
                    <a:bodyPr/>
                    <a:lstStyle/>
                    <a:p>
                      <a:r>
                        <a:rPr lang="en-US" sz="1200" dirty="0">
                          <a:latin typeface="+mn-lt"/>
                        </a:rPr>
                        <a:t>1 day</a:t>
                      </a:r>
                    </a:p>
                  </a:txBody>
                  <a:tcPr/>
                </a:tc>
                <a:tc>
                  <a:txBody>
                    <a:bodyPr/>
                    <a:lstStyle/>
                    <a:p>
                      <a:r>
                        <a:rPr lang="en-US" sz="1200" dirty="0">
                          <a:latin typeface="+mn-lt"/>
                        </a:rPr>
                        <a:t>In cash during face-to-face meeting</a:t>
                      </a:r>
                    </a:p>
                  </a:txBody>
                  <a:tcPr/>
                </a:tc>
                <a:tc>
                  <a:txBody>
                    <a:bodyPr/>
                    <a:lstStyle/>
                    <a:p>
                      <a:r>
                        <a:rPr lang="en-US" sz="1200" dirty="0">
                          <a:latin typeface="+mn-lt"/>
                        </a:rPr>
                        <a:t>Unsecured</a:t>
                      </a:r>
                      <a:endParaRPr lang="en-US" sz="1200" dirty="0">
                        <a:solidFill>
                          <a:srgbClr val="FF0000"/>
                        </a:solidFill>
                        <a:latin typeface="+mn-lt"/>
                      </a:endParaRPr>
                    </a:p>
                  </a:txBody>
                  <a:tcPr/>
                </a:tc>
                <a:extLst>
                  <a:ext uri="{0D108BD9-81ED-4DB2-BD59-A6C34878D82A}">
                    <a16:rowId xmlns:a16="http://schemas.microsoft.com/office/drawing/2014/main" val="10004"/>
                  </a:ext>
                </a:extLst>
              </a:tr>
              <a:tr h="491458">
                <a:tc>
                  <a:txBody>
                    <a:bodyPr/>
                    <a:lstStyle/>
                    <a:p>
                      <a:r>
                        <a:rPr lang="en-US" sz="1200" dirty="0">
                          <a:latin typeface="+mn-lt"/>
                        </a:rPr>
                        <a:t>2</a:t>
                      </a:r>
                    </a:p>
                  </a:txBody>
                  <a:tcPr/>
                </a:tc>
                <a:tc>
                  <a:txBody>
                    <a:bodyPr/>
                    <a:lstStyle/>
                    <a:p>
                      <a:r>
                        <a:rPr lang="en-US" sz="1200" dirty="0">
                          <a:latin typeface="+mn-lt"/>
                        </a:rPr>
                        <a:t>Pawnshop</a:t>
                      </a:r>
                    </a:p>
                  </a:txBody>
                  <a:tcPr/>
                </a:tc>
                <a:tc>
                  <a:txBody>
                    <a:bodyPr/>
                    <a:lstStyle/>
                    <a:p>
                      <a:r>
                        <a:rPr lang="en-US" sz="1200" dirty="0">
                          <a:latin typeface="+mn-lt"/>
                        </a:rPr>
                        <a:t>36-48% per annum</a:t>
                      </a:r>
                    </a:p>
                  </a:txBody>
                  <a:tcPr/>
                </a:tc>
                <a:tc>
                  <a:txBody>
                    <a:bodyPr/>
                    <a:lstStyle/>
                    <a:p>
                      <a:r>
                        <a:rPr lang="en-US" sz="1200" dirty="0">
                          <a:solidFill>
                            <a:schemeClr val="tx1"/>
                          </a:solidFill>
                          <a:latin typeface="+mn-lt"/>
                        </a:rPr>
                        <a:t>$100-3000</a:t>
                      </a:r>
                    </a:p>
                  </a:txBody>
                  <a:tcPr/>
                </a:tc>
                <a:tc>
                  <a:txBody>
                    <a:bodyPr/>
                    <a:lstStyle/>
                    <a:p>
                      <a:r>
                        <a:rPr lang="en-US" sz="1200" dirty="0">
                          <a:latin typeface="+mn-lt"/>
                        </a:rPr>
                        <a:t>1-12 months</a:t>
                      </a:r>
                      <a:endParaRPr lang="en-US" sz="1200" baseline="0" dirty="0">
                        <a:latin typeface="+mn-lt"/>
                      </a:endParaRPr>
                    </a:p>
                  </a:txBody>
                  <a:tcPr/>
                </a:tc>
                <a:tc>
                  <a:txBody>
                    <a:bodyPr/>
                    <a:lstStyle/>
                    <a:p>
                      <a:r>
                        <a:rPr lang="en-US" sz="1200" dirty="0">
                          <a:latin typeface="+mn-lt"/>
                        </a:rPr>
                        <a:t>1 hour - 1 day</a:t>
                      </a:r>
                    </a:p>
                  </a:txBody>
                  <a:tcPr/>
                </a:tc>
                <a:tc>
                  <a:txBody>
                    <a:bodyPr/>
                    <a:lstStyle/>
                    <a:p>
                      <a:r>
                        <a:rPr lang="en-US" sz="1200" dirty="0">
                          <a:solidFill>
                            <a:schemeClr val="dk1"/>
                          </a:solidFill>
                          <a:latin typeface="+mn-lt"/>
                        </a:rPr>
                        <a:t>At branch</a:t>
                      </a:r>
                      <a:endParaRPr lang="en-US" sz="1200" dirty="0">
                        <a:solidFill>
                          <a:srgbClr val="FF0000"/>
                        </a:solidFill>
                        <a:latin typeface="+mn-lt"/>
                      </a:endParaRPr>
                    </a:p>
                  </a:txBody>
                  <a:tcPr/>
                </a:tc>
                <a:tc>
                  <a:txBody>
                    <a:bodyPr/>
                    <a:lstStyle/>
                    <a:p>
                      <a:r>
                        <a:rPr lang="en-US" sz="1200" dirty="0">
                          <a:solidFill>
                            <a:srgbClr val="000000"/>
                          </a:solidFill>
                          <a:latin typeface="+mn-lt"/>
                        </a:rPr>
                        <a:t>Collateralized loans </a:t>
                      </a:r>
                    </a:p>
                  </a:txBody>
                  <a:tcPr/>
                </a:tc>
                <a:extLst>
                  <a:ext uri="{0D108BD9-81ED-4DB2-BD59-A6C34878D82A}">
                    <a16:rowId xmlns:a16="http://schemas.microsoft.com/office/drawing/2014/main" val="10006"/>
                  </a:ext>
                </a:extLst>
              </a:tr>
              <a:tr h="740670">
                <a:tc>
                  <a:txBody>
                    <a:bodyPr/>
                    <a:lstStyle/>
                    <a:p>
                      <a:r>
                        <a:rPr lang="en-US" sz="1200" dirty="0">
                          <a:solidFill>
                            <a:schemeClr val="tx1"/>
                          </a:solidFill>
                          <a:latin typeface="+mn-lt"/>
                        </a:rPr>
                        <a:t>3</a:t>
                      </a:r>
                    </a:p>
                  </a:txBody>
                  <a:tcPr/>
                </a:tc>
                <a:tc>
                  <a:txBody>
                    <a:bodyPr/>
                    <a:lstStyle/>
                    <a:p>
                      <a:r>
                        <a:rPr lang="en-US" sz="1200" dirty="0">
                          <a:solidFill>
                            <a:srgbClr val="000000"/>
                          </a:solidFill>
                          <a:latin typeface="+mn-lt"/>
                        </a:rPr>
                        <a:t>FLCs*</a:t>
                      </a:r>
                    </a:p>
                  </a:txBody>
                  <a:tcPr/>
                </a:tc>
                <a:tc>
                  <a:txBody>
                    <a:bodyPr/>
                    <a:lstStyle/>
                    <a:p>
                      <a:r>
                        <a:rPr lang="en-US" sz="1200" dirty="0">
                          <a:solidFill>
                            <a:schemeClr val="tx1"/>
                          </a:solidFill>
                          <a:latin typeface="+mn-lt"/>
                        </a:rPr>
                        <a:t>33-240% per annum +</a:t>
                      </a:r>
                    </a:p>
                    <a:p>
                      <a:r>
                        <a:rPr lang="en-US" sz="1200" dirty="0">
                          <a:solidFill>
                            <a:schemeClr val="tx1"/>
                          </a:solidFill>
                          <a:latin typeface="+mn-lt"/>
                        </a:rPr>
                        <a:t>Up</a:t>
                      </a:r>
                      <a:r>
                        <a:rPr lang="en-US" sz="1200" baseline="0" dirty="0">
                          <a:solidFill>
                            <a:schemeClr val="tx1"/>
                          </a:solidFill>
                          <a:latin typeface="+mn-lt"/>
                        </a:rPr>
                        <a:t>-front fee</a:t>
                      </a:r>
                    </a:p>
                    <a:p>
                      <a:r>
                        <a:rPr lang="en-US" sz="1200" baseline="0" dirty="0">
                          <a:solidFill>
                            <a:schemeClr val="tx1"/>
                          </a:solidFill>
                          <a:latin typeface="+mn-lt"/>
                        </a:rPr>
                        <a:t>0-5% of LA</a:t>
                      </a:r>
                      <a:endParaRPr lang="en-US" sz="1200" dirty="0">
                        <a:solidFill>
                          <a:schemeClr val="tx1"/>
                        </a:solidFill>
                        <a:latin typeface="+mn-lt"/>
                      </a:endParaRPr>
                    </a:p>
                  </a:txBody>
                  <a:tcPr/>
                </a:tc>
                <a:tc>
                  <a:txBody>
                    <a:bodyPr/>
                    <a:lstStyle/>
                    <a:p>
                      <a:r>
                        <a:rPr lang="en-US" sz="1200" dirty="0">
                          <a:solidFill>
                            <a:schemeClr val="tx1"/>
                          </a:solidFill>
                          <a:latin typeface="+mn-lt"/>
                        </a:rPr>
                        <a:t>$56-2K</a:t>
                      </a:r>
                    </a:p>
                  </a:txBody>
                  <a:tcPr/>
                </a:tc>
                <a:tc>
                  <a:txBody>
                    <a:bodyPr/>
                    <a:lstStyle/>
                    <a:p>
                      <a:r>
                        <a:rPr lang="en-US" sz="1200" dirty="0">
                          <a:solidFill>
                            <a:schemeClr val="tx1"/>
                          </a:solidFill>
                          <a:latin typeface="+mn-lt"/>
                        </a:rPr>
                        <a:t>5 days</a:t>
                      </a:r>
                      <a:r>
                        <a:rPr lang="en-US" sz="1200" baseline="0" dirty="0">
                          <a:solidFill>
                            <a:schemeClr val="tx1"/>
                          </a:solidFill>
                          <a:latin typeface="+mn-lt"/>
                        </a:rPr>
                        <a:t> – 18 months</a:t>
                      </a:r>
                      <a:endParaRPr lang="en-US" sz="1200" dirty="0">
                        <a:solidFill>
                          <a:schemeClr val="tx1"/>
                        </a:solidFill>
                        <a:latin typeface="+mn-lt"/>
                      </a:endParaRPr>
                    </a:p>
                  </a:txBody>
                  <a:tcPr/>
                </a:tc>
                <a:tc>
                  <a:txBody>
                    <a:bodyPr/>
                    <a:lstStyle/>
                    <a:p>
                      <a:r>
                        <a:rPr lang="en-US" sz="1200" dirty="0">
                          <a:solidFill>
                            <a:schemeClr val="tx1"/>
                          </a:solidFill>
                          <a:latin typeface="+mn-lt"/>
                        </a:rPr>
                        <a:t>2 hours – 20 days</a:t>
                      </a:r>
                    </a:p>
                  </a:txBody>
                  <a:tcPr/>
                </a:tc>
                <a:tc>
                  <a:txBody>
                    <a:bodyPr/>
                    <a:lstStyle/>
                    <a:p>
                      <a:r>
                        <a:rPr lang="en-US" sz="1200" dirty="0">
                          <a:solidFill>
                            <a:schemeClr val="tx1"/>
                          </a:solidFill>
                          <a:latin typeface="+mn-lt"/>
                        </a:rPr>
                        <a:t>Transfer at bank account/Mobile wallet or at branch</a:t>
                      </a:r>
                    </a:p>
                  </a:txBody>
                  <a:tcPr/>
                </a:tc>
                <a:tc>
                  <a:txBody>
                    <a:bodyPr/>
                    <a:lstStyle/>
                    <a:p>
                      <a:r>
                        <a:rPr lang="en-US" sz="1200" dirty="0">
                          <a:solidFill>
                            <a:schemeClr val="tx1"/>
                          </a:solidFill>
                          <a:latin typeface="+mn-lt"/>
                        </a:rPr>
                        <a:t>Loans can be unsecured and Secured, with or without</a:t>
                      </a:r>
                      <a:r>
                        <a:rPr lang="en-US" sz="1200" baseline="0" dirty="0">
                          <a:solidFill>
                            <a:schemeClr val="tx1"/>
                          </a:solidFill>
                          <a:latin typeface="+mn-lt"/>
                        </a:rPr>
                        <a:t> coborrower</a:t>
                      </a:r>
                      <a:endParaRPr lang="en-US" sz="1200" dirty="0">
                        <a:solidFill>
                          <a:schemeClr val="tx1"/>
                        </a:solidFill>
                        <a:latin typeface="+mn-lt"/>
                      </a:endParaRPr>
                    </a:p>
                  </a:txBody>
                  <a:tcPr/>
                </a:tc>
                <a:extLst>
                  <a:ext uri="{0D108BD9-81ED-4DB2-BD59-A6C34878D82A}">
                    <a16:rowId xmlns:a16="http://schemas.microsoft.com/office/drawing/2014/main" val="10007"/>
                  </a:ext>
                </a:extLst>
              </a:tr>
              <a:tr h="485782">
                <a:tc>
                  <a:txBody>
                    <a:bodyPr/>
                    <a:lstStyle/>
                    <a:p>
                      <a:r>
                        <a:rPr lang="en-US" sz="1200" dirty="0">
                          <a:latin typeface="+mn-lt"/>
                        </a:rPr>
                        <a:t>4</a:t>
                      </a:r>
                    </a:p>
                  </a:txBody>
                  <a:tcPr/>
                </a:tc>
                <a:tc>
                  <a:txBody>
                    <a:bodyPr/>
                    <a:lstStyle/>
                    <a:p>
                      <a:r>
                        <a:rPr lang="en-US" sz="1200" dirty="0">
                          <a:latin typeface="+mn-lt"/>
                        </a:rPr>
                        <a:t>Cooperative</a:t>
                      </a:r>
                    </a:p>
                  </a:txBody>
                  <a:tcPr/>
                </a:tc>
                <a:tc>
                  <a:txBody>
                    <a:bodyPr/>
                    <a:lstStyle/>
                    <a:p>
                      <a:r>
                        <a:rPr lang="en-US" sz="1200" dirty="0">
                          <a:latin typeface="+mn-lt"/>
                        </a:rPr>
                        <a:t>30-410% per annum</a:t>
                      </a:r>
                    </a:p>
                  </a:txBody>
                  <a:tcPr/>
                </a:tc>
                <a:tc>
                  <a:txBody>
                    <a:bodyPr/>
                    <a:lstStyle/>
                    <a:p>
                      <a:r>
                        <a:rPr lang="en-US" sz="1200" dirty="0">
                          <a:latin typeface="+mn-lt"/>
                        </a:rPr>
                        <a:t>$89-17K</a:t>
                      </a:r>
                    </a:p>
                  </a:txBody>
                  <a:tcPr/>
                </a:tc>
                <a:tc>
                  <a:txBody>
                    <a:bodyPr/>
                    <a:lstStyle/>
                    <a:p>
                      <a:r>
                        <a:rPr lang="en-US" sz="1200" dirty="0">
                          <a:latin typeface="+mn-lt"/>
                        </a:rPr>
                        <a:t>4-6 months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mn-lt"/>
                        </a:rPr>
                        <a:t>2 hours – 20 days</a:t>
                      </a:r>
                      <a:endParaRPr lang="en-US" sz="1200" dirty="0">
                        <a:latin typeface="+mn-lt"/>
                      </a:endParaRPr>
                    </a:p>
                  </a:txBody>
                  <a:tcPr/>
                </a:tc>
                <a:tc>
                  <a:txBody>
                    <a:bodyPr/>
                    <a:lstStyle/>
                    <a:p>
                      <a:r>
                        <a:rPr lang="en-US" sz="1200" dirty="0">
                          <a:solidFill>
                            <a:schemeClr val="tx1"/>
                          </a:solidFill>
                          <a:latin typeface="+mn-lt"/>
                        </a:rPr>
                        <a:t>In</a:t>
                      </a:r>
                      <a:r>
                        <a:rPr lang="en-US" sz="1200" baseline="0" dirty="0">
                          <a:solidFill>
                            <a:schemeClr val="tx1"/>
                          </a:solidFill>
                          <a:latin typeface="+mn-lt"/>
                        </a:rPr>
                        <a:t> office</a:t>
                      </a:r>
                      <a:endParaRPr lang="en-US" sz="1200" dirty="0">
                        <a:solidFill>
                          <a:schemeClr val="tx1"/>
                        </a:solidFill>
                        <a:latin typeface="+mn-lt"/>
                      </a:endParaRPr>
                    </a:p>
                  </a:txBody>
                  <a:tcPr/>
                </a:tc>
                <a:tc>
                  <a:txBody>
                    <a:bodyPr/>
                    <a:lstStyle/>
                    <a:p>
                      <a:pPr marL="0" algn="l" defTabSz="914400" rtl="0" eaLnBrk="1" latinLnBrk="0" hangingPunct="1"/>
                      <a:r>
                        <a:rPr lang="en-US" sz="1200" kern="1200" dirty="0">
                          <a:solidFill>
                            <a:schemeClr val="dk1"/>
                          </a:solidFill>
                          <a:latin typeface="+mn-lt"/>
                          <a:ea typeface="+mn-ea"/>
                          <a:cs typeface="+mn-cs"/>
                        </a:rPr>
                        <a:t>Unsecured/Branch</a:t>
                      </a:r>
                    </a:p>
                  </a:txBody>
                  <a:tcPr/>
                </a:tc>
                <a:extLst>
                  <a:ext uri="{0D108BD9-81ED-4DB2-BD59-A6C34878D82A}">
                    <a16:rowId xmlns:a16="http://schemas.microsoft.com/office/drawing/2014/main" val="10008"/>
                  </a:ext>
                </a:extLst>
              </a:tr>
              <a:tr h="524641">
                <a:tc>
                  <a:txBody>
                    <a:bodyPr/>
                    <a:lstStyle/>
                    <a:p>
                      <a:r>
                        <a:rPr lang="en-US" sz="1200" dirty="0">
                          <a:latin typeface="+mn-lt"/>
                        </a:rPr>
                        <a:t>5</a:t>
                      </a:r>
                    </a:p>
                  </a:txBody>
                  <a:tcPr/>
                </a:tc>
                <a:tc>
                  <a:txBody>
                    <a:bodyPr/>
                    <a:lstStyle/>
                    <a:p>
                      <a:r>
                        <a:rPr lang="en-US" sz="1200" dirty="0">
                          <a:solidFill>
                            <a:schemeClr val="tx1"/>
                          </a:solidFill>
                          <a:latin typeface="+mn-lt"/>
                        </a:rPr>
                        <a:t>Bank Credit Card</a:t>
                      </a:r>
                    </a:p>
                  </a:txBody>
                  <a:tcPr/>
                </a:tc>
                <a:tc>
                  <a:txBody>
                    <a:bodyPr/>
                    <a:lstStyle/>
                    <a:p>
                      <a:r>
                        <a:rPr lang="en-US" sz="1200" dirty="0">
                          <a:solidFill>
                            <a:schemeClr val="tx1"/>
                          </a:solidFill>
                          <a:latin typeface="+mn-lt"/>
                        </a:rPr>
                        <a:t>42% interest</a:t>
                      </a:r>
                      <a:r>
                        <a:rPr lang="en-US" sz="1200" baseline="0" dirty="0">
                          <a:solidFill>
                            <a:schemeClr val="tx1"/>
                          </a:solidFill>
                          <a:latin typeface="+mn-lt"/>
                        </a:rPr>
                        <a:t> rate </a:t>
                      </a:r>
                      <a:r>
                        <a:rPr lang="en-US" sz="1200" dirty="0">
                          <a:solidFill>
                            <a:schemeClr val="tx1"/>
                          </a:solidFill>
                          <a:latin typeface="+mn-lt"/>
                        </a:rPr>
                        <a:t>per annum + fee $27 service</a:t>
                      </a:r>
                      <a:r>
                        <a:rPr lang="en-US" sz="1200" baseline="0" dirty="0">
                          <a:solidFill>
                            <a:schemeClr val="tx1"/>
                          </a:solidFill>
                          <a:latin typeface="+mn-lt"/>
                        </a:rPr>
                        <a:t> fee per year</a:t>
                      </a:r>
                      <a:endParaRPr lang="en-US" sz="1200" dirty="0">
                        <a:solidFill>
                          <a:schemeClr val="tx1"/>
                        </a:solidFill>
                        <a:latin typeface="+mn-lt"/>
                      </a:endParaRPr>
                    </a:p>
                  </a:txBody>
                  <a:tcPr/>
                </a:tc>
                <a:tc>
                  <a:txBody>
                    <a:bodyPr/>
                    <a:lstStyle/>
                    <a:p>
                      <a:r>
                        <a:rPr lang="en-US" sz="1200" dirty="0">
                          <a:solidFill>
                            <a:schemeClr val="tx1"/>
                          </a:solidFill>
                          <a:latin typeface="+mn-lt"/>
                        </a:rPr>
                        <a:t>$50-5000</a:t>
                      </a:r>
                    </a:p>
                  </a:txBody>
                  <a:tcPr/>
                </a:tc>
                <a:tc>
                  <a:txBody>
                    <a:bodyPr/>
                    <a:lstStyle/>
                    <a:p>
                      <a:r>
                        <a:rPr lang="en-US" sz="1200" dirty="0">
                          <a:solidFill>
                            <a:schemeClr val="tx1"/>
                          </a:solidFill>
                          <a:latin typeface="+mn-lt"/>
                        </a:rPr>
                        <a:t>Not</a:t>
                      </a:r>
                      <a:r>
                        <a:rPr lang="en-US" sz="1200" baseline="0" dirty="0">
                          <a:solidFill>
                            <a:schemeClr val="tx1"/>
                          </a:solidFill>
                          <a:latin typeface="+mn-lt"/>
                        </a:rPr>
                        <a:t> limited</a:t>
                      </a:r>
                      <a:endParaRPr lang="en-US" sz="1200" dirty="0">
                        <a:solidFill>
                          <a:schemeClr val="tx1"/>
                        </a:solidFill>
                        <a:latin typeface="+mn-lt"/>
                      </a:endParaRPr>
                    </a:p>
                  </a:txBody>
                  <a:tcPr/>
                </a:tc>
                <a:tc>
                  <a:txBody>
                    <a:bodyPr/>
                    <a:lstStyle/>
                    <a:p>
                      <a:pPr marL="0" algn="l" defTabSz="914400" rtl="0" eaLnBrk="1" latinLnBrk="0" hangingPunct="1"/>
                      <a:r>
                        <a:rPr lang="en-US" sz="1200" kern="1200" dirty="0">
                          <a:solidFill>
                            <a:schemeClr val="tx1"/>
                          </a:solidFill>
                          <a:latin typeface="+mn-lt"/>
                          <a:ea typeface="+mn-ea"/>
                          <a:cs typeface="+mn-cs"/>
                        </a:rPr>
                        <a:t>3-7</a:t>
                      </a:r>
                      <a:r>
                        <a:rPr lang="en-US" sz="1200" kern="1200" baseline="0" dirty="0">
                          <a:solidFill>
                            <a:schemeClr val="tx1"/>
                          </a:solidFill>
                          <a:latin typeface="+mn-lt"/>
                          <a:ea typeface="+mn-ea"/>
                          <a:cs typeface="+mn-cs"/>
                        </a:rPr>
                        <a:t> days</a:t>
                      </a:r>
                      <a:endParaRPr lang="en-US" sz="1200" kern="1200" dirty="0">
                        <a:solidFill>
                          <a:schemeClr val="tx1"/>
                        </a:solidFill>
                        <a:latin typeface="+mn-lt"/>
                        <a:ea typeface="+mn-ea"/>
                        <a:cs typeface="+mn-cs"/>
                      </a:endParaRPr>
                    </a:p>
                  </a:txBody>
                  <a:tcPr/>
                </a:tc>
                <a:tc>
                  <a:txBody>
                    <a:bodyPr/>
                    <a:lstStyle/>
                    <a:p>
                      <a:r>
                        <a:rPr lang="en-US" sz="1200" dirty="0">
                          <a:solidFill>
                            <a:schemeClr val="tx1"/>
                          </a:solidFill>
                          <a:latin typeface="+mn-lt"/>
                        </a:rPr>
                        <a:t>At branch</a:t>
                      </a:r>
                    </a:p>
                  </a:txBody>
                  <a:tcPr/>
                </a:tc>
                <a:tc>
                  <a:txBody>
                    <a:bodyPr/>
                    <a:lstStyle/>
                    <a:p>
                      <a:pPr marL="0" algn="l" defTabSz="914400" rtl="0" eaLnBrk="1" latinLnBrk="0" hangingPunct="1"/>
                      <a:r>
                        <a:rPr lang="en-US" sz="1200" kern="1200" dirty="0">
                          <a:solidFill>
                            <a:schemeClr val="tx1"/>
                          </a:solidFill>
                          <a:latin typeface="+mn-lt"/>
                          <a:ea typeface="+mn-ea"/>
                          <a:cs typeface="+mn-cs"/>
                        </a:rPr>
                        <a:t>Unsecured/ Branches, online application</a:t>
                      </a:r>
                    </a:p>
                  </a:txBody>
                  <a:tcPr/>
                </a:tc>
                <a:extLst>
                  <a:ext uri="{0D108BD9-81ED-4DB2-BD59-A6C34878D82A}">
                    <a16:rowId xmlns:a16="http://schemas.microsoft.com/office/drawing/2014/main" val="10009"/>
                  </a:ext>
                </a:extLst>
              </a:tr>
              <a:tr h="524641">
                <a:tc>
                  <a:txBody>
                    <a:bodyPr/>
                    <a:lstStyle/>
                    <a:p>
                      <a:r>
                        <a:rPr lang="en-US" sz="1200" dirty="0">
                          <a:latin typeface="+mn-lt"/>
                        </a:rPr>
                        <a:t>6</a:t>
                      </a:r>
                    </a:p>
                  </a:txBody>
                  <a:tcPr/>
                </a:tc>
                <a:tc>
                  <a:txBody>
                    <a:bodyPr/>
                    <a:lstStyle/>
                    <a:p>
                      <a:r>
                        <a:rPr lang="en-US" sz="1200" dirty="0">
                          <a:solidFill>
                            <a:schemeClr val="tx1"/>
                          </a:solidFill>
                          <a:latin typeface="+mn-lt"/>
                        </a:rPr>
                        <a:t>Bank Cash</a:t>
                      </a:r>
                      <a:r>
                        <a:rPr lang="en-US" sz="1200" baseline="0" dirty="0">
                          <a:solidFill>
                            <a:schemeClr val="tx1"/>
                          </a:solidFill>
                          <a:latin typeface="+mn-lt"/>
                        </a:rPr>
                        <a:t> loan</a:t>
                      </a:r>
                      <a:endParaRPr lang="en-US" sz="1200" dirty="0">
                        <a:solidFill>
                          <a:schemeClr val="tx1"/>
                        </a:solidFill>
                        <a:latin typeface="+mn-lt"/>
                      </a:endParaRPr>
                    </a:p>
                  </a:txBody>
                  <a:tcPr/>
                </a:tc>
                <a:tc>
                  <a:txBody>
                    <a:bodyPr/>
                    <a:lstStyle/>
                    <a:p>
                      <a:r>
                        <a:rPr lang="en-US" sz="1200" dirty="0">
                          <a:latin typeface="+mn-lt"/>
                        </a:rPr>
                        <a:t>17-40% per annum</a:t>
                      </a:r>
                    </a:p>
                  </a:txBody>
                  <a:tcPr/>
                </a:tc>
                <a:tc>
                  <a:txBody>
                    <a:bodyPr/>
                    <a:lstStyle/>
                    <a:p>
                      <a:r>
                        <a:rPr lang="en-US" sz="1200" dirty="0">
                          <a:latin typeface="+mn-lt"/>
                        </a:rPr>
                        <a:t>$3K-45K</a:t>
                      </a:r>
                    </a:p>
                  </a:txBody>
                  <a:tcPr/>
                </a:tc>
                <a:tc>
                  <a:txBody>
                    <a:bodyPr/>
                    <a:lstStyle/>
                    <a:p>
                      <a:r>
                        <a:rPr lang="en-US" sz="1200" dirty="0">
                          <a:latin typeface="+mn-lt"/>
                        </a:rPr>
                        <a:t>6-60 months</a:t>
                      </a:r>
                    </a:p>
                  </a:txBody>
                  <a:tcPr/>
                </a:tc>
                <a:tc>
                  <a:txBody>
                    <a:bodyPr/>
                    <a:lstStyle/>
                    <a:p>
                      <a:pPr marL="0" algn="l" defTabSz="914400" rtl="0" eaLnBrk="1" latinLnBrk="0" hangingPunct="1"/>
                      <a:r>
                        <a:rPr lang="en-US" sz="1200" kern="1200" dirty="0">
                          <a:solidFill>
                            <a:schemeClr val="dk1"/>
                          </a:solidFill>
                          <a:latin typeface="+mn-lt"/>
                          <a:ea typeface="+mn-ea"/>
                          <a:cs typeface="+mn-cs"/>
                        </a:rPr>
                        <a:t>3-5 days</a:t>
                      </a:r>
                    </a:p>
                  </a:txBody>
                  <a:tcPr/>
                </a:tc>
                <a:tc>
                  <a:txBody>
                    <a:bodyPr/>
                    <a:lstStyle/>
                    <a:p>
                      <a:pPr marL="0" algn="l" defTabSz="914400" rtl="0" eaLnBrk="1" latinLnBrk="0" hangingPunct="1"/>
                      <a:r>
                        <a:rPr lang="en-US" sz="1200" kern="1200" dirty="0">
                          <a:latin typeface="+mn-lt"/>
                          <a:ea typeface="+mn-ea"/>
                          <a:cs typeface="+mn-cs"/>
                        </a:rPr>
                        <a:t>Cash/Check/ Online</a:t>
                      </a:r>
                      <a:endParaRPr lang="en-US" sz="1200" kern="1200" dirty="0">
                        <a:solidFill>
                          <a:schemeClr val="dk1"/>
                        </a:solidFill>
                        <a:latin typeface="+mn-lt"/>
                        <a:ea typeface="+mn-ea"/>
                        <a:cs typeface="+mn-cs"/>
                      </a:endParaRPr>
                    </a:p>
                  </a:txBody>
                  <a:tcPr/>
                </a:tc>
                <a:tc>
                  <a:txBody>
                    <a:bodyPr/>
                    <a:lstStyle/>
                    <a:p>
                      <a:pPr marL="0" algn="l" defTabSz="914400" rtl="0" eaLnBrk="1" latinLnBrk="0" hangingPunct="1"/>
                      <a:r>
                        <a:rPr lang="en-US" sz="1200" kern="1200" dirty="0">
                          <a:solidFill>
                            <a:schemeClr val="dk1"/>
                          </a:solidFill>
                          <a:latin typeface="+mn-lt"/>
                          <a:ea typeface="+mn-ea"/>
                          <a:cs typeface="+mn-cs"/>
                        </a:rPr>
                        <a:t>The</a:t>
                      </a:r>
                      <a:r>
                        <a:rPr lang="en-US" sz="1200" kern="1200" baseline="0" dirty="0">
                          <a:solidFill>
                            <a:schemeClr val="dk1"/>
                          </a:solidFill>
                          <a:latin typeface="+mn-lt"/>
                          <a:ea typeface="+mn-ea"/>
                          <a:cs typeface="+mn-cs"/>
                        </a:rPr>
                        <a:t> customer has to come to the branch anyway. Also the customer has t</a:t>
                      </a:r>
                      <a:r>
                        <a:rPr lang="en-US" sz="1200" kern="1200" dirty="0">
                          <a:solidFill>
                            <a:schemeClr val="dk1"/>
                          </a:solidFill>
                          <a:latin typeface="+mn-lt"/>
                          <a:ea typeface="+mn-ea"/>
                          <a:cs typeface="+mn-cs"/>
                        </a:rPr>
                        <a:t>o be officially employed.</a:t>
                      </a:r>
                    </a:p>
                  </a:txBody>
                  <a:tcPr/>
                </a:tc>
                <a:extLst>
                  <a:ext uri="{0D108BD9-81ED-4DB2-BD59-A6C34878D82A}">
                    <a16:rowId xmlns:a16="http://schemas.microsoft.com/office/drawing/2014/main" val="10010"/>
                  </a:ext>
                </a:extLst>
              </a:tr>
            </a:tbl>
          </a:graphicData>
        </a:graphic>
      </p:graphicFrame>
      <p:sp>
        <p:nvSpPr>
          <p:cNvPr id="6" name="TextBox 5"/>
          <p:cNvSpPr txBox="1"/>
          <p:nvPr/>
        </p:nvSpPr>
        <p:spPr>
          <a:xfrm>
            <a:off x="179388" y="6381328"/>
            <a:ext cx="8785100" cy="476672"/>
          </a:xfrm>
          <a:prstGeom prst="rect">
            <a:avLst/>
          </a:prstGeom>
          <a:noFill/>
        </p:spPr>
        <p:txBody>
          <a:bodyPr wrap="square" rtlCol="0" anchor="t">
            <a:spAutoFit/>
          </a:bodyPr>
          <a:lstStyle/>
          <a:p>
            <a:r>
              <a:rPr lang="en-US" sz="800" dirty="0"/>
              <a:t>Data sources: imoney.ph/credit-card, mftransparency.org/microfinance-pricing/</a:t>
            </a:r>
            <a:r>
              <a:rPr lang="en-US" sz="800" dirty="0" err="1"/>
              <a:t>philippines</a:t>
            </a:r>
            <a:r>
              <a:rPr lang="en-US" sz="800" dirty="0"/>
              <a:t>/, mftransparency.org/microfinance-pricing/</a:t>
            </a:r>
            <a:r>
              <a:rPr lang="en-US" sz="800" dirty="0" err="1"/>
              <a:t>philippines</a:t>
            </a:r>
            <a:r>
              <a:rPr lang="en-US" sz="800" dirty="0"/>
              <a:t>/001-1st_Valley_Bank/, mixmarket.org/</a:t>
            </a:r>
            <a:r>
              <a:rPr lang="en-US" sz="800" dirty="0" err="1"/>
              <a:t>mfi</a:t>
            </a:r>
            <a:r>
              <a:rPr lang="en-US" sz="800" dirty="0"/>
              <a:t>/country/Philippines</a:t>
            </a:r>
          </a:p>
          <a:p>
            <a:r>
              <a:rPr lang="en-US" sz="800" dirty="0"/>
              <a:t>* Companies works under Financing,</a:t>
            </a:r>
            <a:r>
              <a:rPr lang="ru-RU" sz="800" dirty="0"/>
              <a:t> </a:t>
            </a:r>
            <a:r>
              <a:rPr lang="en-US" sz="800" dirty="0"/>
              <a:t>Lending or Cooperative license with main target to reach unbanked population via unsecured loans</a:t>
            </a:r>
          </a:p>
        </p:txBody>
      </p:sp>
      <p:sp>
        <p:nvSpPr>
          <p:cNvPr id="7" name="TextBox 6"/>
          <p:cNvSpPr txBox="1"/>
          <p:nvPr/>
        </p:nvSpPr>
        <p:spPr>
          <a:xfrm>
            <a:off x="167478" y="5642084"/>
            <a:ext cx="8797135"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Our main competitors are Loan sharks and FLCs</a:t>
            </a:r>
            <a:r>
              <a:rPr lang="ru-RU" sz="1400" dirty="0"/>
              <a:t> </a:t>
            </a:r>
            <a:r>
              <a:rPr lang="en-US" sz="1400" dirty="0"/>
              <a:t>as there are no operating online PDL players on market at the moment (</a:t>
            </a:r>
            <a:r>
              <a:rPr lang="en-US" sz="1400" dirty="0" err="1"/>
              <a:t>Lenndo</a:t>
            </a:r>
            <a:r>
              <a:rPr lang="en-US" sz="1400" dirty="0"/>
              <a:t>, cashnow.ph stopped their operations due to high risk).   </a:t>
            </a:r>
          </a:p>
        </p:txBody>
      </p:sp>
    </p:spTree>
    <p:extLst>
      <p:ext uri="{BB962C8B-B14F-4D97-AF65-F5344CB8AC3E}">
        <p14:creationId xmlns:p14="http://schemas.microsoft.com/office/powerpoint/2010/main" val="3961432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endParaRPr lang="ru-RU" dirty="0"/>
          </a:p>
        </p:txBody>
      </p:sp>
      <p:sp>
        <p:nvSpPr>
          <p:cNvPr id="3" name="Slide Number Placeholder 2"/>
          <p:cNvSpPr>
            <a:spLocks noGrp="1"/>
          </p:cNvSpPr>
          <p:nvPr>
            <p:ph type="sldNum" sz="quarter" idx="12"/>
          </p:nvPr>
        </p:nvSpPr>
        <p:spPr/>
        <p:txBody>
          <a:bodyPr/>
          <a:lstStyle/>
          <a:p>
            <a:fld id="{D7F305DA-160D-498F-B102-A1D8643B4A2C}" type="slidenum">
              <a:rPr lang="ru-RU" smtClean="0"/>
              <a:pPr/>
              <a:t>2</a:t>
            </a:fld>
            <a:endParaRPr lang="ru-RU"/>
          </a:p>
        </p:txBody>
      </p:sp>
      <p:graphicFrame>
        <p:nvGraphicFramePr>
          <p:cNvPr id="4" name="Table 8"/>
          <p:cNvGraphicFramePr>
            <a:graphicFrameLocks noGrp="1"/>
          </p:cNvGraphicFramePr>
          <p:nvPr>
            <p:extLst>
              <p:ext uri="{D42A27DB-BD31-4B8C-83A1-F6EECF244321}">
                <p14:modId xmlns:p14="http://schemas.microsoft.com/office/powerpoint/2010/main" val="3990923628"/>
              </p:ext>
            </p:extLst>
          </p:nvPr>
        </p:nvGraphicFramePr>
        <p:xfrm>
          <a:off x="251520" y="836617"/>
          <a:ext cx="8628920" cy="3479553"/>
        </p:xfrm>
        <a:graphic>
          <a:graphicData uri="http://schemas.openxmlformats.org/drawingml/2006/table">
            <a:tbl>
              <a:tblPr bandRow="1">
                <a:tableStyleId>{5C22544A-7EE6-4342-B048-85BDC9FD1C3A}</a:tableStyleId>
              </a:tblPr>
              <a:tblGrid>
                <a:gridCol w="353345">
                  <a:extLst>
                    <a:ext uri="{9D8B030D-6E8A-4147-A177-3AD203B41FA5}">
                      <a16:colId xmlns:a16="http://schemas.microsoft.com/office/drawing/2014/main" val="20000"/>
                    </a:ext>
                  </a:extLst>
                </a:gridCol>
                <a:gridCol w="7490162">
                  <a:extLst>
                    <a:ext uri="{9D8B030D-6E8A-4147-A177-3AD203B41FA5}">
                      <a16:colId xmlns:a16="http://schemas.microsoft.com/office/drawing/2014/main" val="20001"/>
                    </a:ext>
                  </a:extLst>
                </a:gridCol>
                <a:gridCol w="785413">
                  <a:extLst>
                    <a:ext uri="{9D8B030D-6E8A-4147-A177-3AD203B41FA5}">
                      <a16:colId xmlns:a16="http://schemas.microsoft.com/office/drawing/2014/main" val="20002"/>
                    </a:ext>
                  </a:extLst>
                </a:gridCol>
              </a:tblGrid>
              <a:tr h="384507">
                <a:tc>
                  <a:txBody>
                    <a:bodyPr/>
                    <a:lstStyle/>
                    <a:p>
                      <a:pPr algn="ctr" fontAlgn="b"/>
                      <a:r>
                        <a:rPr lang="ru-RU" sz="1400" b="0" i="0" u="none" strike="noStrike" dirty="0">
                          <a:solidFill>
                            <a:srgbClr val="000000"/>
                          </a:solidFill>
                          <a:effectLst/>
                          <a:latin typeface="+mn-lt"/>
                        </a:rPr>
                        <a:t>1</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Investment summary</a:t>
                      </a:r>
                    </a:p>
                  </a:txBody>
                  <a:tcPr anchor="ctr"/>
                </a:tc>
                <a:tc>
                  <a:txBody>
                    <a:bodyPr/>
                    <a:lstStyle/>
                    <a:p>
                      <a:pPr marL="0" indent="0" algn="just" rtl="0" fontAlgn="ctr">
                        <a:buClr>
                          <a:srgbClr val="000000"/>
                        </a:buClr>
                        <a:buSzPts val="1800"/>
                        <a:buFont typeface="+mj-lt"/>
                        <a:buNone/>
                      </a:pPr>
                      <a:r>
                        <a:rPr lang="ru-RU" sz="1400" b="0" i="0" u="none" strike="noStrike" dirty="0">
                          <a:solidFill>
                            <a:srgbClr val="000000"/>
                          </a:solidFill>
                          <a:effectLst/>
                          <a:latin typeface="+mn-lt"/>
                        </a:rPr>
                        <a:t>3-</a:t>
                      </a:r>
                      <a:r>
                        <a:rPr lang="en-US" sz="1400" b="0" i="0" u="none" strike="noStrike" dirty="0">
                          <a:solidFill>
                            <a:srgbClr val="000000"/>
                          </a:solidFill>
                          <a:effectLst/>
                          <a:latin typeface="+mn-lt"/>
                        </a:rPr>
                        <a:t>4</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0"/>
                  </a:ext>
                </a:extLst>
              </a:tr>
              <a:tr h="384507">
                <a:tc>
                  <a:txBody>
                    <a:bodyPr/>
                    <a:lstStyle/>
                    <a:p>
                      <a:pPr algn="ctr" fontAlgn="b"/>
                      <a:r>
                        <a:rPr lang="ru-RU" sz="1400" b="0" i="0" u="none" strike="noStrike" dirty="0">
                          <a:solidFill>
                            <a:srgbClr val="000000"/>
                          </a:solidFill>
                          <a:effectLst/>
                          <a:latin typeface="+mn-lt"/>
                        </a:rPr>
                        <a:t>2</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Market overview</a:t>
                      </a:r>
                    </a:p>
                  </a:txBody>
                  <a:tcPr anchor="ctr"/>
                </a:tc>
                <a:tc>
                  <a:txBody>
                    <a:bodyPr/>
                    <a:lstStyle/>
                    <a:p>
                      <a:pPr marL="0" indent="0" algn="just" rtl="0" fontAlgn="ctr">
                        <a:buClr>
                          <a:srgbClr val="000000"/>
                        </a:buClr>
                        <a:buSzPts val="1800"/>
                        <a:buFont typeface="+mj-lt"/>
                        <a:buNone/>
                      </a:pPr>
                      <a:r>
                        <a:rPr lang="en-US" sz="1400" b="0" i="0" u="none" strike="noStrike" dirty="0">
                          <a:solidFill>
                            <a:srgbClr val="000000"/>
                          </a:solidFill>
                          <a:effectLst/>
                          <a:latin typeface="+mn-lt"/>
                        </a:rPr>
                        <a:t>5-6</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1"/>
                  </a:ext>
                </a:extLst>
              </a:tr>
              <a:tr h="384507">
                <a:tc>
                  <a:txBody>
                    <a:bodyPr/>
                    <a:lstStyle/>
                    <a:p>
                      <a:pPr algn="ctr" fontAlgn="b"/>
                      <a:r>
                        <a:rPr lang="ru-RU" sz="1400" b="0" i="0" u="none" strike="noStrike" dirty="0">
                          <a:solidFill>
                            <a:srgbClr val="000000"/>
                          </a:solidFill>
                          <a:effectLst/>
                          <a:latin typeface="+mn-lt"/>
                        </a:rPr>
                        <a:t>3</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Legal setup</a:t>
                      </a:r>
                    </a:p>
                  </a:txBody>
                  <a:tcPr anchor="ctr"/>
                </a:tc>
                <a:tc>
                  <a:txBody>
                    <a:bodyPr/>
                    <a:lstStyle/>
                    <a:p>
                      <a:pPr marL="0" indent="0" algn="just" rtl="0" fontAlgn="ctr">
                        <a:buClr>
                          <a:srgbClr val="000000"/>
                        </a:buClr>
                        <a:buSzPts val="1800"/>
                        <a:buFont typeface="+mj-lt"/>
                        <a:buNone/>
                      </a:pPr>
                      <a:r>
                        <a:rPr lang="en-US" sz="1400" b="0" i="0" u="none" strike="noStrike" dirty="0">
                          <a:solidFill>
                            <a:srgbClr val="000000"/>
                          </a:solidFill>
                          <a:effectLst/>
                          <a:latin typeface="+mn-lt"/>
                        </a:rPr>
                        <a:t>7</a:t>
                      </a:r>
                      <a:r>
                        <a:rPr lang="ru-RU" sz="1400" b="0" i="0" u="none" strike="noStrike" dirty="0">
                          <a:solidFill>
                            <a:srgbClr val="000000"/>
                          </a:solidFill>
                          <a:effectLst/>
                          <a:latin typeface="+mn-lt"/>
                        </a:rPr>
                        <a:t>-1</a:t>
                      </a:r>
                      <a:r>
                        <a:rPr lang="en-US" sz="1400" b="0" i="0" u="none" strike="noStrike" dirty="0">
                          <a:solidFill>
                            <a:srgbClr val="000000"/>
                          </a:solidFill>
                          <a:effectLst/>
                          <a:latin typeface="+mn-lt"/>
                        </a:rPr>
                        <a:t>0</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2"/>
                  </a:ext>
                </a:extLst>
              </a:tr>
              <a:tr h="369757">
                <a:tc>
                  <a:txBody>
                    <a:bodyPr/>
                    <a:lstStyle/>
                    <a:p>
                      <a:pPr algn="ctr" fontAlgn="b"/>
                      <a:r>
                        <a:rPr lang="ru-RU" sz="1400" b="0" i="0" u="none" strike="noStrike" dirty="0">
                          <a:solidFill>
                            <a:srgbClr val="000000"/>
                          </a:solidFill>
                          <a:effectLst/>
                          <a:latin typeface="+mn-lt"/>
                        </a:rPr>
                        <a:t>4</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Product</a:t>
                      </a:r>
                      <a:r>
                        <a:rPr lang="en-GB" sz="1400" b="0" i="0" u="none" strike="noStrike" baseline="0" dirty="0">
                          <a:solidFill>
                            <a:srgbClr val="000000"/>
                          </a:solidFill>
                          <a:effectLst/>
                          <a:latin typeface="+mn-lt"/>
                        </a:rPr>
                        <a:t> and Marketing</a:t>
                      </a:r>
                      <a:endParaRPr lang="en-GB" sz="1400" b="0" i="0" u="none" strike="noStrike" dirty="0">
                        <a:solidFill>
                          <a:srgbClr val="000000"/>
                        </a:solidFill>
                        <a:effectLst/>
                        <a:latin typeface="+mn-lt"/>
                      </a:endParaRPr>
                    </a:p>
                  </a:txBody>
                  <a:tcPr anchor="ctr"/>
                </a:tc>
                <a:tc>
                  <a:txBody>
                    <a:bodyPr/>
                    <a:lstStyle/>
                    <a:p>
                      <a:pPr marL="0" indent="0" algn="just" rtl="0" fontAlgn="ctr">
                        <a:buClr>
                          <a:srgbClr val="000000"/>
                        </a:buClr>
                        <a:buSzPts val="1800"/>
                        <a:buFont typeface="+mj-lt"/>
                        <a:buNone/>
                      </a:pPr>
                      <a:r>
                        <a:rPr lang="ru-RU" sz="1400" b="0" i="0" u="none" strike="noStrike" dirty="0">
                          <a:solidFill>
                            <a:srgbClr val="000000"/>
                          </a:solidFill>
                          <a:effectLst/>
                          <a:latin typeface="+mn-lt"/>
                        </a:rPr>
                        <a:t>1</a:t>
                      </a:r>
                      <a:r>
                        <a:rPr lang="en-US" sz="1400" b="0" i="0" u="none" strike="noStrike" dirty="0">
                          <a:solidFill>
                            <a:srgbClr val="000000"/>
                          </a:solidFill>
                          <a:effectLst/>
                          <a:latin typeface="+mn-lt"/>
                        </a:rPr>
                        <a:t>1</a:t>
                      </a:r>
                      <a:r>
                        <a:rPr lang="ru-RU" sz="1400" b="0" i="0" u="none" strike="noStrike" dirty="0">
                          <a:solidFill>
                            <a:srgbClr val="000000"/>
                          </a:solidFill>
                          <a:effectLst/>
                          <a:latin typeface="+mn-lt"/>
                        </a:rPr>
                        <a:t>-</a:t>
                      </a:r>
                      <a:r>
                        <a:rPr lang="en-US" sz="1400" b="0" i="0" u="none" strike="noStrike" dirty="0">
                          <a:solidFill>
                            <a:srgbClr val="000000"/>
                          </a:solidFill>
                          <a:effectLst/>
                          <a:latin typeface="+mn-lt"/>
                        </a:rPr>
                        <a:t>30</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3"/>
                  </a:ext>
                </a:extLst>
              </a:tr>
              <a:tr h="384507">
                <a:tc>
                  <a:txBody>
                    <a:bodyPr/>
                    <a:lstStyle/>
                    <a:p>
                      <a:pPr algn="ctr" fontAlgn="b"/>
                      <a:r>
                        <a:rPr lang="ru-RU" sz="1400" b="0" i="0" u="none" strike="noStrike" dirty="0">
                          <a:solidFill>
                            <a:srgbClr val="000000"/>
                          </a:solidFill>
                          <a:effectLst/>
                          <a:latin typeface="+mn-lt"/>
                        </a:rPr>
                        <a:t>5</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Decision making &amp; Collection</a:t>
                      </a:r>
                    </a:p>
                  </a:txBody>
                  <a:tcPr anchor="ctr"/>
                </a:tc>
                <a:tc>
                  <a:txBody>
                    <a:bodyPr/>
                    <a:lstStyle/>
                    <a:p>
                      <a:pPr marL="0" indent="0" algn="just" rtl="0" fontAlgn="ctr">
                        <a:buClr>
                          <a:srgbClr val="000000"/>
                        </a:buClr>
                        <a:buSzPts val="1800"/>
                        <a:buFont typeface="+mj-lt"/>
                        <a:buNone/>
                      </a:pPr>
                      <a:r>
                        <a:rPr lang="en-US" sz="1400" b="0" i="0" u="none" strike="noStrike" dirty="0">
                          <a:solidFill>
                            <a:srgbClr val="000000"/>
                          </a:solidFill>
                          <a:effectLst/>
                          <a:latin typeface="+mn-lt"/>
                        </a:rPr>
                        <a:t>31-36</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4"/>
                  </a:ext>
                </a:extLst>
              </a:tr>
              <a:tr h="418247">
                <a:tc>
                  <a:txBody>
                    <a:bodyPr/>
                    <a:lstStyle/>
                    <a:p>
                      <a:pPr algn="ctr" fontAlgn="b"/>
                      <a:r>
                        <a:rPr lang="ru-RU" sz="1400" b="0" i="0" u="none" strike="noStrike" dirty="0">
                          <a:solidFill>
                            <a:srgbClr val="000000"/>
                          </a:solidFill>
                          <a:effectLst/>
                          <a:latin typeface="+mn-lt"/>
                        </a:rPr>
                        <a:t>6</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chemeClr val="tx1"/>
                          </a:solidFill>
                          <a:effectLst/>
                          <a:latin typeface="+mn-lt"/>
                        </a:rPr>
                        <a:t>IT</a:t>
                      </a:r>
                    </a:p>
                  </a:txBody>
                  <a:tcPr anchor="ctr"/>
                </a:tc>
                <a:tc>
                  <a:txBody>
                    <a:bodyPr/>
                    <a:lstStyle/>
                    <a:p>
                      <a:pPr marL="0" indent="0" algn="just" rtl="0" fontAlgn="ctr">
                        <a:buClr>
                          <a:srgbClr val="000000"/>
                        </a:buClr>
                        <a:buSzPts val="1800"/>
                        <a:buFont typeface="+mj-lt"/>
                        <a:buNone/>
                      </a:pPr>
                      <a:r>
                        <a:rPr lang="ru-RU" sz="1400" b="0" i="0" u="none" strike="noStrike" dirty="0">
                          <a:solidFill>
                            <a:schemeClr val="tx1"/>
                          </a:solidFill>
                          <a:effectLst/>
                          <a:latin typeface="+mn-lt"/>
                        </a:rPr>
                        <a:t>3</a:t>
                      </a:r>
                      <a:r>
                        <a:rPr lang="en-US" sz="1400" b="0" i="0" u="none" strike="noStrike" dirty="0">
                          <a:solidFill>
                            <a:schemeClr val="tx1"/>
                          </a:solidFill>
                          <a:effectLst/>
                          <a:latin typeface="+mn-lt"/>
                        </a:rPr>
                        <a:t>7</a:t>
                      </a:r>
                      <a:r>
                        <a:rPr lang="ru-RU" sz="1400" b="0" i="0" u="none" strike="noStrike" dirty="0">
                          <a:solidFill>
                            <a:schemeClr val="tx1"/>
                          </a:solidFill>
                          <a:effectLst/>
                          <a:latin typeface="+mn-lt"/>
                        </a:rPr>
                        <a:t>-</a:t>
                      </a:r>
                      <a:r>
                        <a:rPr lang="en-US" sz="1400" b="0" i="0" u="none" strike="noStrike" dirty="0">
                          <a:solidFill>
                            <a:schemeClr val="tx1"/>
                          </a:solidFill>
                          <a:effectLst/>
                          <a:latin typeface="+mn-lt"/>
                        </a:rPr>
                        <a:t>40</a:t>
                      </a:r>
                      <a:endParaRPr lang="en-GB" sz="1400" b="0" i="0" u="none" strike="noStrike" dirty="0">
                        <a:solidFill>
                          <a:schemeClr val="tx1"/>
                        </a:solidFill>
                        <a:effectLst/>
                        <a:latin typeface="+mn-lt"/>
                      </a:endParaRPr>
                    </a:p>
                  </a:txBody>
                  <a:tcPr anchor="ctr"/>
                </a:tc>
                <a:extLst>
                  <a:ext uri="{0D108BD9-81ED-4DB2-BD59-A6C34878D82A}">
                    <a16:rowId xmlns:a16="http://schemas.microsoft.com/office/drawing/2014/main" val="10005"/>
                  </a:ext>
                </a:extLst>
              </a:tr>
              <a:tr h="384507">
                <a:tc>
                  <a:txBody>
                    <a:bodyPr/>
                    <a:lstStyle/>
                    <a:p>
                      <a:pPr algn="ctr" fontAlgn="b"/>
                      <a:r>
                        <a:rPr lang="ru-RU" sz="1400" b="0" i="0" u="none" strike="noStrike" dirty="0">
                          <a:solidFill>
                            <a:srgbClr val="000000"/>
                          </a:solidFill>
                          <a:effectLst/>
                          <a:latin typeface="+mn-lt"/>
                        </a:rPr>
                        <a:t>8</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Finance and Admin</a:t>
                      </a:r>
                    </a:p>
                  </a:txBody>
                  <a:tcPr anchor="ctr"/>
                </a:tc>
                <a:tc>
                  <a:txBody>
                    <a:bodyPr/>
                    <a:lstStyle/>
                    <a:p>
                      <a:pPr marL="0" indent="0" algn="just" rtl="0" fontAlgn="ctr">
                        <a:buClr>
                          <a:srgbClr val="000000"/>
                        </a:buClr>
                        <a:buSzPts val="1800"/>
                        <a:buFont typeface="+mj-lt"/>
                        <a:buNone/>
                      </a:pPr>
                      <a:r>
                        <a:rPr lang="ru-RU" sz="1400" b="0" i="0" u="none" strike="noStrike" dirty="0">
                          <a:solidFill>
                            <a:srgbClr val="000000"/>
                          </a:solidFill>
                          <a:effectLst/>
                          <a:latin typeface="+mn-lt"/>
                        </a:rPr>
                        <a:t>4</a:t>
                      </a:r>
                      <a:r>
                        <a:rPr lang="en-US" sz="1400" b="0" i="0" u="none" strike="noStrike" dirty="0">
                          <a:solidFill>
                            <a:srgbClr val="000000"/>
                          </a:solidFill>
                          <a:effectLst/>
                          <a:latin typeface="+mn-lt"/>
                        </a:rPr>
                        <a:t>1</a:t>
                      </a:r>
                      <a:r>
                        <a:rPr lang="ru-RU" sz="1400" b="0" i="0" u="none" strike="noStrike" dirty="0">
                          <a:solidFill>
                            <a:srgbClr val="000000"/>
                          </a:solidFill>
                          <a:effectLst/>
                          <a:latin typeface="+mn-lt"/>
                        </a:rPr>
                        <a:t>-4</a:t>
                      </a:r>
                      <a:r>
                        <a:rPr lang="en-US" sz="1400" b="0" i="0" u="none" strike="noStrike" dirty="0">
                          <a:solidFill>
                            <a:srgbClr val="000000"/>
                          </a:solidFill>
                          <a:effectLst/>
                          <a:latin typeface="+mn-lt"/>
                        </a:rPr>
                        <a:t>8</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7"/>
                  </a:ext>
                </a:extLst>
              </a:tr>
              <a:tr h="384507">
                <a:tc>
                  <a:txBody>
                    <a:bodyPr/>
                    <a:lstStyle/>
                    <a:p>
                      <a:pPr algn="ctr" fontAlgn="b"/>
                      <a:r>
                        <a:rPr lang="en-US" sz="1400" b="0" i="0" u="none" strike="noStrike" dirty="0">
                          <a:solidFill>
                            <a:srgbClr val="000000"/>
                          </a:solidFill>
                          <a:effectLst/>
                          <a:latin typeface="+mn-lt"/>
                        </a:rPr>
                        <a:t>9</a:t>
                      </a:r>
                      <a:endParaRPr lang="ru-RU" sz="1400" b="0" i="0" u="none" strike="noStrike" dirty="0">
                        <a:solidFill>
                          <a:srgbClr val="000000"/>
                        </a:solidFill>
                        <a:effectLst/>
                        <a:latin typeface="+mn-lt"/>
                      </a:endParaRP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Project risks and mitigation </a:t>
                      </a:r>
                    </a:p>
                  </a:txBody>
                  <a:tcPr anchor="ctr"/>
                </a:tc>
                <a:tc>
                  <a:txBody>
                    <a:bodyPr/>
                    <a:lstStyle/>
                    <a:p>
                      <a:pPr marL="0" indent="0" algn="just" rtl="0" fontAlgn="ctr">
                        <a:buClr>
                          <a:srgbClr val="000000"/>
                        </a:buClr>
                        <a:buSzPts val="1800"/>
                        <a:buFont typeface="+mj-lt"/>
                        <a:buNone/>
                      </a:pPr>
                      <a:r>
                        <a:rPr lang="ru-RU" sz="1400" b="0" i="0" u="none" strike="noStrike" dirty="0">
                          <a:solidFill>
                            <a:srgbClr val="000000"/>
                          </a:solidFill>
                          <a:effectLst/>
                          <a:latin typeface="+mn-lt"/>
                        </a:rPr>
                        <a:t>4</a:t>
                      </a:r>
                      <a:r>
                        <a:rPr lang="en-US" sz="1400" b="0" i="0" u="none" strike="noStrike" dirty="0">
                          <a:solidFill>
                            <a:srgbClr val="000000"/>
                          </a:solidFill>
                          <a:effectLst/>
                          <a:latin typeface="+mn-lt"/>
                        </a:rPr>
                        <a:t>9</a:t>
                      </a:r>
                      <a:r>
                        <a:rPr lang="ru-RU" sz="1400" b="0" i="0" u="none" strike="noStrike" dirty="0">
                          <a:solidFill>
                            <a:srgbClr val="000000"/>
                          </a:solidFill>
                          <a:effectLst/>
                          <a:latin typeface="+mn-lt"/>
                        </a:rPr>
                        <a:t>-</a:t>
                      </a:r>
                      <a:r>
                        <a:rPr lang="en-US" sz="1400" b="0" i="0" u="none" strike="noStrike" dirty="0">
                          <a:solidFill>
                            <a:srgbClr val="000000"/>
                          </a:solidFill>
                          <a:effectLst/>
                          <a:latin typeface="+mn-lt"/>
                        </a:rPr>
                        <a:t>50</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8"/>
                  </a:ext>
                </a:extLst>
              </a:tr>
              <a:tr h="384507">
                <a:tc>
                  <a:txBody>
                    <a:bodyPr/>
                    <a:lstStyle/>
                    <a:p>
                      <a:pPr algn="ctr" fontAlgn="b"/>
                      <a:r>
                        <a:rPr lang="ru-RU" sz="1400" b="0" i="0" u="none" strike="noStrike" dirty="0">
                          <a:solidFill>
                            <a:srgbClr val="000000"/>
                          </a:solidFill>
                          <a:effectLst/>
                          <a:latin typeface="+mn-lt"/>
                        </a:rPr>
                        <a:t>1</a:t>
                      </a:r>
                      <a:r>
                        <a:rPr lang="en-US" sz="1400" b="0" i="0" u="none" strike="noStrike" dirty="0">
                          <a:solidFill>
                            <a:srgbClr val="000000"/>
                          </a:solidFill>
                          <a:effectLst/>
                          <a:latin typeface="+mn-lt"/>
                        </a:rPr>
                        <a:t>0</a:t>
                      </a:r>
                      <a:endParaRPr lang="ru-RU" sz="1400" b="0" i="0" u="none" strike="noStrike" dirty="0">
                        <a:solidFill>
                          <a:srgbClr val="000000"/>
                        </a:solidFill>
                        <a:effectLst/>
                        <a:latin typeface="+mn-lt"/>
                      </a:endParaRP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Project plan</a:t>
                      </a:r>
                    </a:p>
                  </a:txBody>
                  <a:tcPr anchor="ctr"/>
                </a:tc>
                <a:tc>
                  <a:txBody>
                    <a:bodyPr/>
                    <a:lstStyle/>
                    <a:p>
                      <a:pPr marL="0" indent="0" algn="just" rtl="0" fontAlgn="ctr">
                        <a:buClr>
                          <a:srgbClr val="000000"/>
                        </a:buClr>
                        <a:buSzPts val="1800"/>
                        <a:buFont typeface="+mj-lt"/>
                        <a:buNone/>
                      </a:pPr>
                      <a:r>
                        <a:rPr lang="en-US" sz="1400" b="0" i="0" u="none" strike="noStrike">
                          <a:solidFill>
                            <a:srgbClr val="000000"/>
                          </a:solidFill>
                          <a:effectLst/>
                          <a:latin typeface="+mn-lt"/>
                        </a:rPr>
                        <a:t>51-52</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638806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1411687148"/>
              </p:ext>
            </p:extLst>
          </p:nvPr>
        </p:nvGraphicFramePr>
        <p:xfrm>
          <a:off x="179386" y="764704"/>
          <a:ext cx="8785227" cy="3955481"/>
        </p:xfrm>
        <a:graphic>
          <a:graphicData uri="http://schemas.openxmlformats.org/drawingml/2006/table">
            <a:tbl>
              <a:tblPr firstRow="1" bandRow="1">
                <a:tableStyleId>{5C22544A-7EE6-4342-B048-85BDC9FD1C3A}</a:tableStyleId>
              </a:tblPr>
              <a:tblGrid>
                <a:gridCol w="360166">
                  <a:extLst>
                    <a:ext uri="{9D8B030D-6E8A-4147-A177-3AD203B41FA5}">
                      <a16:colId xmlns:a16="http://schemas.microsoft.com/office/drawing/2014/main" val="20000"/>
                    </a:ext>
                  </a:extLst>
                </a:gridCol>
                <a:gridCol w="2520280">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gridCol w="2880445">
                  <a:extLst>
                    <a:ext uri="{9D8B030D-6E8A-4147-A177-3AD203B41FA5}">
                      <a16:colId xmlns:a16="http://schemas.microsoft.com/office/drawing/2014/main" val="20003"/>
                    </a:ext>
                  </a:extLst>
                </a:gridCol>
              </a:tblGrid>
              <a:tr h="473783">
                <a:tc>
                  <a:txBody>
                    <a:bodyPr/>
                    <a:lstStyle/>
                    <a:p>
                      <a:pPr marL="0" algn="ctr" defTabSz="914400" rtl="0" eaLnBrk="1" latinLnBrk="0" hangingPunct="1"/>
                      <a:r>
                        <a:rPr lang="en-US" sz="1200" b="1" kern="1200" dirty="0">
                          <a:solidFill>
                            <a:schemeClr val="lt1"/>
                          </a:solidFill>
                          <a:latin typeface="+mn-lt"/>
                          <a:ea typeface="+mn-ea"/>
                          <a:cs typeface="+mn-cs"/>
                        </a:rPr>
                        <a:t>#</a:t>
                      </a:r>
                      <a:endParaRPr lang="ru-RU" sz="12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US" sz="1200" b="1" kern="1200" dirty="0">
                          <a:solidFill>
                            <a:schemeClr val="lt1"/>
                          </a:solidFill>
                          <a:latin typeface="+mn-lt"/>
                          <a:ea typeface="+mn-ea"/>
                          <a:cs typeface="+mn-cs"/>
                        </a:rPr>
                        <a:t>Parameter</a:t>
                      </a:r>
                      <a:endParaRPr lang="ru-RU" sz="12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US" sz="1200" b="1" kern="1200" dirty="0">
                          <a:solidFill>
                            <a:schemeClr val="lt1"/>
                          </a:solidFill>
                          <a:latin typeface="+mn-lt"/>
                          <a:ea typeface="+mn-ea"/>
                          <a:cs typeface="+mn-cs"/>
                        </a:rPr>
                        <a:t>Existing unsecured loan products from lending companies and finance companies</a:t>
                      </a:r>
                      <a:endParaRPr lang="ru-RU" sz="12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914400" rtl="0" eaLnBrk="1" latinLnBrk="0" hangingPunct="1"/>
                      <a:r>
                        <a:rPr lang="en-US" sz="1200" b="1" kern="1200" dirty="0">
                          <a:solidFill>
                            <a:schemeClr val="lt1"/>
                          </a:solidFill>
                          <a:latin typeface="+mn-lt"/>
                          <a:ea typeface="+mn-ea"/>
                          <a:cs typeface="+mn-cs"/>
                        </a:rPr>
                        <a:t>Loan</a:t>
                      </a:r>
                      <a:r>
                        <a:rPr lang="ru-RU" sz="1200" b="1" kern="1200" dirty="0">
                          <a:solidFill>
                            <a:schemeClr val="lt1"/>
                          </a:solidFill>
                          <a:latin typeface="+mn-lt"/>
                          <a:ea typeface="+mn-ea"/>
                          <a:cs typeface="+mn-cs"/>
                        </a:rPr>
                        <a:t> </a:t>
                      </a:r>
                      <a:r>
                        <a:rPr lang="en-US" sz="1200" b="1" kern="1200" dirty="0">
                          <a:solidFill>
                            <a:schemeClr val="lt1"/>
                          </a:solidFill>
                          <a:latin typeface="+mn-lt"/>
                          <a:ea typeface="+mn-ea"/>
                          <a:cs typeface="+mn-cs"/>
                        </a:rPr>
                        <a:t>Sharks</a:t>
                      </a:r>
                      <a:endParaRPr lang="ru-RU" sz="12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0000"/>
                  </a:ext>
                </a:extLst>
              </a:tr>
              <a:tr h="282681">
                <a:tc>
                  <a:txBody>
                    <a:bodyPr/>
                    <a:lstStyle/>
                    <a:p>
                      <a:pPr algn="ctr"/>
                      <a:r>
                        <a:rPr lang="en-US" sz="1200" dirty="0"/>
                        <a:t>1</a:t>
                      </a:r>
                      <a:endParaRPr lang="ru-RU" sz="1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t>Loan amount range </a:t>
                      </a:r>
                      <a:endParaRPr lang="ru-RU" sz="12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solidFill>
                            <a:schemeClr val="tx1"/>
                          </a:solidFill>
                        </a:rPr>
                        <a:t> $50-</a:t>
                      </a:r>
                      <a:r>
                        <a:rPr lang="ru-RU" sz="1200" dirty="0">
                          <a:solidFill>
                            <a:schemeClr val="tx1"/>
                          </a:solidFill>
                        </a:rPr>
                        <a:t>2</a:t>
                      </a:r>
                      <a:r>
                        <a:rPr lang="en-US" sz="1200" dirty="0">
                          <a:solidFill>
                            <a:schemeClr val="tx1"/>
                          </a:solidFill>
                        </a:rPr>
                        <a:t>K</a:t>
                      </a:r>
                      <a:endParaRPr lang="ru-RU"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solidFill>
                            <a:schemeClr val="tx1"/>
                          </a:solidFill>
                        </a:rPr>
                        <a:t> $50</a:t>
                      </a:r>
                      <a:r>
                        <a:rPr lang="ru-RU" sz="1200" dirty="0">
                          <a:solidFill>
                            <a:schemeClr val="tx1"/>
                          </a:solidFill>
                        </a:rPr>
                        <a:t>-</a:t>
                      </a:r>
                      <a:r>
                        <a:rPr lang="en-US" sz="1200" dirty="0">
                          <a:solidFill>
                            <a:schemeClr val="tx1"/>
                          </a:solidFill>
                        </a:rPr>
                        <a:t>200</a:t>
                      </a:r>
                      <a:endParaRPr lang="ru-RU"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98463">
                <a:tc>
                  <a:txBody>
                    <a:bodyPr/>
                    <a:lstStyle/>
                    <a:p>
                      <a:pPr algn="ctr"/>
                      <a:r>
                        <a:rPr lang="ru-RU" sz="1200" dirty="0"/>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solidFill>
                            <a:schemeClr val="tx1"/>
                          </a:solidFill>
                        </a:rPr>
                        <a:t>Loan tenor </a:t>
                      </a:r>
                      <a:r>
                        <a:rPr lang="en-US" sz="1200" kern="1200" dirty="0">
                          <a:solidFill>
                            <a:schemeClr val="dk1"/>
                          </a:solidFill>
                          <a:latin typeface="+mn-lt"/>
                          <a:ea typeface="+mn-ea"/>
                          <a:cs typeface="+mn-cs"/>
                        </a:rPr>
                        <a:t>range</a:t>
                      </a:r>
                      <a:endParaRPr lang="ru-RU" sz="1200" kern="1200" dirty="0">
                        <a:solidFill>
                          <a:schemeClr val="dk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solidFill>
                            <a:schemeClr val="tx1"/>
                          </a:solidFill>
                        </a:rPr>
                        <a:t> 5 days-</a:t>
                      </a:r>
                      <a:r>
                        <a:rPr lang="en-US" sz="1200" baseline="0" dirty="0">
                          <a:solidFill>
                            <a:schemeClr val="tx1"/>
                          </a:solidFill>
                        </a:rPr>
                        <a:t> 18 month</a:t>
                      </a:r>
                      <a:endParaRPr lang="ru-RU"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solidFill>
                            <a:schemeClr val="tx1"/>
                          </a:solidFill>
                        </a:rPr>
                        <a:t>1 month</a:t>
                      </a:r>
                      <a:r>
                        <a:rPr lang="ru-RU" sz="1200" dirty="0">
                          <a:solidFill>
                            <a:schemeClr val="tx1"/>
                          </a:solidFill>
                        </a:rPr>
                        <a:t> </a:t>
                      </a:r>
                      <a:r>
                        <a:rPr lang="en-US" sz="1200" dirty="0">
                          <a:solidFill>
                            <a:schemeClr val="tx1"/>
                          </a:solidFill>
                        </a:rPr>
                        <a:t>(fixed</a:t>
                      </a:r>
                      <a:r>
                        <a:rPr lang="ru-RU" sz="1200" dirty="0">
                          <a:solidFill>
                            <a:schemeClr val="tx1"/>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82681">
                <a:tc>
                  <a:txBody>
                    <a:bodyPr/>
                    <a:lstStyle/>
                    <a:p>
                      <a:pPr algn="ctr"/>
                      <a:r>
                        <a:rPr lang="ru-RU" sz="1200" b="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Upfront admin</a:t>
                      </a:r>
                      <a:r>
                        <a:rPr lang="en-US" sz="1200" b="0" baseline="0" dirty="0">
                          <a:solidFill>
                            <a:schemeClr val="tx1"/>
                          </a:solidFill>
                        </a:rPr>
                        <a:t> fees</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0-5% of the LA</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0</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82681">
                <a:tc>
                  <a:txBody>
                    <a:bodyPr/>
                    <a:lstStyle/>
                    <a:p>
                      <a:pPr algn="ctr"/>
                      <a:r>
                        <a:rPr lang="ru-RU" sz="1200" b="0" dirty="0">
                          <a:solidFill>
                            <a:schemeClr val="tx1"/>
                          </a:solidFill>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Interest</a:t>
                      </a:r>
                      <a:r>
                        <a:rPr lang="en-US" sz="1200" b="0" baseline="0" dirty="0">
                          <a:solidFill>
                            <a:schemeClr val="tx1"/>
                          </a:solidFill>
                        </a:rPr>
                        <a:t> rate per year</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33%-240% per annum</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240%-480% per annum</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1"/>
                  </a:ext>
                </a:extLst>
              </a:tr>
              <a:tr h="282681">
                <a:tc>
                  <a:txBody>
                    <a:bodyPr/>
                    <a:lstStyle/>
                    <a:p>
                      <a:pPr algn="ctr"/>
                      <a:r>
                        <a:rPr lang="ru-RU" sz="1200" dirty="0">
                          <a:solidFill>
                            <a:schemeClr val="tx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solidFill>
                            <a:schemeClr val="tx1"/>
                          </a:solidFill>
                        </a:rPr>
                        <a:t>Late</a:t>
                      </a:r>
                      <a:r>
                        <a:rPr lang="en-US" sz="1200" baseline="0" dirty="0">
                          <a:solidFill>
                            <a:schemeClr val="tx1"/>
                          </a:solidFill>
                        </a:rPr>
                        <a:t> </a:t>
                      </a:r>
                      <a:r>
                        <a:rPr lang="en-US" sz="1200" kern="1200" dirty="0">
                          <a:solidFill>
                            <a:schemeClr val="dk1"/>
                          </a:solidFill>
                          <a:latin typeface="+mn-lt"/>
                          <a:ea typeface="+mn-ea"/>
                          <a:cs typeface="+mn-cs"/>
                        </a:rPr>
                        <a:t>interest</a:t>
                      </a:r>
                      <a:r>
                        <a:rPr lang="en-US" sz="1200" baseline="0" dirty="0">
                          <a:solidFill>
                            <a:schemeClr val="tx1"/>
                          </a:solidFill>
                        </a:rPr>
                        <a:t> rate</a:t>
                      </a:r>
                      <a:endParaRPr lang="ru-RU"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1% per</a:t>
                      </a:r>
                      <a:r>
                        <a:rPr lang="en-US" sz="1200" b="0" baseline="0" dirty="0">
                          <a:solidFill>
                            <a:schemeClr val="tx1"/>
                          </a:solidFill>
                        </a:rPr>
                        <a:t> day</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82681">
                <a:tc>
                  <a:txBody>
                    <a:bodyPr/>
                    <a:lstStyle/>
                    <a:p>
                      <a:pPr algn="ctr"/>
                      <a:r>
                        <a:rPr lang="ru-RU" sz="1200" dirty="0">
                          <a:solidFill>
                            <a:schemeClr val="tx1"/>
                          </a:solidFill>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solidFill>
                            <a:schemeClr val="tx1"/>
                          </a:solidFill>
                        </a:rPr>
                        <a:t>Prolongation</a:t>
                      </a:r>
                      <a:r>
                        <a:rPr lang="en-US" sz="1200" baseline="0" dirty="0">
                          <a:solidFill>
                            <a:schemeClr val="tx1"/>
                          </a:solidFill>
                        </a:rPr>
                        <a:t> service </a:t>
                      </a:r>
                      <a:endParaRPr lang="ru-RU"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No</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No</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282681">
                <a:tc>
                  <a:txBody>
                    <a:bodyPr/>
                    <a:lstStyle/>
                    <a:p>
                      <a:pPr algn="ctr"/>
                      <a:r>
                        <a:rPr lang="ru-RU" sz="1200" dirty="0">
                          <a:solidFill>
                            <a:schemeClr val="tx1"/>
                          </a:solidFill>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dirty="0">
                          <a:solidFill>
                            <a:schemeClr val="tx1"/>
                          </a:solidFill>
                        </a:rPr>
                        <a:t>Time-to-money</a:t>
                      </a:r>
                      <a:endParaRPr lang="ru-RU" sz="12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2 hours-</a:t>
                      </a:r>
                      <a:r>
                        <a:rPr lang="en-US" sz="1200" b="0" baseline="0" dirty="0">
                          <a:solidFill>
                            <a:schemeClr val="tx1"/>
                          </a:solidFill>
                        </a:rPr>
                        <a:t> 20 days</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1 day</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423911">
                <a:tc>
                  <a:txBody>
                    <a:bodyPr/>
                    <a:lstStyle/>
                    <a:p>
                      <a:pPr algn="ctr"/>
                      <a:r>
                        <a:rPr lang="ru-RU" sz="1200" dirty="0">
                          <a:solidFill>
                            <a:schemeClr val="tx1"/>
                          </a:solidFill>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Loan disbursal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At branch (in cash)</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At</a:t>
                      </a:r>
                      <a:r>
                        <a:rPr lang="en-US" sz="1200" b="0" baseline="0" dirty="0">
                          <a:solidFill>
                            <a:schemeClr val="tx1"/>
                          </a:solidFill>
                        </a:rPr>
                        <a:t> customer’s home (in cash)</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r h="480557">
                <a:tc>
                  <a:txBody>
                    <a:bodyPr/>
                    <a:lstStyle/>
                    <a:p>
                      <a:pPr algn="ctr"/>
                      <a:r>
                        <a:rPr lang="ru-RU" sz="1200" dirty="0">
                          <a:solidFill>
                            <a:schemeClr val="tx1"/>
                          </a:solidFill>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Minimum</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requirements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2 IDs, proof</a:t>
                      </a:r>
                      <a:r>
                        <a:rPr lang="en-US" sz="1200" b="0" baseline="0" dirty="0">
                          <a:solidFill>
                            <a:schemeClr val="tx1"/>
                          </a:solidFill>
                        </a:rPr>
                        <a:t> of income,</a:t>
                      </a:r>
                      <a:r>
                        <a:rPr lang="ru-RU" sz="1200" b="0" baseline="0" dirty="0">
                          <a:solidFill>
                            <a:schemeClr val="tx1"/>
                          </a:solidFill>
                        </a:rPr>
                        <a:t> </a:t>
                      </a:r>
                      <a:r>
                        <a:rPr lang="en-US" sz="1200" b="0" baseline="0" dirty="0">
                          <a:solidFill>
                            <a:schemeClr val="tx1"/>
                          </a:solidFill>
                        </a:rPr>
                        <a:t>pay slip, character from church or home owners association </a:t>
                      </a:r>
                      <a:endParaRPr lang="ru-RU" sz="1200" b="0" dirty="0">
                        <a:solidFill>
                          <a:srgbClr val="FF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2"/>
                  </a:ext>
                </a:extLst>
              </a:tr>
              <a:tr h="282681">
                <a:tc>
                  <a:txBody>
                    <a:bodyPr/>
                    <a:lstStyle/>
                    <a:p>
                      <a:pPr algn="ctr"/>
                      <a:r>
                        <a:rPr lang="en-US" sz="1200" dirty="0">
                          <a:solidFill>
                            <a:schemeClr val="tx1"/>
                          </a:solidFill>
                        </a:rPr>
                        <a:t>1</a:t>
                      </a:r>
                      <a:r>
                        <a:rPr lang="ru-RU" sz="12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Application form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Offline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1200" b="0" dirty="0">
                          <a:solidFill>
                            <a:schemeClr val="tx1"/>
                          </a:solidFill>
                        </a:rPr>
                        <a:t>Offline</a:t>
                      </a:r>
                      <a:endParaRPr lang="ru-RU" sz="12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3"/>
                  </a:ext>
                </a:extLst>
              </a:tr>
            </a:tbl>
          </a:graphicData>
        </a:graphic>
      </p:graphicFrame>
      <p:sp>
        <p:nvSpPr>
          <p:cNvPr id="8" name="Заголовок 1"/>
          <p:cNvSpPr>
            <a:spLocks noGrp="1"/>
          </p:cNvSpPr>
          <p:nvPr>
            <p:ph type="title"/>
          </p:nvPr>
        </p:nvSpPr>
        <p:spPr/>
        <p:txBody>
          <a:bodyPr/>
          <a:lstStyle/>
          <a:p>
            <a:r>
              <a:rPr lang="en-US" dirty="0"/>
              <a:t>4. Closest competitors product parameters</a:t>
            </a:r>
            <a:endParaRPr lang="ru-RU" dirty="0"/>
          </a:p>
        </p:txBody>
      </p:sp>
      <p:sp>
        <p:nvSpPr>
          <p:cNvPr id="9" name="TextBox 8"/>
          <p:cNvSpPr txBox="1"/>
          <p:nvPr/>
        </p:nvSpPr>
        <p:spPr>
          <a:xfrm>
            <a:off x="179387" y="5301208"/>
            <a:ext cx="8785225" cy="738664"/>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We are planning to poach customers from Loan Sharks and Lending companies with unsecured products due to our advantages: simple and transparent product, simpler requirements in terms of the documents to present, instant credit decisioning, online credit contract signing, convenient loan disbursement channels.</a:t>
            </a:r>
          </a:p>
        </p:txBody>
      </p:sp>
      <p:sp>
        <p:nvSpPr>
          <p:cNvPr id="4" name="Номер слайда 3"/>
          <p:cNvSpPr>
            <a:spLocks noGrp="1"/>
          </p:cNvSpPr>
          <p:nvPr>
            <p:ph type="sldNum" sz="quarter" idx="12"/>
          </p:nvPr>
        </p:nvSpPr>
        <p:spPr/>
        <p:txBody>
          <a:bodyPr/>
          <a:lstStyle/>
          <a:p>
            <a:fld id="{D7F305DA-160D-498F-B102-A1D8643B4A2C}" type="slidenum">
              <a:rPr lang="ru-RU" smtClean="0"/>
              <a:pPr/>
              <a:t>20</a:t>
            </a:fld>
            <a:endParaRPr lang="ru-RU"/>
          </a:p>
        </p:txBody>
      </p:sp>
    </p:spTree>
    <p:extLst>
      <p:ext uri="{BB962C8B-B14F-4D97-AF65-F5344CB8AC3E}">
        <p14:creationId xmlns:p14="http://schemas.microsoft.com/office/powerpoint/2010/main" val="1725205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3032389540"/>
              </p:ext>
            </p:extLst>
          </p:nvPr>
        </p:nvGraphicFramePr>
        <p:xfrm>
          <a:off x="179512" y="764704"/>
          <a:ext cx="8807572" cy="3230218"/>
        </p:xfrm>
        <a:graphic>
          <a:graphicData uri="http://schemas.openxmlformats.org/drawingml/2006/table">
            <a:tbl>
              <a:tblPr firstRow="1" bandRow="1">
                <a:tableStyleId>{5C22544A-7EE6-4342-B048-85BDC9FD1C3A}</a:tableStyleId>
              </a:tblPr>
              <a:tblGrid>
                <a:gridCol w="366982">
                  <a:extLst>
                    <a:ext uri="{9D8B030D-6E8A-4147-A177-3AD203B41FA5}">
                      <a16:colId xmlns:a16="http://schemas.microsoft.com/office/drawing/2014/main" val="20000"/>
                    </a:ext>
                  </a:extLst>
                </a:gridCol>
                <a:gridCol w="5434251">
                  <a:extLst>
                    <a:ext uri="{9D8B030D-6E8A-4147-A177-3AD203B41FA5}">
                      <a16:colId xmlns:a16="http://schemas.microsoft.com/office/drawing/2014/main" val="20001"/>
                    </a:ext>
                  </a:extLst>
                </a:gridCol>
                <a:gridCol w="3006339">
                  <a:extLst>
                    <a:ext uri="{9D8B030D-6E8A-4147-A177-3AD203B41FA5}">
                      <a16:colId xmlns:a16="http://schemas.microsoft.com/office/drawing/2014/main" val="20002"/>
                    </a:ext>
                  </a:extLst>
                </a:gridCol>
              </a:tblGrid>
              <a:tr h="393219">
                <a:tc>
                  <a:txBody>
                    <a:bodyPr/>
                    <a:lstStyle/>
                    <a:p>
                      <a:pPr algn="ctr" fontAlgn="b"/>
                      <a:r>
                        <a:rPr lang="en-US" sz="1200" b="1" i="0" u="none" strike="noStrike" dirty="0">
                          <a:solidFill>
                            <a:schemeClr val="bg1"/>
                          </a:solidFill>
                          <a:effectLst/>
                          <a:latin typeface="Calibri" panose="020F0502020204030204" pitchFamily="34" charset="0"/>
                        </a:rPr>
                        <a:t>#</a:t>
                      </a:r>
                    </a:p>
                  </a:txBody>
                  <a:tcPr marL="6350" marR="6350" marT="6350" marB="0" anchor="b"/>
                </a:tc>
                <a:tc>
                  <a:txBody>
                    <a:bodyPr/>
                    <a:lstStyle/>
                    <a:p>
                      <a:pPr algn="ctr" fontAlgn="b"/>
                      <a:r>
                        <a:rPr lang="en-US" sz="1200" b="1" i="0" u="none" strike="noStrike" dirty="0">
                          <a:solidFill>
                            <a:schemeClr val="bg1"/>
                          </a:solidFill>
                          <a:effectLst/>
                          <a:latin typeface="Calibri" panose="020F0502020204030204" pitchFamily="34" charset="0"/>
                        </a:rPr>
                        <a:t>Parameter</a:t>
                      </a:r>
                    </a:p>
                  </a:txBody>
                  <a:tcPr marL="6350" marR="6350" marT="6350" marB="0" anchor="ctr"/>
                </a:tc>
                <a:tc>
                  <a:txBody>
                    <a:bodyPr/>
                    <a:lstStyle/>
                    <a:p>
                      <a:pPr algn="ctr" fontAlgn="b"/>
                      <a:r>
                        <a:rPr lang="en-US" sz="1200" b="1" i="0" u="none" strike="noStrike" dirty="0">
                          <a:solidFill>
                            <a:schemeClr val="bg1"/>
                          </a:solidFill>
                          <a:effectLst/>
                          <a:latin typeface="Calibri" panose="020F0502020204030204" pitchFamily="34" charset="0"/>
                        </a:rPr>
                        <a:t>Value</a:t>
                      </a:r>
                    </a:p>
                  </a:txBody>
                  <a:tcPr marL="6350" marR="6350" marT="6350" marB="0" anchor="ctr"/>
                </a:tc>
                <a:extLst>
                  <a:ext uri="{0D108BD9-81ED-4DB2-BD59-A6C34878D82A}">
                    <a16:rowId xmlns:a16="http://schemas.microsoft.com/office/drawing/2014/main" val="10000"/>
                  </a:ext>
                </a:extLst>
              </a:tr>
              <a:tr h="304910">
                <a:tc>
                  <a:txBody>
                    <a:bodyPr/>
                    <a:lstStyle/>
                    <a:p>
                      <a:pPr algn="ctr" fontAlgn="b"/>
                      <a:r>
                        <a:rPr lang="en-US" sz="1200" b="0" i="0" u="none" strike="noStrike" dirty="0">
                          <a:solidFill>
                            <a:schemeClr val="tx1"/>
                          </a:solidFill>
                          <a:effectLst/>
                          <a:latin typeface="Calibri" panose="020F0502020204030204" pitchFamily="34" charset="0"/>
                        </a:rPr>
                        <a:t>1</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Product type</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Revolving credit line</a:t>
                      </a:r>
                    </a:p>
                  </a:txBody>
                  <a:tcPr marL="6350" marR="6350" marT="6350" marB="0" anchor="ctr"/>
                </a:tc>
                <a:extLst>
                  <a:ext uri="{0D108BD9-81ED-4DB2-BD59-A6C34878D82A}">
                    <a16:rowId xmlns:a16="http://schemas.microsoft.com/office/drawing/2014/main" val="10003"/>
                  </a:ext>
                </a:extLst>
              </a:tr>
              <a:tr h="291607">
                <a:tc>
                  <a:txBody>
                    <a:bodyPr/>
                    <a:lstStyle/>
                    <a:p>
                      <a:pPr algn="ctr" fontAlgn="b"/>
                      <a:r>
                        <a:rPr lang="en-US" sz="1200" b="0" i="0" u="none" strike="noStrike" dirty="0">
                          <a:solidFill>
                            <a:schemeClr val="tx1"/>
                          </a:solidFill>
                          <a:effectLst/>
                          <a:latin typeface="Calibri" panose="020F0502020204030204" pitchFamily="34" charset="0"/>
                        </a:rPr>
                        <a:t>2</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Credit limit range, $ equivalent in local currency</a:t>
                      </a:r>
                    </a:p>
                  </a:txBody>
                  <a:tcPr marL="6350" marR="6350" marT="6350" marB="0" anchor="ctr"/>
                </a:tc>
                <a:tc>
                  <a:txBody>
                    <a:bodyPr/>
                    <a:lstStyle/>
                    <a:p>
                      <a:pPr algn="ctr" fontAlgn="b"/>
                      <a:r>
                        <a:rPr lang="ru-RU" sz="1200" b="0" i="0" u="none" strike="noStrike" dirty="0">
                          <a:solidFill>
                            <a:schemeClr val="tx1"/>
                          </a:solidFill>
                          <a:effectLst/>
                          <a:latin typeface="Calibri" panose="020F0502020204030204" pitchFamily="34" charset="0"/>
                        </a:rPr>
                        <a:t>2</a:t>
                      </a:r>
                      <a:r>
                        <a:rPr lang="en-US" sz="1200" b="0" i="0" u="none" strike="noStrike" dirty="0">
                          <a:solidFill>
                            <a:schemeClr val="tx1"/>
                          </a:solidFill>
                          <a:effectLst/>
                          <a:latin typeface="Calibri" panose="020F0502020204030204" pitchFamily="34" charset="0"/>
                        </a:rPr>
                        <a:t> 0</a:t>
                      </a:r>
                      <a:r>
                        <a:rPr lang="ru-RU" sz="1200" b="0" i="0" u="none" strike="noStrike" dirty="0">
                          <a:solidFill>
                            <a:schemeClr val="tx1"/>
                          </a:solidFill>
                          <a:effectLst/>
                          <a:latin typeface="Calibri" panose="020F0502020204030204" pitchFamily="34" charset="0"/>
                        </a:rPr>
                        <a:t>00 </a:t>
                      </a:r>
                      <a:r>
                        <a:rPr lang="en-US" sz="1200" b="0" i="0" u="none" strike="noStrike" dirty="0">
                          <a:solidFill>
                            <a:schemeClr val="tx1"/>
                          </a:solidFill>
                          <a:effectLst/>
                          <a:latin typeface="Calibri" panose="020F0502020204030204" pitchFamily="34" charset="0"/>
                        </a:rPr>
                        <a:t>PHP</a:t>
                      </a:r>
                      <a:r>
                        <a:rPr lang="en-US" sz="1200" b="0" i="0" u="none" strike="noStrike" baseline="0" dirty="0">
                          <a:solidFill>
                            <a:schemeClr val="tx1"/>
                          </a:solidFill>
                          <a:effectLst/>
                          <a:latin typeface="Calibri" panose="020F0502020204030204" pitchFamily="34" charset="0"/>
                        </a:rPr>
                        <a:t> – 23 000</a:t>
                      </a:r>
                      <a:r>
                        <a:rPr lang="ru-RU" sz="1200" b="0" i="0" u="none" strike="noStrike" baseline="0" dirty="0">
                          <a:solidFill>
                            <a:schemeClr val="tx1"/>
                          </a:solidFill>
                          <a:effectLst/>
                          <a:latin typeface="Calibri" panose="020F0502020204030204" pitchFamily="34" charset="0"/>
                        </a:rPr>
                        <a:t> </a:t>
                      </a:r>
                      <a:r>
                        <a:rPr lang="en-US" sz="1200" b="0" i="0" u="none" strike="noStrike" baseline="0" dirty="0">
                          <a:solidFill>
                            <a:schemeClr val="tx1"/>
                          </a:solidFill>
                          <a:effectLst/>
                          <a:latin typeface="Calibri" panose="020F0502020204030204" pitchFamily="34" charset="0"/>
                        </a:rPr>
                        <a:t>PHP </a:t>
                      </a:r>
                      <a:r>
                        <a:rPr lang="ru-RU" sz="1200" b="0" i="0" u="none" strike="noStrike" dirty="0">
                          <a:solidFill>
                            <a:schemeClr val="tx1"/>
                          </a:solidFill>
                          <a:effectLst/>
                          <a:latin typeface="Calibri" panose="020F0502020204030204" pitchFamily="34" charset="0"/>
                        </a:rPr>
                        <a:t>(</a:t>
                      </a:r>
                      <a:r>
                        <a:rPr lang="en-US" sz="1200" b="0" i="0" u="none" strike="noStrike" dirty="0">
                          <a:solidFill>
                            <a:schemeClr val="tx1"/>
                          </a:solidFill>
                          <a:effectLst/>
                          <a:latin typeface="Calibri" panose="020F0502020204030204" pitchFamily="34" charset="0"/>
                        </a:rPr>
                        <a:t>$44-500</a:t>
                      </a:r>
                      <a:r>
                        <a:rPr lang="ru-RU" sz="1200" b="0" i="0" u="none" strike="noStrike" dirty="0">
                          <a:solidFill>
                            <a:schemeClr val="tx1"/>
                          </a:solidFill>
                          <a:effectLst/>
                          <a:latin typeface="Calibri" panose="020F0502020204030204" pitchFamily="34" charset="0"/>
                        </a:rPr>
                        <a:t>)</a:t>
                      </a:r>
                    </a:p>
                  </a:txBody>
                  <a:tcPr marL="6350" marR="6350" marT="6350" marB="0" anchor="ctr"/>
                </a:tc>
                <a:extLst>
                  <a:ext uri="{0D108BD9-81ED-4DB2-BD59-A6C34878D82A}">
                    <a16:rowId xmlns:a16="http://schemas.microsoft.com/office/drawing/2014/main" val="10005"/>
                  </a:ext>
                </a:extLst>
              </a:tr>
              <a:tr h="314576">
                <a:tc>
                  <a:txBody>
                    <a:bodyPr/>
                    <a:lstStyle/>
                    <a:p>
                      <a:pPr algn="ctr" fontAlgn="b"/>
                      <a:r>
                        <a:rPr lang="en-US" sz="1200" b="0" i="0" u="none" strike="noStrike" dirty="0">
                          <a:solidFill>
                            <a:schemeClr val="tx1"/>
                          </a:solidFill>
                          <a:effectLst/>
                          <a:latin typeface="Calibri" panose="020F0502020204030204" pitchFamily="34" charset="0"/>
                        </a:rPr>
                        <a:t>3</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Initial payment period</a:t>
                      </a:r>
                      <a:r>
                        <a:rPr lang="en-US" sz="1200" b="0" i="0" u="none" strike="noStrike" baseline="0" dirty="0">
                          <a:solidFill>
                            <a:schemeClr val="tx1"/>
                          </a:solidFill>
                          <a:effectLst/>
                          <a:latin typeface="Calibri" panose="020F0502020204030204" pitchFamily="34" charset="0"/>
                        </a:rPr>
                        <a:t> length</a:t>
                      </a:r>
                      <a:r>
                        <a:rPr lang="en-US" sz="1200" b="0" i="0" u="none" strike="noStrike" dirty="0">
                          <a:solidFill>
                            <a:schemeClr val="tx1"/>
                          </a:solidFill>
                          <a:effectLst/>
                          <a:latin typeface="Calibri" panose="020F0502020204030204" pitchFamily="34" charset="0"/>
                        </a:rPr>
                        <a:t>, calendar days</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7-30 (depending on customer’s request)</a:t>
                      </a:r>
                    </a:p>
                  </a:txBody>
                  <a:tcPr marL="6350" marR="6350" marT="6350" marB="0" anchor="ctr"/>
                </a:tc>
                <a:extLst>
                  <a:ext uri="{0D108BD9-81ED-4DB2-BD59-A6C34878D82A}">
                    <a16:rowId xmlns:a16="http://schemas.microsoft.com/office/drawing/2014/main" val="10006"/>
                  </a:ext>
                </a:extLst>
              </a:tr>
              <a:tr h="304910">
                <a:tc>
                  <a:txBody>
                    <a:bodyPr/>
                    <a:lstStyle/>
                    <a:p>
                      <a:pPr algn="ctr" fontAlgn="b"/>
                      <a:r>
                        <a:rPr lang="en-US" sz="1200" b="0" i="0" u="none" strike="noStrike" dirty="0">
                          <a:solidFill>
                            <a:schemeClr val="tx1"/>
                          </a:solidFill>
                          <a:effectLst/>
                          <a:latin typeface="Calibri" panose="020F0502020204030204" pitchFamily="34" charset="0"/>
                        </a:rPr>
                        <a:t>4</a:t>
                      </a:r>
                    </a:p>
                  </a:txBody>
                  <a:tcPr marL="6350" marR="6350" marT="6350" marB="0" anchor="ctr"/>
                </a:tc>
                <a:tc>
                  <a:txBody>
                    <a:bodyPr/>
                    <a:lstStyle/>
                    <a:p>
                      <a:pPr algn="l" fontAlgn="b"/>
                      <a:r>
                        <a:rPr lang="en-US" sz="1200" b="0" i="0" u="none" strike="noStrike" baseline="0" dirty="0">
                          <a:solidFill>
                            <a:schemeClr val="tx1"/>
                          </a:solidFill>
                          <a:effectLst/>
                          <a:latin typeface="Calibri" panose="020F0502020204030204" pitchFamily="34" charset="0"/>
                        </a:rPr>
                        <a:t>Standard payment period length, calendar days</a:t>
                      </a:r>
                      <a:endParaRPr lang="en-US" sz="1200" b="0"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b"/>
                      <a:r>
                        <a:rPr lang="ru-RU" sz="1200" b="0" i="0" u="none" strike="noStrike" dirty="0">
                          <a:solidFill>
                            <a:schemeClr val="tx1"/>
                          </a:solidFill>
                          <a:effectLst/>
                          <a:latin typeface="Calibri" panose="020F0502020204030204" pitchFamily="34" charset="0"/>
                        </a:rPr>
                        <a:t>30</a:t>
                      </a:r>
                      <a:endParaRPr lang="en-US" sz="1200" b="0"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011"/>
                  </a:ext>
                </a:extLst>
              </a:tr>
              <a:tr h="304910">
                <a:tc>
                  <a:txBody>
                    <a:bodyPr/>
                    <a:lstStyle/>
                    <a:p>
                      <a:pPr algn="ctr" fontAlgn="b"/>
                      <a:r>
                        <a:rPr lang="en-US" sz="1200" b="0" i="0" u="none" strike="noStrike" dirty="0">
                          <a:solidFill>
                            <a:schemeClr val="tx1"/>
                          </a:solidFill>
                          <a:effectLst/>
                          <a:latin typeface="Calibri" panose="020F0502020204030204" pitchFamily="34" charset="0"/>
                        </a:rPr>
                        <a:t>5</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Interest rate, % per day</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1%</a:t>
                      </a:r>
                    </a:p>
                  </a:txBody>
                  <a:tcPr marL="6350" marR="6350" marT="6350" marB="0" anchor="ctr"/>
                </a:tc>
                <a:extLst>
                  <a:ext uri="{0D108BD9-81ED-4DB2-BD59-A6C34878D82A}">
                    <a16:rowId xmlns:a16="http://schemas.microsoft.com/office/drawing/2014/main" val="10007"/>
                  </a:ext>
                </a:extLst>
              </a:tr>
              <a:tr h="304910">
                <a:tc>
                  <a:txBody>
                    <a:bodyPr/>
                    <a:lstStyle/>
                    <a:p>
                      <a:pPr algn="ctr" fontAlgn="b"/>
                      <a:r>
                        <a:rPr lang="en-US" sz="1200" b="0" i="0" u="none" strike="noStrike" dirty="0">
                          <a:solidFill>
                            <a:schemeClr val="tx1"/>
                          </a:solidFill>
                          <a:effectLst/>
                          <a:latin typeface="Calibri" panose="020F0502020204030204" pitchFamily="34" charset="0"/>
                        </a:rPr>
                        <a:t>6</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Overdue interest rate, %</a:t>
                      </a:r>
                      <a:r>
                        <a:rPr lang="en-US" sz="1200" b="0" i="0" u="none" strike="noStrike" baseline="0"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per day</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2%</a:t>
                      </a:r>
                    </a:p>
                  </a:txBody>
                  <a:tcPr marL="6350" marR="6350" marT="6350" marB="0" anchor="ctr"/>
                </a:tc>
                <a:extLst>
                  <a:ext uri="{0D108BD9-81ED-4DB2-BD59-A6C34878D82A}">
                    <a16:rowId xmlns:a16="http://schemas.microsoft.com/office/drawing/2014/main" val="10008"/>
                  </a:ext>
                </a:extLst>
              </a:tr>
              <a:tr h="304910">
                <a:tc>
                  <a:txBody>
                    <a:bodyPr/>
                    <a:lstStyle/>
                    <a:p>
                      <a:pPr algn="ctr" fontAlgn="b"/>
                      <a:r>
                        <a:rPr lang="en-US" sz="1200" b="0" i="0" u="none" strike="noStrike" dirty="0">
                          <a:solidFill>
                            <a:srgbClr val="000000"/>
                          </a:solidFill>
                          <a:effectLst/>
                          <a:latin typeface="Calibri" panose="020F0502020204030204" pitchFamily="34" charset="0"/>
                        </a:rPr>
                        <a:t>7</a:t>
                      </a:r>
                    </a:p>
                  </a:txBody>
                  <a:tcPr marL="6350" marR="6350" marT="6350" marB="0" anchor="ctr"/>
                </a:tc>
                <a:tc>
                  <a:txBody>
                    <a:bodyPr/>
                    <a:lstStyle/>
                    <a:p>
                      <a:pPr algn="l" fontAlgn="b"/>
                      <a:r>
                        <a:rPr lang="en-US" sz="1200" b="0" i="0" u="none" strike="noStrike" dirty="0">
                          <a:solidFill>
                            <a:srgbClr val="000000"/>
                          </a:solidFill>
                          <a:effectLst/>
                          <a:latin typeface="Calibri" panose="020F0502020204030204" pitchFamily="34" charset="0"/>
                        </a:rPr>
                        <a:t>Late payment fee (one-time )</a:t>
                      </a:r>
                    </a:p>
                  </a:txBody>
                  <a:tcPr marL="6350" marR="6350" marT="6350" marB="0" anchor="ctr"/>
                </a:tc>
                <a:tc>
                  <a:txBody>
                    <a:bodyPr/>
                    <a:lstStyle/>
                    <a:p>
                      <a:pPr algn="ctr" fontAlgn="b"/>
                      <a:r>
                        <a:rPr lang="ru-RU" sz="1200" b="0" i="0" u="none" strike="noStrike" dirty="0">
                          <a:solidFill>
                            <a:schemeClr val="tx1"/>
                          </a:solidFill>
                          <a:effectLst/>
                          <a:latin typeface="Calibri" panose="020F0502020204030204" pitchFamily="34" charset="0"/>
                        </a:rPr>
                        <a:t>920 </a:t>
                      </a:r>
                      <a:r>
                        <a:rPr lang="en-US" sz="1200" b="0" i="0" u="none" strike="noStrike" dirty="0">
                          <a:solidFill>
                            <a:schemeClr val="tx1"/>
                          </a:solidFill>
                          <a:effectLst/>
                          <a:latin typeface="Calibri" panose="020F0502020204030204" pitchFamily="34" charset="0"/>
                        </a:rPr>
                        <a:t>PHP</a:t>
                      </a:r>
                      <a:r>
                        <a:rPr lang="ru-RU" sz="1200" b="0" i="0" u="none" strike="noStrike"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($20)</a:t>
                      </a:r>
                    </a:p>
                  </a:txBody>
                  <a:tcPr marL="6350" marR="6350" marT="6350" marB="0" anchor="ctr"/>
                </a:tc>
                <a:extLst>
                  <a:ext uri="{0D108BD9-81ED-4DB2-BD59-A6C34878D82A}">
                    <a16:rowId xmlns:a16="http://schemas.microsoft.com/office/drawing/2014/main" val="10009"/>
                  </a:ext>
                </a:extLst>
              </a:tr>
              <a:tr h="428376">
                <a:tc>
                  <a:txBody>
                    <a:bodyPr/>
                    <a:lstStyle/>
                    <a:p>
                      <a:pPr algn="ctr" fontAlgn="b"/>
                      <a:r>
                        <a:rPr lang="en-US" sz="1200" b="0" i="0" u="none" strike="noStrike" dirty="0">
                          <a:solidFill>
                            <a:srgbClr val="000000"/>
                          </a:solidFill>
                          <a:effectLst/>
                          <a:latin typeface="Calibri" panose="020F0502020204030204" pitchFamily="34" charset="0"/>
                        </a:rPr>
                        <a:t>8</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Disbursement fee (one-time fee charged</a:t>
                      </a:r>
                      <a:r>
                        <a:rPr lang="en-US" sz="1200" b="0" i="0" u="none" strike="noStrike" baseline="0" dirty="0">
                          <a:solidFill>
                            <a:schemeClr val="tx1"/>
                          </a:solidFill>
                          <a:effectLst/>
                          <a:latin typeface="Calibri" panose="020F0502020204030204" pitchFamily="34" charset="0"/>
                        </a:rPr>
                        <a:t> in the beginning of the initial payment period</a:t>
                      </a:r>
                      <a:r>
                        <a:rPr lang="en-US" sz="1200" b="0" i="0" u="none" strike="noStrike" dirty="0">
                          <a:solidFill>
                            <a:schemeClr val="tx1"/>
                          </a:solidFill>
                          <a:effectLst/>
                          <a:latin typeface="Calibri" panose="020F0502020204030204" pitchFamily="34" charset="0"/>
                        </a:rPr>
                        <a:t>), % of the loan amount</a:t>
                      </a:r>
                      <a:endParaRPr lang="en-US"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10010"/>
                  </a:ext>
                </a:extLst>
              </a:tr>
              <a:tr h="277890">
                <a:tc>
                  <a:txBody>
                    <a:bodyPr/>
                    <a:lstStyle/>
                    <a:p>
                      <a:pPr algn="ctr" fontAlgn="b"/>
                      <a:r>
                        <a:rPr lang="en-US" sz="1200" b="0" i="0" u="none" strike="noStrike" dirty="0">
                          <a:solidFill>
                            <a:schemeClr val="tx1"/>
                          </a:solidFill>
                          <a:effectLst/>
                          <a:latin typeface="Calibri" panose="020F0502020204030204" pitchFamily="34" charset="0"/>
                        </a:rPr>
                        <a:t>9</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Credit line prolongation</a:t>
                      </a:r>
                      <a:r>
                        <a:rPr lang="en-US" sz="1200" b="0" i="0" u="none" strike="noStrike" baseline="0" dirty="0">
                          <a:solidFill>
                            <a:schemeClr val="tx1"/>
                          </a:solidFill>
                          <a:effectLst/>
                          <a:latin typeface="Calibri" panose="020F0502020204030204" pitchFamily="34" charset="0"/>
                        </a:rPr>
                        <a:t> fee </a:t>
                      </a:r>
                      <a:r>
                        <a:rPr lang="en-US" sz="1200" b="0" i="0" u="none" strike="noStrike" dirty="0">
                          <a:solidFill>
                            <a:srgbClr val="FF0000"/>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 of the principal</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9%</a:t>
                      </a:r>
                    </a:p>
                  </a:txBody>
                  <a:tcPr marL="6350" marR="6350" marT="6350" marB="0" anchor="ctr"/>
                </a:tc>
                <a:extLst>
                  <a:ext uri="{0D108BD9-81ED-4DB2-BD59-A6C34878D82A}">
                    <a16:rowId xmlns:a16="http://schemas.microsoft.com/office/drawing/2014/main" val="10012"/>
                  </a:ext>
                </a:extLst>
              </a:tr>
            </a:tbl>
          </a:graphicData>
        </a:graphic>
      </p:graphicFrame>
      <p:sp>
        <p:nvSpPr>
          <p:cNvPr id="8" name="Заголовок 1"/>
          <p:cNvSpPr>
            <a:spLocks noGrp="1"/>
          </p:cNvSpPr>
          <p:nvPr>
            <p:ph type="title"/>
          </p:nvPr>
        </p:nvSpPr>
        <p:spPr/>
        <p:txBody>
          <a:bodyPr/>
          <a:lstStyle/>
          <a:p>
            <a:r>
              <a:rPr lang="en-US" dirty="0"/>
              <a:t>4. Our Product Parameters</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21</a:t>
            </a:fld>
            <a:endParaRPr lang="ru-RU"/>
          </a:p>
        </p:txBody>
      </p:sp>
      <p:sp>
        <p:nvSpPr>
          <p:cNvPr id="11" name="TextBox 12"/>
          <p:cNvSpPr txBox="1">
            <a:spLocks/>
          </p:cNvSpPr>
          <p:nvPr/>
        </p:nvSpPr>
        <p:spPr>
          <a:xfrm>
            <a:off x="179388" y="5301208"/>
            <a:ext cx="8807696" cy="738664"/>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We plan to start with credit line, using completely standard product parameters. In addition to that we also plan to test Loyalty program of gradually decreasing interest rate for the every repeat loan taken and successfully repaid by the existing customer. </a:t>
            </a:r>
          </a:p>
        </p:txBody>
      </p:sp>
    </p:spTree>
    <p:extLst>
      <p:ext uri="{BB962C8B-B14F-4D97-AF65-F5344CB8AC3E}">
        <p14:creationId xmlns:p14="http://schemas.microsoft.com/office/powerpoint/2010/main" val="11269633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22</a:t>
            </a:fld>
            <a:endParaRPr lang="ru-RU"/>
          </a:p>
        </p:txBody>
      </p:sp>
      <p:sp>
        <p:nvSpPr>
          <p:cNvPr id="5" name="Title 1"/>
          <p:cNvSpPr>
            <a:spLocks noGrp="1"/>
          </p:cNvSpPr>
          <p:nvPr>
            <p:ph type="title"/>
          </p:nvPr>
        </p:nvSpPr>
        <p:spPr>
          <a:xfrm>
            <a:off x="395536" y="116632"/>
            <a:ext cx="8159540" cy="312281"/>
          </a:xfrm>
        </p:spPr>
        <p:txBody>
          <a:bodyPr/>
          <a:lstStyle/>
          <a:p>
            <a:r>
              <a:rPr lang="en-US" dirty="0"/>
              <a:t>4. Initial</a:t>
            </a:r>
            <a:r>
              <a:rPr lang="ru-RU" dirty="0"/>
              <a:t> </a:t>
            </a:r>
            <a:r>
              <a:rPr lang="en-US" dirty="0"/>
              <a:t>sales business process (Phase 1)</a:t>
            </a:r>
          </a:p>
        </p:txBody>
      </p:sp>
      <p:sp>
        <p:nvSpPr>
          <p:cNvPr id="302" name="Прямоугольник 98"/>
          <p:cNvSpPr/>
          <p:nvPr/>
        </p:nvSpPr>
        <p:spPr>
          <a:xfrm>
            <a:off x="7748235" y="4055467"/>
            <a:ext cx="162018" cy="162018"/>
          </a:xfrm>
          <a:prstGeom prst="rect">
            <a:avLst/>
          </a:prstGeom>
          <a:solidFill>
            <a:srgbClr val="70AD47">
              <a:lumMod val="60000"/>
              <a:lumOff val="40000"/>
            </a:srgb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3" name="Прямоугольник 101"/>
          <p:cNvSpPr/>
          <p:nvPr/>
        </p:nvSpPr>
        <p:spPr>
          <a:xfrm>
            <a:off x="7748235" y="4453632"/>
            <a:ext cx="162018" cy="162018"/>
          </a:xfrm>
          <a:prstGeom prst="rect">
            <a:avLst/>
          </a:prstGeom>
          <a:solidFill>
            <a:sysClr val="window" lastClr="FFFFFF">
              <a:lumMod val="75000"/>
            </a:sys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4" name="Прямоугольник 119"/>
          <p:cNvSpPr/>
          <p:nvPr/>
        </p:nvSpPr>
        <p:spPr>
          <a:xfrm>
            <a:off x="7748235" y="4827096"/>
            <a:ext cx="162018" cy="162018"/>
          </a:xfrm>
          <a:prstGeom prst="rect">
            <a:avLst/>
          </a:prstGeom>
          <a:solidFill>
            <a:srgbClr val="4472C4">
              <a:lumMod val="40000"/>
              <a:lumOff val="60000"/>
            </a:srgb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5" name="TextBox 304"/>
          <p:cNvSpPr txBox="1"/>
          <p:nvPr/>
        </p:nvSpPr>
        <p:spPr>
          <a:xfrm>
            <a:off x="7964259" y="3911451"/>
            <a:ext cx="1151073" cy="4154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Functionality already available in Terrasoft and planned to be used</a:t>
            </a:r>
          </a:p>
        </p:txBody>
      </p:sp>
      <p:sp>
        <p:nvSpPr>
          <p:cNvPr id="306" name="TextBox 305"/>
          <p:cNvSpPr txBox="1"/>
          <p:nvPr/>
        </p:nvSpPr>
        <p:spPr>
          <a:xfrm>
            <a:off x="7949841" y="4321468"/>
            <a:ext cx="1151073" cy="4154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Functionality already available in Terrasoft but not planned to be used</a:t>
            </a:r>
          </a:p>
        </p:txBody>
      </p:sp>
      <p:sp>
        <p:nvSpPr>
          <p:cNvPr id="307" name="TextBox 306"/>
          <p:cNvSpPr txBox="1"/>
          <p:nvPr/>
        </p:nvSpPr>
        <p:spPr>
          <a:xfrm>
            <a:off x="7965903" y="4753516"/>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New functionality to be implemented in Terrasoft</a:t>
            </a:r>
          </a:p>
        </p:txBody>
      </p:sp>
      <p:grpSp>
        <p:nvGrpSpPr>
          <p:cNvPr id="3" name="Group 2"/>
          <p:cNvGrpSpPr/>
          <p:nvPr/>
        </p:nvGrpSpPr>
        <p:grpSpPr>
          <a:xfrm>
            <a:off x="53498" y="664961"/>
            <a:ext cx="8869865" cy="5169483"/>
            <a:chOff x="251520" y="1275203"/>
            <a:chExt cx="6929386" cy="4409924"/>
          </a:xfrm>
        </p:grpSpPr>
        <p:sp>
          <p:nvSpPr>
            <p:cNvPr id="308" name="Rectangle 3083"/>
            <p:cNvSpPr>
              <a:spLocks noChangeArrowheads="1"/>
            </p:cNvSpPr>
            <p:nvPr/>
          </p:nvSpPr>
          <p:spPr bwMode="auto">
            <a:xfrm>
              <a:off x="6233466" y="3227060"/>
              <a:ext cx="947440" cy="5495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700" dirty="0">
                  <a:solidFill>
                    <a:schemeClr val="tx1"/>
                  </a:solidFill>
                </a:rPr>
                <a:t>21. Money transfer to existing bank account or moneyshop </a:t>
              </a:r>
            </a:p>
          </p:txBody>
        </p:sp>
        <p:sp>
          <p:nvSpPr>
            <p:cNvPr id="209" name="Прямоугольник 99"/>
            <p:cNvSpPr/>
            <p:nvPr/>
          </p:nvSpPr>
          <p:spPr>
            <a:xfrm>
              <a:off x="1304030" y="1910730"/>
              <a:ext cx="4565958" cy="2989123"/>
            </a:xfrm>
            <a:prstGeom prst="rect">
              <a:avLst/>
            </a:prstGeom>
            <a:solidFill>
              <a:sysClr val="window" lastClr="FFFFFF">
                <a:lumMod val="95000"/>
              </a:sysClr>
            </a:solidFill>
            <a:ln w="635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    Terrasoft</a:t>
              </a:r>
            </a:p>
          </p:txBody>
        </p:sp>
        <p:sp>
          <p:nvSpPr>
            <p:cNvPr id="210" name="Rectangle 10968"/>
            <p:cNvSpPr/>
            <p:nvPr/>
          </p:nvSpPr>
          <p:spPr>
            <a:xfrm>
              <a:off x="3497548" y="2944679"/>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14.Phone verification (3)</a:t>
              </a:r>
            </a:p>
          </p:txBody>
        </p:sp>
        <p:sp>
          <p:nvSpPr>
            <p:cNvPr id="211" name="Прямоугольник 26"/>
            <p:cNvSpPr/>
            <p:nvPr/>
          </p:nvSpPr>
          <p:spPr>
            <a:xfrm>
              <a:off x="1312480" y="4055310"/>
              <a:ext cx="1783998" cy="838810"/>
            </a:xfrm>
            <a:prstGeom prst="rect">
              <a:avLst/>
            </a:prstGeom>
            <a:solidFill>
              <a:srgbClr val="70AD47">
                <a:lumMod val="60000"/>
                <a:lumOff val="40000"/>
              </a:srgbClr>
            </a:solidFill>
            <a:ln w="12700" cap="flat" cmpd="sng" algn="ctr">
              <a:solidFill>
                <a:srgbClr val="002060"/>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Web site</a:t>
              </a:r>
            </a:p>
          </p:txBody>
        </p:sp>
        <p:pic>
          <p:nvPicPr>
            <p:cNvPr id="212" name="Picture 1025" descr="http://www.viscoseclosures.com/wp/wp-content/uploads/2013/12/customer-ic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97" t="9489" r="18255" b="6847"/>
            <a:stretch/>
          </p:blipFill>
          <p:spPr bwMode="auto">
            <a:xfrm>
              <a:off x="338757" y="2714056"/>
              <a:ext cx="472177" cy="953941"/>
            </a:xfrm>
            <a:prstGeom prst="rect">
              <a:avLst/>
            </a:prstGeom>
            <a:noFill/>
            <a:extLst>
              <a:ext uri="{909E8E84-426E-40DD-AFC4-6F175D3DCCD1}">
                <a14:hiddenFill xmlns:a14="http://schemas.microsoft.com/office/drawing/2010/main">
                  <a:solidFill>
                    <a:srgbClr val="FFFFFF"/>
                  </a:solidFill>
                </a14:hiddenFill>
              </a:ext>
            </a:extLst>
          </p:spPr>
        </p:pic>
        <p:sp>
          <p:nvSpPr>
            <p:cNvPr id="213" name="Right Arrow 212"/>
            <p:cNvSpPr/>
            <p:nvPr/>
          </p:nvSpPr>
          <p:spPr>
            <a:xfrm>
              <a:off x="926135" y="4345442"/>
              <a:ext cx="316267" cy="299298"/>
            </a:xfrm>
            <a:prstGeom prst="right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14" name="Rectangle 213"/>
            <p:cNvSpPr/>
            <p:nvPr/>
          </p:nvSpPr>
          <p:spPr>
            <a:xfrm>
              <a:off x="2061790" y="2945290"/>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5</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Stop factors check </a:t>
              </a:r>
            </a:p>
          </p:txBody>
        </p:sp>
        <p:sp>
          <p:nvSpPr>
            <p:cNvPr id="215" name="TextBox 214"/>
            <p:cNvSpPr txBox="1"/>
            <p:nvPr/>
          </p:nvSpPr>
          <p:spPr>
            <a:xfrm>
              <a:off x="251520" y="3626018"/>
              <a:ext cx="646652" cy="21544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Customer</a:t>
              </a:r>
            </a:p>
          </p:txBody>
        </p:sp>
        <p:sp>
          <p:nvSpPr>
            <p:cNvPr id="216" name="Rectangle 10968"/>
            <p:cNvSpPr/>
            <p:nvPr/>
          </p:nvSpPr>
          <p:spPr>
            <a:xfrm>
              <a:off x="2058478" y="3417023"/>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6</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Black lists check </a:t>
              </a:r>
            </a:p>
          </p:txBody>
        </p:sp>
        <p:sp>
          <p:nvSpPr>
            <p:cNvPr id="217" name="Rectangle 10968"/>
            <p:cNvSpPr/>
            <p:nvPr/>
          </p:nvSpPr>
          <p:spPr>
            <a:xfrm>
              <a:off x="2541276" y="2945290"/>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9</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Soc.-</a:t>
              </a:r>
              <a:r>
                <a:rPr kumimoji="0" lang="en-US" sz="800" b="0" i="0" u="none" strike="noStrike" kern="0" cap="none" spc="0" normalizeH="0" baseline="0" noProof="0" dirty="0" err="1">
                  <a:ln>
                    <a:noFill/>
                  </a:ln>
                  <a:solidFill>
                    <a:prstClr val="black"/>
                  </a:solidFill>
                  <a:effectLst/>
                  <a:uLnTx/>
                  <a:uFillTx/>
                  <a:latin typeface="Calibri" panose="020F0502020204030204"/>
                  <a:ea typeface="+mn-ea"/>
                  <a:cs typeface="+mn-cs"/>
                </a:rPr>
                <a:t>dem.</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 scoring</a:t>
              </a:r>
            </a:p>
          </p:txBody>
        </p:sp>
        <p:sp>
          <p:nvSpPr>
            <p:cNvPr id="218" name="Rectangle 10968"/>
            <p:cNvSpPr/>
            <p:nvPr/>
          </p:nvSpPr>
          <p:spPr>
            <a:xfrm>
              <a:off x="3019901" y="3422001"/>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12.Request to credit bureau</a:t>
              </a:r>
            </a:p>
          </p:txBody>
        </p:sp>
        <p:sp>
          <p:nvSpPr>
            <p:cNvPr id="219" name="Rectangle 10968"/>
            <p:cNvSpPr/>
            <p:nvPr/>
          </p:nvSpPr>
          <p:spPr>
            <a:xfrm>
              <a:off x="3497548" y="3422883"/>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13.Credit rules</a:t>
              </a:r>
            </a:p>
          </p:txBody>
        </p:sp>
        <p:sp>
          <p:nvSpPr>
            <p:cNvPr id="220" name="Rectangle 10968"/>
            <p:cNvSpPr/>
            <p:nvPr/>
          </p:nvSpPr>
          <p:spPr>
            <a:xfrm>
              <a:off x="2540731" y="3416770"/>
              <a:ext cx="479170" cy="473504"/>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8.Anti-fraud web-scoring</a:t>
              </a:r>
            </a:p>
          </p:txBody>
        </p:sp>
        <p:sp>
          <p:nvSpPr>
            <p:cNvPr id="221" name="Rectangle 10968"/>
            <p:cNvSpPr/>
            <p:nvPr/>
          </p:nvSpPr>
          <p:spPr>
            <a:xfrm>
              <a:off x="3019901" y="2944715"/>
              <a:ext cx="479170" cy="473504"/>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11.Request to local risk resources/partners</a:t>
              </a:r>
            </a:p>
          </p:txBody>
        </p:sp>
        <p:sp>
          <p:nvSpPr>
            <p:cNvPr id="222" name="Стрелка вниз 11"/>
            <p:cNvSpPr/>
            <p:nvPr/>
          </p:nvSpPr>
          <p:spPr>
            <a:xfrm>
              <a:off x="2277629" y="3379434"/>
              <a:ext cx="79119" cy="102427"/>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3" name="Стрелка вниз 69"/>
            <p:cNvSpPr/>
            <p:nvPr/>
          </p:nvSpPr>
          <p:spPr>
            <a:xfrm rot="10800000">
              <a:off x="2751175" y="3347735"/>
              <a:ext cx="95267" cy="976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4" name="Straight Arrow Connector 3225"/>
            <p:cNvCxnSpPr/>
            <p:nvPr/>
          </p:nvCxnSpPr>
          <p:spPr>
            <a:xfrm flipV="1">
              <a:off x="3258801" y="4783641"/>
              <a:ext cx="716" cy="205045"/>
            </a:xfrm>
            <a:prstGeom prst="straightConnector1">
              <a:avLst/>
            </a:prstGeom>
            <a:noFill/>
            <a:ln w="15875" cap="flat" cmpd="sng" algn="ctr">
              <a:solidFill>
                <a:sysClr val="windowText" lastClr="000000"/>
              </a:solidFill>
              <a:prstDash val="sysDot"/>
              <a:miter lim="800000"/>
              <a:headEnd type="triangle"/>
              <a:tailEnd type="triangle"/>
            </a:ln>
            <a:effectLst/>
          </p:spPr>
        </p:cxnSp>
        <p:cxnSp>
          <p:nvCxnSpPr>
            <p:cNvPr id="225" name="Straight Arrow Connector 3225"/>
            <p:cNvCxnSpPr>
              <a:endCxn id="215" idx="2"/>
            </p:cNvCxnSpPr>
            <p:nvPr/>
          </p:nvCxnSpPr>
          <p:spPr>
            <a:xfrm rot="10800000">
              <a:off x="574847" y="3841462"/>
              <a:ext cx="2081577" cy="1463251"/>
            </a:xfrm>
            <a:prstGeom prst="bentConnector2">
              <a:avLst/>
            </a:prstGeom>
            <a:noFill/>
            <a:ln w="3175" cap="flat" cmpd="sng" algn="ctr">
              <a:solidFill>
                <a:sysClr val="windowText" lastClr="000000"/>
              </a:solidFill>
              <a:prstDash val="dash"/>
              <a:miter lim="800000"/>
              <a:tailEnd type="triangle"/>
            </a:ln>
            <a:effectLst/>
          </p:spPr>
        </p:cxnSp>
        <p:sp>
          <p:nvSpPr>
            <p:cNvPr id="226" name="Стрелка вниз 93"/>
            <p:cNvSpPr/>
            <p:nvPr/>
          </p:nvSpPr>
          <p:spPr>
            <a:xfrm rot="10800000">
              <a:off x="3686598" y="3347735"/>
              <a:ext cx="92057" cy="976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7" name="Right Arrow 3251"/>
            <p:cNvSpPr/>
            <p:nvPr/>
          </p:nvSpPr>
          <p:spPr>
            <a:xfrm>
              <a:off x="5940845" y="3012946"/>
              <a:ext cx="316267" cy="299298"/>
            </a:xfrm>
            <a:prstGeom prst="right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TextBox 227"/>
            <p:cNvSpPr txBox="1"/>
            <p:nvPr/>
          </p:nvSpPr>
          <p:spPr>
            <a:xfrm>
              <a:off x="1335749" y="5148409"/>
              <a:ext cx="857215" cy="21544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SMSs</a:t>
              </a:r>
            </a:p>
          </p:txBody>
        </p:sp>
        <p:cxnSp>
          <p:nvCxnSpPr>
            <p:cNvPr id="229" name="Straight Arrow Connector 3225"/>
            <p:cNvCxnSpPr/>
            <p:nvPr/>
          </p:nvCxnSpPr>
          <p:spPr>
            <a:xfrm>
              <a:off x="5878102" y="2965640"/>
              <a:ext cx="406542" cy="0"/>
            </a:xfrm>
            <a:prstGeom prst="straightConnector1">
              <a:avLst/>
            </a:prstGeom>
            <a:noFill/>
            <a:ln w="15875" cap="flat" cmpd="sng" algn="ctr">
              <a:solidFill>
                <a:sysClr val="windowText" lastClr="000000"/>
              </a:solidFill>
              <a:prstDash val="sysDot"/>
              <a:miter lim="800000"/>
              <a:headEnd type="triangle"/>
              <a:tailEnd type="triangle"/>
            </a:ln>
            <a:effectLst/>
          </p:spPr>
        </p:cxnSp>
        <p:cxnSp>
          <p:nvCxnSpPr>
            <p:cNvPr id="230" name="Straight Arrow Connector 3225"/>
            <p:cNvCxnSpPr/>
            <p:nvPr/>
          </p:nvCxnSpPr>
          <p:spPr>
            <a:xfrm flipH="1" flipV="1">
              <a:off x="2977574" y="4187612"/>
              <a:ext cx="264310" cy="5222"/>
            </a:xfrm>
            <a:prstGeom prst="straightConnector1">
              <a:avLst/>
            </a:prstGeom>
            <a:noFill/>
            <a:ln w="15875" cap="flat" cmpd="sng" algn="ctr">
              <a:solidFill>
                <a:sysClr val="windowText" lastClr="000000"/>
              </a:solidFill>
              <a:prstDash val="sysDot"/>
              <a:miter lim="800000"/>
              <a:headEnd type="triangle"/>
              <a:tailEnd type="triangle"/>
            </a:ln>
            <a:effectLst/>
          </p:spPr>
        </p:cxnSp>
        <p:sp>
          <p:nvSpPr>
            <p:cNvPr id="231" name="Rectangle 10968"/>
            <p:cNvSpPr/>
            <p:nvPr/>
          </p:nvSpPr>
          <p:spPr>
            <a:xfrm>
              <a:off x="1414154" y="2301537"/>
              <a:ext cx="466667" cy="476392"/>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prstClr val="black"/>
                  </a:solidFill>
                  <a:effectLst/>
                  <a:uLnTx/>
                  <a:uFillTx/>
                  <a:latin typeface="Calibri" panose="020F0502020204030204"/>
                  <a:ea typeface="+mn-ea"/>
                  <a:cs typeface="+mn-cs"/>
                </a:rPr>
                <a:t>1.Filling app with </a:t>
              </a:r>
              <a:r>
                <a:rPr lang="en-US" altLang="en-US" sz="900" kern="0" dirty="0">
                  <a:solidFill>
                    <a:prstClr val="black"/>
                  </a:solidFill>
                  <a:latin typeface="Calibri" panose="020F0502020204030204"/>
                </a:rPr>
                <a:t>DSAs</a:t>
              </a:r>
              <a:endParaRPr kumimoji="0" lang="en-US" altLang="en-US"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32" name="Rectangle 10968"/>
            <p:cNvSpPr/>
            <p:nvPr/>
          </p:nvSpPr>
          <p:spPr>
            <a:xfrm>
              <a:off x="2065418" y="2308758"/>
              <a:ext cx="479170" cy="473504"/>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4</a:t>
              </a:r>
              <a:r>
                <a:rPr kumimoji="0" lang="ru-RU" sz="9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Visual stop factors check </a:t>
              </a:r>
            </a:p>
          </p:txBody>
        </p:sp>
        <p:sp>
          <p:nvSpPr>
            <p:cNvPr id="233" name="Стрелка вниз 198"/>
            <p:cNvSpPr/>
            <p:nvPr/>
          </p:nvSpPr>
          <p:spPr>
            <a:xfrm>
              <a:off x="2265399" y="2829401"/>
              <a:ext cx="83927" cy="78300"/>
            </a:xfrm>
            <a:prstGeom prst="down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34" name="Straight Arrow Connector 3225"/>
            <p:cNvCxnSpPr>
              <a:stCxn id="288" idx="0"/>
            </p:cNvCxnSpPr>
            <p:nvPr/>
          </p:nvCxnSpPr>
          <p:spPr>
            <a:xfrm flipH="1" flipV="1">
              <a:off x="5523829" y="4741355"/>
              <a:ext cx="2244" cy="243174"/>
            </a:xfrm>
            <a:prstGeom prst="straightConnector1">
              <a:avLst/>
            </a:prstGeom>
            <a:noFill/>
            <a:ln w="15875" cap="flat" cmpd="sng" algn="ctr">
              <a:solidFill>
                <a:sysClr val="windowText" lastClr="000000"/>
              </a:solidFill>
              <a:prstDash val="sysDot"/>
              <a:miter lim="800000"/>
              <a:headEnd type="triangle"/>
              <a:tailEnd type="triangle"/>
            </a:ln>
            <a:effectLst/>
          </p:spPr>
        </p:cxnSp>
        <p:sp>
          <p:nvSpPr>
            <p:cNvPr id="235" name="Rectangle 10968"/>
            <p:cNvSpPr/>
            <p:nvPr/>
          </p:nvSpPr>
          <p:spPr>
            <a:xfrm>
              <a:off x="5290978" y="3418039"/>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19.Contract making</a:t>
              </a:r>
            </a:p>
          </p:txBody>
        </p:sp>
        <p:sp>
          <p:nvSpPr>
            <p:cNvPr id="236" name="Rectangle 10968"/>
            <p:cNvSpPr/>
            <p:nvPr/>
          </p:nvSpPr>
          <p:spPr>
            <a:xfrm>
              <a:off x="4625603" y="3416621"/>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latin typeface="Calibri" panose="020F0502020204030204"/>
                  <a:ea typeface="+mn-ea"/>
                  <a:cs typeface="+mn-cs"/>
                </a:rPr>
                <a:t>18.Explicit customer’s confirmation</a:t>
              </a:r>
            </a:p>
          </p:txBody>
        </p:sp>
        <p:sp>
          <p:nvSpPr>
            <p:cNvPr id="237" name="Rectangle 10968"/>
            <p:cNvSpPr/>
            <p:nvPr/>
          </p:nvSpPr>
          <p:spPr>
            <a:xfrm>
              <a:off x="5291743" y="2942935"/>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20.Loan granting</a:t>
              </a:r>
            </a:p>
          </p:txBody>
        </p:sp>
        <p:sp>
          <p:nvSpPr>
            <p:cNvPr id="238" name="Rectangle 10968"/>
            <p:cNvSpPr/>
            <p:nvPr/>
          </p:nvSpPr>
          <p:spPr>
            <a:xfrm>
              <a:off x="4625603" y="2942935"/>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17.Documetns scans’ (data) checking</a:t>
              </a:r>
            </a:p>
          </p:txBody>
        </p:sp>
        <p:sp>
          <p:nvSpPr>
            <p:cNvPr id="239" name="Rectangle 10968"/>
            <p:cNvSpPr/>
            <p:nvPr/>
          </p:nvSpPr>
          <p:spPr>
            <a:xfrm>
              <a:off x="4618567" y="2340306"/>
              <a:ext cx="479170" cy="473504"/>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16.Uploading documents’ scans in CRM</a:t>
              </a:r>
            </a:p>
          </p:txBody>
        </p:sp>
        <p:pic>
          <p:nvPicPr>
            <p:cNvPr id="240" name="Рисунок 88"/>
            <p:cNvPicPr>
              <a:picLocks noChangeAspect="1"/>
            </p:cNvPicPr>
            <p:nvPr/>
          </p:nvPicPr>
          <p:blipFill rotWithShape="1">
            <a:blip r:embed="rId4"/>
            <a:srcRect b="31381"/>
            <a:stretch/>
          </p:blipFill>
          <p:spPr>
            <a:xfrm>
              <a:off x="4999656" y="2254952"/>
              <a:ext cx="154226" cy="298019"/>
            </a:xfrm>
            <a:prstGeom prst="rect">
              <a:avLst/>
            </a:prstGeom>
          </p:spPr>
        </p:pic>
        <p:sp>
          <p:nvSpPr>
            <p:cNvPr id="241" name="Rectangle 10968"/>
            <p:cNvSpPr/>
            <p:nvPr/>
          </p:nvSpPr>
          <p:spPr>
            <a:xfrm>
              <a:off x="4139123" y="2340306"/>
              <a:ext cx="479170" cy="473504"/>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15.Paper contract signing</a:t>
              </a:r>
            </a:p>
          </p:txBody>
        </p:sp>
        <p:pic>
          <p:nvPicPr>
            <p:cNvPr id="242" name="Рисунок 91"/>
            <p:cNvPicPr>
              <a:picLocks noChangeAspect="1"/>
            </p:cNvPicPr>
            <p:nvPr/>
          </p:nvPicPr>
          <p:blipFill rotWithShape="1">
            <a:blip r:embed="rId4"/>
            <a:srcRect b="31381"/>
            <a:stretch/>
          </p:blipFill>
          <p:spPr>
            <a:xfrm>
              <a:off x="4504099" y="2250962"/>
              <a:ext cx="154226" cy="298019"/>
            </a:xfrm>
            <a:prstGeom prst="rect">
              <a:avLst/>
            </a:prstGeom>
          </p:spPr>
        </p:pic>
        <p:pic>
          <p:nvPicPr>
            <p:cNvPr id="244" name="Рисунок 97"/>
            <p:cNvPicPr>
              <a:picLocks noChangeAspect="1"/>
            </p:cNvPicPr>
            <p:nvPr/>
          </p:nvPicPr>
          <p:blipFill rotWithShape="1">
            <a:blip r:embed="rId4"/>
            <a:srcRect b="31381"/>
            <a:stretch/>
          </p:blipFill>
          <p:spPr>
            <a:xfrm>
              <a:off x="2433600" y="2213437"/>
              <a:ext cx="154226" cy="298019"/>
            </a:xfrm>
            <a:prstGeom prst="rect">
              <a:avLst/>
            </a:prstGeom>
          </p:spPr>
        </p:pic>
        <p:cxnSp>
          <p:nvCxnSpPr>
            <p:cNvPr id="245" name="Straight Arrow Connector 244"/>
            <p:cNvCxnSpPr>
              <a:endCxn id="285" idx="0"/>
            </p:cNvCxnSpPr>
            <p:nvPr/>
          </p:nvCxnSpPr>
          <p:spPr>
            <a:xfrm>
              <a:off x="3292474" y="3915049"/>
              <a:ext cx="689133" cy="1069481"/>
            </a:xfrm>
            <a:prstGeom prst="straightConnector1">
              <a:avLst/>
            </a:prstGeom>
            <a:noFill/>
            <a:ln w="15875" cap="flat" cmpd="sng" algn="ctr">
              <a:solidFill>
                <a:sysClr val="windowText" lastClr="000000"/>
              </a:solidFill>
              <a:prstDash val="sysDot"/>
              <a:bevel/>
              <a:headEnd type="triangle"/>
              <a:tailEnd type="triangle"/>
            </a:ln>
            <a:effectLst/>
          </p:spPr>
        </p:cxnSp>
        <p:cxnSp>
          <p:nvCxnSpPr>
            <p:cNvPr id="246" name="Straight Arrow Connector 245"/>
            <p:cNvCxnSpPr>
              <a:stCxn id="221" idx="0"/>
              <a:endCxn id="283" idx="2"/>
            </p:cNvCxnSpPr>
            <p:nvPr/>
          </p:nvCxnSpPr>
          <p:spPr>
            <a:xfrm flipV="1">
              <a:off x="3259486" y="1826834"/>
              <a:ext cx="1131" cy="1117881"/>
            </a:xfrm>
            <a:prstGeom prst="straightConnector1">
              <a:avLst/>
            </a:prstGeom>
            <a:noFill/>
            <a:ln w="15875" cap="flat" cmpd="sng" algn="ctr">
              <a:solidFill>
                <a:sysClr val="windowText" lastClr="000000"/>
              </a:solidFill>
              <a:prstDash val="sysDot"/>
              <a:miter lim="800000"/>
              <a:headEnd type="triangle"/>
              <a:tailEnd type="triangle"/>
            </a:ln>
            <a:effectLst/>
          </p:spPr>
        </p:cxnSp>
        <p:sp>
          <p:nvSpPr>
            <p:cNvPr id="247" name="Right Arrow 3251"/>
            <p:cNvSpPr/>
            <p:nvPr/>
          </p:nvSpPr>
          <p:spPr>
            <a:xfrm>
              <a:off x="899348" y="3040849"/>
              <a:ext cx="316267" cy="299298"/>
            </a:xfrm>
            <a:prstGeom prst="right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8" name="Right Arrow 3251"/>
            <p:cNvSpPr/>
            <p:nvPr/>
          </p:nvSpPr>
          <p:spPr>
            <a:xfrm>
              <a:off x="899448" y="2364433"/>
              <a:ext cx="316267" cy="299298"/>
            </a:xfrm>
            <a:prstGeom prst="right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249" name="Прямая соединительная линия 17"/>
            <p:cNvCxnSpPr/>
            <p:nvPr/>
          </p:nvCxnSpPr>
          <p:spPr>
            <a:xfrm>
              <a:off x="1957393" y="1910734"/>
              <a:ext cx="15437" cy="2976374"/>
            </a:xfrm>
            <a:prstGeom prst="line">
              <a:avLst/>
            </a:prstGeom>
            <a:noFill/>
            <a:ln w="6350" cap="flat" cmpd="sng" algn="ctr">
              <a:solidFill>
                <a:srgbClr val="5B9BD5"/>
              </a:solidFill>
              <a:prstDash val="dash"/>
              <a:miter lim="800000"/>
            </a:ln>
            <a:effectLst/>
          </p:spPr>
        </p:cxnSp>
        <p:cxnSp>
          <p:nvCxnSpPr>
            <p:cNvPr id="250" name="Прямая соединительная линия 115"/>
            <p:cNvCxnSpPr/>
            <p:nvPr/>
          </p:nvCxnSpPr>
          <p:spPr>
            <a:xfrm>
              <a:off x="5190316" y="1922863"/>
              <a:ext cx="0" cy="2976991"/>
            </a:xfrm>
            <a:prstGeom prst="line">
              <a:avLst/>
            </a:prstGeom>
            <a:noFill/>
            <a:ln w="6350" cap="flat" cmpd="sng" algn="ctr">
              <a:solidFill>
                <a:srgbClr val="5B9BD5"/>
              </a:solidFill>
              <a:prstDash val="dash"/>
              <a:miter lim="800000"/>
            </a:ln>
            <a:effectLst/>
          </p:spPr>
        </p:cxnSp>
        <p:cxnSp>
          <p:nvCxnSpPr>
            <p:cNvPr id="251" name="Straight Arrow Connector 3225"/>
            <p:cNvCxnSpPr>
              <a:endCxn id="258" idx="2"/>
            </p:cNvCxnSpPr>
            <p:nvPr/>
          </p:nvCxnSpPr>
          <p:spPr>
            <a:xfrm rot="16200000" flipV="1">
              <a:off x="2682240" y="4882018"/>
              <a:ext cx="198702" cy="1952"/>
            </a:xfrm>
            <a:prstGeom prst="bentConnector3">
              <a:avLst>
                <a:gd name="adj1" fmla="val 50000"/>
              </a:avLst>
            </a:prstGeom>
            <a:noFill/>
            <a:ln w="15875" cap="flat" cmpd="sng" algn="ctr">
              <a:solidFill>
                <a:sysClr val="windowText" lastClr="000000"/>
              </a:solidFill>
              <a:prstDash val="sysDot"/>
              <a:miter lim="800000"/>
              <a:headEnd type="triangle"/>
              <a:tailEnd type="triangle"/>
            </a:ln>
            <a:effectLst/>
          </p:spPr>
        </p:cxnSp>
        <p:pic>
          <p:nvPicPr>
            <p:cNvPr id="252" name="Рисунок 123"/>
            <p:cNvPicPr>
              <a:picLocks noChangeAspect="1"/>
            </p:cNvPicPr>
            <p:nvPr/>
          </p:nvPicPr>
          <p:blipFill rotWithShape="1">
            <a:blip r:embed="rId4"/>
            <a:srcRect b="31381"/>
            <a:stretch/>
          </p:blipFill>
          <p:spPr>
            <a:xfrm>
              <a:off x="1772111" y="2213437"/>
              <a:ext cx="154226" cy="298019"/>
            </a:xfrm>
            <a:prstGeom prst="rect">
              <a:avLst/>
            </a:prstGeom>
          </p:spPr>
        </p:pic>
        <p:sp>
          <p:nvSpPr>
            <p:cNvPr id="253" name="Rectangle 10968"/>
            <p:cNvSpPr/>
            <p:nvPr/>
          </p:nvSpPr>
          <p:spPr>
            <a:xfrm>
              <a:off x="1400445" y="2943209"/>
              <a:ext cx="479170" cy="473504"/>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latin typeface="Calibri" panose="020F0502020204030204"/>
                  <a:ea typeface="+mn-ea"/>
                  <a:cs typeface="+mn-cs"/>
                </a:rPr>
                <a:t>2.Filling app during the call to/from Call center</a:t>
              </a:r>
            </a:p>
          </p:txBody>
        </p:sp>
        <p:pic>
          <p:nvPicPr>
            <p:cNvPr id="254" name="Picture 1033" descr="http://www.5tibetansworkshop.com/wp-content/uploads/2014/10/headphones-at-compu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78995" y="2905297"/>
              <a:ext cx="211526" cy="213674"/>
            </a:xfrm>
            <a:prstGeom prst="rect">
              <a:avLst/>
            </a:prstGeom>
            <a:noFill/>
            <a:extLst>
              <a:ext uri="{909E8E84-426E-40DD-AFC4-6F175D3DCCD1}">
                <a14:hiddenFill xmlns:a14="http://schemas.microsoft.com/office/drawing/2010/main">
                  <a:solidFill>
                    <a:srgbClr val="FFFFFF"/>
                  </a:solidFill>
                </a14:hiddenFill>
              </a:ext>
            </a:extLst>
          </p:spPr>
        </p:pic>
        <p:sp>
          <p:nvSpPr>
            <p:cNvPr id="255" name="Стрелка вниз 129"/>
            <p:cNvSpPr/>
            <p:nvPr/>
          </p:nvSpPr>
          <p:spPr>
            <a:xfrm rot="16200000">
              <a:off x="1924221" y="3130448"/>
              <a:ext cx="103597" cy="113700"/>
            </a:xfrm>
            <a:prstGeom prst="down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6" name="Rectangle 10968"/>
            <p:cNvSpPr/>
            <p:nvPr/>
          </p:nvSpPr>
          <p:spPr>
            <a:xfrm>
              <a:off x="1409116" y="4310138"/>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3.</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Filling online app on website</a:t>
              </a:r>
            </a:p>
          </p:txBody>
        </p:sp>
        <p:sp>
          <p:nvSpPr>
            <p:cNvPr id="257" name="Rectangle 10968"/>
            <p:cNvSpPr/>
            <p:nvPr/>
          </p:nvSpPr>
          <p:spPr>
            <a:xfrm>
              <a:off x="2061790" y="4310138"/>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7</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Online general stop factors check </a:t>
              </a:r>
            </a:p>
          </p:txBody>
        </p:sp>
        <p:sp>
          <p:nvSpPr>
            <p:cNvPr id="258" name="Rectangle 10968"/>
            <p:cNvSpPr/>
            <p:nvPr/>
          </p:nvSpPr>
          <p:spPr>
            <a:xfrm>
              <a:off x="2541030" y="4310138"/>
              <a:ext cx="479170" cy="47350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10</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Online mobile phone verification</a:t>
              </a:r>
            </a:p>
          </p:txBody>
        </p:sp>
        <p:sp>
          <p:nvSpPr>
            <p:cNvPr id="259" name="Стрелка вниз 155"/>
            <p:cNvSpPr/>
            <p:nvPr/>
          </p:nvSpPr>
          <p:spPr>
            <a:xfrm rot="16200000">
              <a:off x="1929423" y="4490041"/>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0" name="Стрелка вниз 156"/>
            <p:cNvSpPr/>
            <p:nvPr/>
          </p:nvSpPr>
          <p:spPr>
            <a:xfrm rot="16200000">
              <a:off x="2984255" y="3139231"/>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1" name="Стрелка вниз 157"/>
            <p:cNvSpPr/>
            <p:nvPr/>
          </p:nvSpPr>
          <p:spPr>
            <a:xfrm rot="16200000">
              <a:off x="2512383" y="3602106"/>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2" name="Стрелка вниз 159"/>
            <p:cNvSpPr/>
            <p:nvPr/>
          </p:nvSpPr>
          <p:spPr>
            <a:xfrm rot="16200000">
              <a:off x="3471202" y="3602106"/>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3" name="Стрелка вниз 160"/>
            <p:cNvSpPr/>
            <p:nvPr/>
          </p:nvSpPr>
          <p:spPr>
            <a:xfrm>
              <a:off x="3215034" y="3384692"/>
              <a:ext cx="77440" cy="8688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4" name="Стрелка вниз 164"/>
            <p:cNvSpPr/>
            <p:nvPr/>
          </p:nvSpPr>
          <p:spPr>
            <a:xfrm rot="16200000">
              <a:off x="4009402" y="2531280"/>
              <a:ext cx="103597" cy="113700"/>
            </a:xfrm>
            <a:prstGeom prst="down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5" name="Стрелка вниз 151"/>
            <p:cNvSpPr/>
            <p:nvPr/>
          </p:nvSpPr>
          <p:spPr>
            <a:xfrm rot="16200000">
              <a:off x="1929624" y="2488659"/>
              <a:ext cx="103597" cy="113700"/>
            </a:xfrm>
            <a:prstGeom prst="down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6" name="Стрелка вниз 165"/>
            <p:cNvSpPr/>
            <p:nvPr/>
          </p:nvSpPr>
          <p:spPr>
            <a:xfrm rot="16200000">
              <a:off x="2512383" y="4490041"/>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7" name="Стрелка вниз 166"/>
            <p:cNvSpPr/>
            <p:nvPr/>
          </p:nvSpPr>
          <p:spPr>
            <a:xfrm rot="10800000">
              <a:off x="2258449" y="3915049"/>
              <a:ext cx="76305" cy="88796"/>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8" name="TextBox 267"/>
            <p:cNvSpPr txBox="1"/>
            <p:nvPr/>
          </p:nvSpPr>
          <p:spPr>
            <a:xfrm>
              <a:off x="1334571" y="1970187"/>
              <a:ext cx="646652" cy="21544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Applying</a:t>
              </a:r>
            </a:p>
          </p:txBody>
        </p:sp>
        <p:sp>
          <p:nvSpPr>
            <p:cNvPr id="269" name="TextBox 268"/>
            <p:cNvSpPr txBox="1"/>
            <p:nvPr/>
          </p:nvSpPr>
          <p:spPr>
            <a:xfrm>
              <a:off x="2587659" y="1980629"/>
              <a:ext cx="748963" cy="215445"/>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Decisioning</a:t>
              </a:r>
            </a:p>
          </p:txBody>
        </p:sp>
        <p:pic>
          <p:nvPicPr>
            <p:cNvPr id="270" name="Picture 1031" descr="https://upload.wikimedia.org/wikipedia/commons/7/75/Internet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64356" y="4285280"/>
              <a:ext cx="197268" cy="160414"/>
            </a:xfrm>
            <a:prstGeom prst="rect">
              <a:avLst/>
            </a:prstGeom>
            <a:noFill/>
            <a:extLst>
              <a:ext uri="{909E8E84-426E-40DD-AFC4-6F175D3DCCD1}">
                <a14:hiddenFill xmlns:a14="http://schemas.microsoft.com/office/drawing/2010/main">
                  <a:solidFill>
                    <a:srgbClr val="FFFFFF"/>
                  </a:solidFill>
                </a14:hiddenFill>
              </a:ext>
            </a:extLst>
          </p:spPr>
        </p:pic>
        <p:cxnSp>
          <p:nvCxnSpPr>
            <p:cNvPr id="271" name="Прямая соединительная линия 183"/>
            <p:cNvCxnSpPr/>
            <p:nvPr/>
          </p:nvCxnSpPr>
          <p:spPr>
            <a:xfrm>
              <a:off x="4054619" y="1910734"/>
              <a:ext cx="15437" cy="2976374"/>
            </a:xfrm>
            <a:prstGeom prst="line">
              <a:avLst/>
            </a:prstGeom>
            <a:noFill/>
            <a:ln w="6350" cap="flat" cmpd="sng" algn="ctr">
              <a:solidFill>
                <a:srgbClr val="5B9BD5"/>
              </a:solidFill>
              <a:prstDash val="dash"/>
              <a:miter lim="800000"/>
            </a:ln>
            <a:effectLst/>
          </p:spPr>
        </p:cxnSp>
        <p:sp>
          <p:nvSpPr>
            <p:cNvPr id="272" name="TextBox 271"/>
            <p:cNvSpPr txBox="1"/>
            <p:nvPr/>
          </p:nvSpPr>
          <p:spPr>
            <a:xfrm>
              <a:off x="4244706" y="1925434"/>
              <a:ext cx="748963" cy="338554"/>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Contract signing</a:t>
              </a:r>
            </a:p>
          </p:txBody>
        </p:sp>
        <p:sp>
          <p:nvSpPr>
            <p:cNvPr id="273" name="Стрелка вниз 186"/>
            <p:cNvSpPr/>
            <p:nvPr/>
          </p:nvSpPr>
          <p:spPr>
            <a:xfrm rot="16200000">
              <a:off x="4031382" y="3139231"/>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4" name="Стрелка вниз 190"/>
            <p:cNvSpPr/>
            <p:nvPr/>
          </p:nvSpPr>
          <p:spPr>
            <a:xfrm>
              <a:off x="4821214" y="2840398"/>
              <a:ext cx="83927" cy="78300"/>
            </a:xfrm>
            <a:prstGeom prst="down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275" name="Picture 1033" descr="http://www.5tibetansworkshop.com/wp-content/uploads/2014/10/headphones-at-compu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91847" y="3382830"/>
              <a:ext cx="211526" cy="213674"/>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1033" descr="http://www.5tibetansworkshop.com/wp-content/uploads/2014/10/headphones-at-compu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6431" y="2905298"/>
              <a:ext cx="211526" cy="213674"/>
            </a:xfrm>
            <a:prstGeom prst="rect">
              <a:avLst/>
            </a:prstGeom>
            <a:noFill/>
            <a:extLst>
              <a:ext uri="{909E8E84-426E-40DD-AFC4-6F175D3DCCD1}">
                <a14:hiddenFill xmlns:a14="http://schemas.microsoft.com/office/drawing/2010/main">
                  <a:solidFill>
                    <a:srgbClr val="FFFFFF"/>
                  </a:solidFill>
                </a14:hiddenFill>
              </a:ext>
            </a:extLst>
          </p:spPr>
        </p:pic>
        <p:sp>
          <p:nvSpPr>
            <p:cNvPr id="277" name="Стрелка вниз 191"/>
            <p:cNvSpPr/>
            <p:nvPr/>
          </p:nvSpPr>
          <p:spPr>
            <a:xfrm>
              <a:off x="4818138" y="3388554"/>
              <a:ext cx="77440" cy="8688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8" name="Стрелка вниз 192"/>
            <p:cNvSpPr/>
            <p:nvPr/>
          </p:nvSpPr>
          <p:spPr>
            <a:xfrm rot="16200000">
              <a:off x="5148928" y="3595260"/>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9" name="TextBox 278"/>
            <p:cNvSpPr txBox="1"/>
            <p:nvPr/>
          </p:nvSpPr>
          <p:spPr>
            <a:xfrm>
              <a:off x="5164588" y="1931049"/>
              <a:ext cx="748963" cy="338554"/>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Loan granting</a:t>
              </a:r>
            </a:p>
          </p:txBody>
        </p:sp>
        <p:sp>
          <p:nvSpPr>
            <p:cNvPr id="280" name="Стрелка вниз 194"/>
            <p:cNvSpPr/>
            <p:nvPr/>
          </p:nvSpPr>
          <p:spPr>
            <a:xfrm rot="10800000">
              <a:off x="5493040" y="3348695"/>
              <a:ext cx="92057" cy="976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81" name="Straight Arrow Connector 3225"/>
            <p:cNvCxnSpPr>
              <a:stCxn id="283" idx="3"/>
              <a:endCxn id="282" idx="1"/>
            </p:cNvCxnSpPr>
            <p:nvPr/>
          </p:nvCxnSpPr>
          <p:spPr>
            <a:xfrm>
              <a:off x="3622101" y="1636378"/>
              <a:ext cx="276245" cy="556"/>
            </a:xfrm>
            <a:prstGeom prst="straightConnector1">
              <a:avLst/>
            </a:prstGeom>
            <a:noFill/>
            <a:ln w="15875" cap="flat" cmpd="sng" algn="ctr">
              <a:solidFill>
                <a:sysClr val="windowText" lastClr="000000"/>
              </a:solidFill>
              <a:prstDash val="solid"/>
              <a:miter lim="800000"/>
              <a:headEnd type="triangle"/>
              <a:tailEnd type="triangle"/>
            </a:ln>
            <a:effectLst/>
          </p:spPr>
        </p:cxnSp>
        <p:pic>
          <p:nvPicPr>
            <p:cNvPr id="282" name="Рисунок 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98346" y="1452783"/>
              <a:ext cx="364601" cy="368302"/>
            </a:xfrm>
            <a:prstGeom prst="rect">
              <a:avLst/>
            </a:prstGeom>
          </p:spPr>
        </p:pic>
        <p:sp>
          <p:nvSpPr>
            <p:cNvPr id="283" name="Rectangle 10968"/>
            <p:cNvSpPr/>
            <p:nvPr/>
          </p:nvSpPr>
          <p:spPr>
            <a:xfrm>
              <a:off x="2899133" y="1445921"/>
              <a:ext cx="722968" cy="380913"/>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4" name="Rectangle 10968"/>
            <p:cNvSpPr/>
            <p:nvPr/>
          </p:nvSpPr>
          <p:spPr>
            <a:xfrm>
              <a:off x="2646083" y="4984529"/>
              <a:ext cx="722968" cy="380913"/>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5" name="Rectangle 10968"/>
            <p:cNvSpPr/>
            <p:nvPr/>
          </p:nvSpPr>
          <p:spPr>
            <a:xfrm>
              <a:off x="3643148" y="4984530"/>
              <a:ext cx="676917" cy="396388"/>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6" name="Прямоугольник 108"/>
            <p:cNvSpPr/>
            <p:nvPr/>
          </p:nvSpPr>
          <p:spPr>
            <a:xfrm>
              <a:off x="3547349" y="5354015"/>
              <a:ext cx="868514" cy="21544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Credit bureau</a:t>
              </a:r>
            </a:p>
          </p:txBody>
        </p:sp>
        <p:sp>
          <p:nvSpPr>
            <p:cNvPr id="287" name="Прямоугольник 109"/>
            <p:cNvSpPr/>
            <p:nvPr/>
          </p:nvSpPr>
          <p:spPr>
            <a:xfrm>
              <a:off x="2705846" y="5469682"/>
              <a:ext cx="635110" cy="215445"/>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SMS-agent</a:t>
              </a:r>
            </a:p>
          </p:txBody>
        </p:sp>
        <p:sp>
          <p:nvSpPr>
            <p:cNvPr id="288" name="Rectangle 10968"/>
            <p:cNvSpPr/>
            <p:nvPr/>
          </p:nvSpPr>
          <p:spPr>
            <a:xfrm>
              <a:off x="5164588" y="4984530"/>
              <a:ext cx="722968" cy="380913"/>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89" name="Прямоугольник 118"/>
            <p:cNvSpPr/>
            <p:nvPr/>
          </p:nvSpPr>
          <p:spPr>
            <a:xfrm>
              <a:off x="5080444" y="5353592"/>
              <a:ext cx="868514" cy="18378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GL</a:t>
              </a:r>
            </a:p>
          </p:txBody>
        </p:sp>
        <p:pic>
          <p:nvPicPr>
            <p:cNvPr id="290" name="Picture 10" descr="http://infomax.com.ph/file-manager/images/News/pl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11684" y="5009896"/>
              <a:ext cx="596843" cy="318784"/>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2" descr="http://ww1.prweb.com/prfiles/2011/08/10/10247011/gI_65157_GDSLINK_logo_fla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782558" y="5016237"/>
              <a:ext cx="393764" cy="337301"/>
            </a:xfrm>
            <a:prstGeom prst="rect">
              <a:avLst/>
            </a:prstGeom>
            <a:noFill/>
            <a:extLst>
              <a:ext uri="{909E8E84-426E-40DD-AFC4-6F175D3DCCD1}">
                <a14:hiddenFill xmlns:a14="http://schemas.microsoft.com/office/drawing/2010/main">
                  <a:solidFill>
                    <a:srgbClr val="FFFFFF"/>
                  </a:solidFill>
                </a14:hiddenFill>
              </a:ext>
            </a:extLst>
          </p:spPr>
        </p:pic>
        <p:sp>
          <p:nvSpPr>
            <p:cNvPr id="293" name="Rectangle 3274"/>
            <p:cNvSpPr/>
            <p:nvPr/>
          </p:nvSpPr>
          <p:spPr>
            <a:xfrm>
              <a:off x="6285052" y="2919749"/>
              <a:ext cx="839426" cy="423974"/>
            </a:xfrm>
            <a:prstGeom prst="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94" name="Picture 8" descr="http://api.dragonpay.ph/images/dragonpay-logo-smal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89980" y="3025742"/>
              <a:ext cx="629569" cy="282649"/>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6" descr="http://www.ruddco.com/~ruddco/images/quickbooks-log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21471" y="5003555"/>
              <a:ext cx="419713" cy="351899"/>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Arrow Connector 3225"/>
            <p:cNvCxnSpPr/>
            <p:nvPr/>
          </p:nvCxnSpPr>
          <p:spPr>
            <a:xfrm flipV="1">
              <a:off x="6337805" y="5370087"/>
              <a:ext cx="0" cy="252924"/>
            </a:xfrm>
            <a:prstGeom prst="straightConnector1">
              <a:avLst/>
            </a:prstGeom>
            <a:noFill/>
            <a:ln w="15875" cap="flat" cmpd="sng" algn="ctr">
              <a:solidFill>
                <a:sysClr val="windowText" lastClr="000000"/>
              </a:solidFill>
              <a:prstDash val="sysDot"/>
              <a:miter lim="800000"/>
              <a:headEnd type="triangle"/>
              <a:tailEnd type="triangle"/>
            </a:ln>
            <a:effectLst/>
          </p:spPr>
        </p:cxnSp>
        <p:cxnSp>
          <p:nvCxnSpPr>
            <p:cNvPr id="114" name="Straight Arrow Connector 3225"/>
            <p:cNvCxnSpPr/>
            <p:nvPr/>
          </p:nvCxnSpPr>
          <p:spPr>
            <a:xfrm flipV="1">
              <a:off x="6341837" y="5062948"/>
              <a:ext cx="0" cy="252924"/>
            </a:xfrm>
            <a:prstGeom prst="straightConnector1">
              <a:avLst/>
            </a:prstGeom>
            <a:noFill/>
            <a:ln w="15875" cap="flat" cmpd="sng" algn="ctr">
              <a:solidFill>
                <a:sysClr val="windowText" lastClr="000000"/>
              </a:solidFill>
              <a:prstDash val="solid"/>
              <a:miter lim="800000"/>
              <a:headEnd type="triangle"/>
              <a:tailEnd type="triangle"/>
            </a:ln>
            <a:effectLst/>
          </p:spPr>
        </p:cxnSp>
        <p:sp>
          <p:nvSpPr>
            <p:cNvPr id="115" name="Прямоугольник 108"/>
            <p:cNvSpPr/>
            <p:nvPr/>
          </p:nvSpPr>
          <p:spPr>
            <a:xfrm>
              <a:off x="2819497" y="1275203"/>
              <a:ext cx="868514" cy="18378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SM scoring provider</a:t>
              </a:r>
            </a:p>
          </p:txBody>
        </p:sp>
      </p:grpSp>
      <p:sp>
        <p:nvSpPr>
          <p:cNvPr id="109" name="TextBox 12"/>
          <p:cNvSpPr txBox="1">
            <a:spLocks/>
          </p:cNvSpPr>
          <p:nvPr/>
        </p:nvSpPr>
        <p:spPr>
          <a:xfrm>
            <a:off x="179387" y="5733256"/>
            <a:ext cx="8785225" cy="646331"/>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In the very beginning we plan to use only 1 (Website) out of 3 (DSA, Call center, Website) already implemented channels of customers acquisition. Meaning that we won’t use #1, 2, 4, 15, 16 functionality blocks. As for the new functionality – we plan to develop new risk procedures (#8, 11) and make 6 integrations of Terrasoft with other systems and partners.</a:t>
            </a:r>
          </a:p>
        </p:txBody>
      </p:sp>
      <p:sp>
        <p:nvSpPr>
          <p:cNvPr id="112" name="TextBox 111"/>
          <p:cNvSpPr txBox="1"/>
          <p:nvPr/>
        </p:nvSpPr>
        <p:spPr>
          <a:xfrm>
            <a:off x="7956376" y="5453851"/>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New integrations to be implemented in Terrasoft</a:t>
            </a:r>
          </a:p>
        </p:txBody>
      </p:sp>
      <p:sp>
        <p:nvSpPr>
          <p:cNvPr id="113" name="TextBox 112"/>
          <p:cNvSpPr txBox="1"/>
          <p:nvPr/>
        </p:nvSpPr>
        <p:spPr>
          <a:xfrm>
            <a:off x="7964259" y="5121251"/>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Already implemented integrations</a:t>
            </a:r>
          </a:p>
        </p:txBody>
      </p:sp>
      <p:pic>
        <p:nvPicPr>
          <p:cNvPr id="116" name="Picture 4" descr="http://iamreal.me/wp-content/uploads/2015/03/xiamreal_logo.png.pagespeed.ic.SP9wCcqG2-.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59354" y="1008153"/>
            <a:ext cx="724614" cy="12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374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3083"/>
          <p:cNvSpPr>
            <a:spLocks noChangeArrowheads="1"/>
          </p:cNvSpPr>
          <p:nvPr/>
        </p:nvSpPr>
        <p:spPr bwMode="auto">
          <a:xfrm>
            <a:off x="6474533" y="2050945"/>
            <a:ext cx="1212758" cy="6442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700" dirty="0">
                <a:solidFill>
                  <a:schemeClr val="tx1"/>
                </a:solidFill>
              </a:rPr>
              <a:t>11. Money transfer to existing bank account or moneyshop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23</a:t>
            </a:fld>
            <a:endParaRPr lang="ru-RU"/>
          </a:p>
        </p:txBody>
      </p:sp>
      <p:sp>
        <p:nvSpPr>
          <p:cNvPr id="5" name="Title 1"/>
          <p:cNvSpPr>
            <a:spLocks noGrp="1"/>
          </p:cNvSpPr>
          <p:nvPr>
            <p:ph type="title"/>
          </p:nvPr>
        </p:nvSpPr>
        <p:spPr>
          <a:xfrm>
            <a:off x="395536" y="116632"/>
            <a:ext cx="8159540" cy="312281"/>
          </a:xfrm>
        </p:spPr>
        <p:txBody>
          <a:bodyPr/>
          <a:lstStyle/>
          <a:p>
            <a:r>
              <a:rPr lang="en-US" dirty="0"/>
              <a:t>4. Repeat sales business process (Phase 1) </a:t>
            </a:r>
          </a:p>
        </p:txBody>
      </p:sp>
      <p:grpSp>
        <p:nvGrpSpPr>
          <p:cNvPr id="152" name="Group 1"/>
          <p:cNvGrpSpPr/>
          <p:nvPr/>
        </p:nvGrpSpPr>
        <p:grpSpPr>
          <a:xfrm>
            <a:off x="50626" y="980728"/>
            <a:ext cx="7490428" cy="3270558"/>
            <a:chOff x="755576" y="1916833"/>
            <a:chExt cx="5958747" cy="2663193"/>
          </a:xfrm>
        </p:grpSpPr>
        <p:sp>
          <p:nvSpPr>
            <p:cNvPr id="153" name="Прямоугольник 61"/>
            <p:cNvSpPr/>
            <p:nvPr/>
          </p:nvSpPr>
          <p:spPr>
            <a:xfrm>
              <a:off x="3872352" y="4379529"/>
              <a:ext cx="794944" cy="200496"/>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Credit bureau</a:t>
              </a:r>
            </a:p>
          </p:txBody>
        </p:sp>
        <p:grpSp>
          <p:nvGrpSpPr>
            <p:cNvPr id="154" name="Group 5"/>
            <p:cNvGrpSpPr/>
            <p:nvPr/>
          </p:nvGrpSpPr>
          <p:grpSpPr>
            <a:xfrm>
              <a:off x="755576" y="1916833"/>
              <a:ext cx="5958747" cy="2663193"/>
              <a:chOff x="1785202" y="2071773"/>
              <a:chExt cx="4231521" cy="1810665"/>
            </a:xfrm>
          </p:grpSpPr>
          <p:pic>
            <p:nvPicPr>
              <p:cNvPr id="160" name="Picture 1025" descr="http://www.viscoseclosures.com/wp/wp-content/uploads/2013/12/customer-ic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97" t="9489" r="18255" b="6847"/>
              <a:stretch/>
            </p:blipFill>
            <p:spPr bwMode="auto">
              <a:xfrm>
                <a:off x="1844090" y="2516611"/>
                <a:ext cx="324036" cy="648073"/>
              </a:xfrm>
              <a:prstGeom prst="rect">
                <a:avLst/>
              </a:prstGeom>
              <a:noFill/>
              <a:extLst>
                <a:ext uri="{909E8E84-426E-40DD-AFC4-6F175D3DCCD1}">
                  <a14:hiddenFill xmlns:a14="http://schemas.microsoft.com/office/drawing/2010/main">
                    <a:solidFill>
                      <a:srgbClr val="FFFFFF"/>
                    </a:solidFill>
                  </a14:hiddenFill>
                </a:ext>
              </a:extLst>
            </p:spPr>
          </p:pic>
          <p:sp>
            <p:nvSpPr>
              <p:cNvPr id="161" name="Right Arrow 11"/>
              <p:cNvSpPr/>
              <p:nvPr/>
            </p:nvSpPr>
            <p:spPr>
              <a:xfrm>
                <a:off x="2227015" y="3005007"/>
                <a:ext cx="217041" cy="203332"/>
              </a:xfrm>
              <a:prstGeom prst="right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2" name="TextBox 12"/>
              <p:cNvSpPr txBox="1"/>
              <p:nvPr/>
            </p:nvSpPr>
            <p:spPr>
              <a:xfrm>
                <a:off x="1785202" y="3134819"/>
                <a:ext cx="443771" cy="1363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Customer</a:t>
                </a:r>
              </a:p>
            </p:txBody>
          </p:sp>
          <p:cxnSp>
            <p:nvCxnSpPr>
              <p:cNvPr id="163" name="Straight Arrow Connector 3225"/>
              <p:cNvCxnSpPr>
                <a:endCxn id="162" idx="2"/>
              </p:cNvCxnSpPr>
              <p:nvPr/>
            </p:nvCxnSpPr>
            <p:spPr>
              <a:xfrm rot="10800000">
                <a:off x="2007088" y="3271133"/>
                <a:ext cx="1441010" cy="436309"/>
              </a:xfrm>
              <a:prstGeom prst="bentConnector2">
                <a:avLst/>
              </a:prstGeom>
              <a:noFill/>
              <a:ln w="3175" cap="flat" cmpd="sng" algn="ctr">
                <a:solidFill>
                  <a:sysClr val="windowText" lastClr="000000"/>
                </a:solidFill>
                <a:prstDash val="dash"/>
                <a:miter lim="800000"/>
                <a:tailEnd type="triangle"/>
              </a:ln>
              <a:effectLst/>
            </p:spPr>
          </p:cxnSp>
          <p:sp>
            <p:nvSpPr>
              <p:cNvPr id="164" name="Прямоугольник 113"/>
              <p:cNvSpPr/>
              <p:nvPr/>
            </p:nvSpPr>
            <p:spPr>
              <a:xfrm>
                <a:off x="2525129" y="2071773"/>
                <a:ext cx="2679398" cy="1360626"/>
              </a:xfrm>
              <a:prstGeom prst="rect">
                <a:avLst/>
              </a:prstGeom>
              <a:solidFill>
                <a:sysClr val="window" lastClr="FFFFFF">
                  <a:lumMod val="95000"/>
                </a:sysClr>
              </a:solidFill>
              <a:ln w="635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Calibri" panose="020F0502020204030204"/>
                    <a:ea typeface="+mn-ea"/>
                    <a:cs typeface="+mn-cs"/>
                  </a:rPr>
                  <a:t>    Terrasoft</a:t>
                </a:r>
              </a:p>
            </p:txBody>
          </p:sp>
          <p:sp>
            <p:nvSpPr>
              <p:cNvPr id="165" name="Прямоугольник 115"/>
              <p:cNvSpPr/>
              <p:nvPr/>
            </p:nvSpPr>
            <p:spPr>
              <a:xfrm>
                <a:off x="2530569" y="2863408"/>
                <a:ext cx="1224286" cy="569856"/>
              </a:xfrm>
              <a:prstGeom prst="rect">
                <a:avLst/>
              </a:prstGeom>
              <a:solidFill>
                <a:srgbClr val="70AD47">
                  <a:lumMod val="60000"/>
                  <a:lumOff val="40000"/>
                </a:srgbClr>
              </a:solidFill>
              <a:ln w="12700" cap="flat" cmpd="sng" algn="ctr">
                <a:solidFill>
                  <a:srgbClr val="002060"/>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Calibri" panose="020F0502020204030204"/>
                    <a:ea typeface="+mn-ea"/>
                    <a:cs typeface="+mn-cs"/>
                  </a:rPr>
                  <a:t>Web site</a:t>
                </a:r>
              </a:p>
            </p:txBody>
          </p:sp>
          <p:sp>
            <p:nvSpPr>
              <p:cNvPr id="166" name="Rectangle 10968"/>
              <p:cNvSpPr/>
              <p:nvPr/>
            </p:nvSpPr>
            <p:spPr>
              <a:xfrm>
                <a:off x="3042517" y="2397980"/>
                <a:ext cx="328835" cy="321681"/>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3</a:t>
                </a:r>
                <a:r>
                  <a:rPr kumimoji="0" lang="ru-RU" sz="9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Black lists check </a:t>
                </a:r>
              </a:p>
            </p:txBody>
          </p:sp>
          <p:sp>
            <p:nvSpPr>
              <p:cNvPr id="167" name="Rectangle 10968"/>
              <p:cNvSpPr/>
              <p:nvPr/>
            </p:nvSpPr>
            <p:spPr>
              <a:xfrm>
                <a:off x="3373132" y="2398180"/>
                <a:ext cx="328835" cy="321681"/>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5</a:t>
                </a:r>
                <a:r>
                  <a:rPr kumimoji="0" lang="ru-RU" sz="9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Soc.-</a:t>
                </a:r>
                <a:r>
                  <a:rPr kumimoji="0" lang="en-US" sz="900" b="0" i="0" u="none" strike="noStrike" kern="0" cap="none" spc="0" normalizeH="0" baseline="0" noProof="0" dirty="0" err="1">
                    <a:ln>
                      <a:noFill/>
                    </a:ln>
                    <a:solidFill>
                      <a:prstClr val="black"/>
                    </a:solidFill>
                    <a:effectLst/>
                    <a:uLnTx/>
                    <a:uFillTx/>
                    <a:latin typeface="Calibri" panose="020F0502020204030204"/>
                    <a:ea typeface="+mn-ea"/>
                    <a:cs typeface="+mn-cs"/>
                  </a:rPr>
                  <a:t>dem.</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 scoring</a:t>
                </a:r>
              </a:p>
            </p:txBody>
          </p:sp>
          <p:sp>
            <p:nvSpPr>
              <p:cNvPr id="168" name="Rectangle 10968"/>
              <p:cNvSpPr/>
              <p:nvPr/>
            </p:nvSpPr>
            <p:spPr>
              <a:xfrm>
                <a:off x="3700176" y="2400095"/>
                <a:ext cx="328835" cy="319195"/>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900" b="0" i="0" u="none" strike="noStrike" kern="0" cap="none" spc="0" normalizeH="0" baseline="0" noProof="0" dirty="0">
                    <a:ln>
                      <a:noFill/>
                    </a:ln>
                    <a:solidFill>
                      <a:prstClr val="black"/>
                    </a:solidFill>
                    <a:effectLst/>
                    <a:uLnTx/>
                    <a:uFillTx/>
                    <a:latin typeface="Calibri" panose="020F0502020204030204"/>
                    <a:ea typeface="+mn-ea"/>
                    <a:cs typeface="+mn-cs"/>
                  </a:rPr>
                  <a:t>7</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.Request to credit bureau</a:t>
                </a:r>
              </a:p>
            </p:txBody>
          </p:sp>
          <p:sp>
            <p:nvSpPr>
              <p:cNvPr id="169" name="Rectangle 10968"/>
              <p:cNvSpPr/>
              <p:nvPr/>
            </p:nvSpPr>
            <p:spPr>
              <a:xfrm>
                <a:off x="4027380" y="2402316"/>
                <a:ext cx="328835" cy="31697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900" b="0" i="0" u="none" strike="noStrike" kern="0" cap="none" spc="0" normalizeH="0" baseline="0" noProof="0" dirty="0">
                    <a:ln>
                      <a:noFill/>
                    </a:ln>
                    <a:solidFill>
                      <a:prstClr val="black"/>
                    </a:solidFill>
                    <a:effectLst/>
                    <a:uLnTx/>
                    <a:uFillTx/>
                    <a:latin typeface="Calibri" panose="020F0502020204030204"/>
                    <a:ea typeface="+mn-ea"/>
                    <a:cs typeface="+mn-cs"/>
                  </a:rPr>
                  <a:t>8</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.Credit rules</a:t>
                </a:r>
              </a:p>
            </p:txBody>
          </p:sp>
          <p:cxnSp>
            <p:nvCxnSpPr>
              <p:cNvPr id="170" name="Straight Arrow Connector 3225"/>
              <p:cNvCxnSpPr/>
              <p:nvPr/>
            </p:nvCxnSpPr>
            <p:spPr>
              <a:xfrm flipV="1">
                <a:off x="3793469" y="3353448"/>
                <a:ext cx="638" cy="159154"/>
              </a:xfrm>
              <a:prstGeom prst="straightConnector1">
                <a:avLst/>
              </a:prstGeom>
              <a:noFill/>
              <a:ln w="15875" cap="flat" cmpd="sng" algn="ctr">
                <a:solidFill>
                  <a:sysClr val="windowText" lastClr="000000"/>
                </a:solidFill>
                <a:prstDash val="sysDot"/>
                <a:miter lim="800000"/>
                <a:headEnd type="triangle"/>
                <a:tailEnd type="triangle"/>
              </a:ln>
              <a:effectLst/>
            </p:spPr>
          </p:cxnSp>
          <p:sp>
            <p:nvSpPr>
              <p:cNvPr id="171" name="Right Arrow 3251"/>
              <p:cNvSpPr/>
              <p:nvPr/>
            </p:nvSpPr>
            <p:spPr>
              <a:xfrm>
                <a:off x="5247885" y="2449879"/>
                <a:ext cx="217041" cy="203332"/>
              </a:xfrm>
              <a:prstGeom prst="right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2" name="TextBox 22"/>
              <p:cNvSpPr txBox="1"/>
              <p:nvPr/>
            </p:nvSpPr>
            <p:spPr>
              <a:xfrm>
                <a:off x="2706268" y="3720631"/>
                <a:ext cx="588272" cy="1363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SMSs</a:t>
                </a:r>
              </a:p>
            </p:txBody>
          </p:sp>
          <p:sp>
            <p:nvSpPr>
              <p:cNvPr id="174" name="Rectangle 3274"/>
              <p:cNvSpPr/>
              <p:nvPr/>
            </p:nvSpPr>
            <p:spPr>
              <a:xfrm>
                <a:off x="5496833" y="2356472"/>
                <a:ext cx="519890" cy="374316"/>
              </a:xfrm>
              <a:prstGeom prst="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175" name="Straight Arrow Connector 3225"/>
              <p:cNvCxnSpPr/>
              <p:nvPr/>
            </p:nvCxnSpPr>
            <p:spPr>
              <a:xfrm flipH="1">
                <a:off x="3668492" y="2942375"/>
                <a:ext cx="175649" cy="6152"/>
              </a:xfrm>
              <a:prstGeom prst="straightConnector1">
                <a:avLst/>
              </a:prstGeom>
              <a:noFill/>
              <a:ln w="15875" cap="flat" cmpd="sng" algn="ctr">
                <a:solidFill>
                  <a:sysClr val="windowText" lastClr="000000"/>
                </a:solidFill>
                <a:prstDash val="sysDot"/>
                <a:miter lim="800000"/>
                <a:headEnd type="triangle"/>
                <a:tailEnd type="triangle"/>
              </a:ln>
              <a:effectLst/>
            </p:spPr>
          </p:cxnSp>
          <p:cxnSp>
            <p:nvCxnSpPr>
              <p:cNvPr id="176" name="Straight Arrow Connector 3225"/>
              <p:cNvCxnSpPr>
                <a:stCxn id="204" idx="0"/>
              </p:cNvCxnSpPr>
              <p:nvPr/>
            </p:nvCxnSpPr>
            <p:spPr>
              <a:xfrm flipH="1" flipV="1">
                <a:off x="4969394" y="3352089"/>
                <a:ext cx="327" cy="154842"/>
              </a:xfrm>
              <a:prstGeom prst="straightConnector1">
                <a:avLst/>
              </a:prstGeom>
              <a:noFill/>
              <a:ln w="15875" cap="flat" cmpd="sng" algn="ctr">
                <a:solidFill>
                  <a:sysClr val="windowText" lastClr="000000"/>
                </a:solidFill>
                <a:prstDash val="sysDot"/>
                <a:miter lim="800000"/>
                <a:headEnd type="triangle"/>
                <a:tailEnd type="triangle"/>
              </a:ln>
              <a:effectLst/>
            </p:spPr>
          </p:cxnSp>
          <p:sp>
            <p:nvSpPr>
              <p:cNvPr id="177" name="Rectangle 10968"/>
              <p:cNvSpPr/>
              <p:nvPr/>
            </p:nvSpPr>
            <p:spPr>
              <a:xfrm>
                <a:off x="4484597" y="2402759"/>
                <a:ext cx="328835" cy="321681"/>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9</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.Explicit customer’s confirmation</a:t>
                </a:r>
              </a:p>
            </p:txBody>
          </p:sp>
          <p:sp>
            <p:nvSpPr>
              <p:cNvPr id="178" name="Rectangle 10968"/>
              <p:cNvSpPr/>
              <p:nvPr/>
            </p:nvSpPr>
            <p:spPr>
              <a:xfrm>
                <a:off x="4813950" y="2402316"/>
                <a:ext cx="328835" cy="321681"/>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900" b="0" i="0" u="none" strike="noStrike" kern="0" cap="none" spc="0" normalizeH="0" baseline="0" noProof="0" dirty="0">
                    <a:ln>
                      <a:noFill/>
                    </a:ln>
                    <a:solidFill>
                      <a:prstClr val="black"/>
                    </a:solidFill>
                    <a:effectLst/>
                    <a:uLnTx/>
                    <a:uFillTx/>
                    <a:latin typeface="Calibri" panose="020F0502020204030204"/>
                    <a:ea typeface="+mn-ea"/>
                    <a:cs typeface="+mn-cs"/>
                  </a:rPr>
                  <a:t>10</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.Loan granting</a:t>
                </a:r>
              </a:p>
            </p:txBody>
          </p:sp>
          <p:cxnSp>
            <p:nvCxnSpPr>
              <p:cNvPr id="180" name="Straight Arrow Connector 3223"/>
              <p:cNvCxnSpPr>
                <a:stCxn id="168" idx="2"/>
                <a:endCxn id="207" idx="0"/>
              </p:cNvCxnSpPr>
              <p:nvPr/>
            </p:nvCxnSpPr>
            <p:spPr>
              <a:xfrm>
                <a:off x="3864594" y="2719290"/>
                <a:ext cx="407361" cy="787641"/>
              </a:xfrm>
              <a:prstGeom prst="straightConnector1">
                <a:avLst/>
              </a:prstGeom>
              <a:noFill/>
              <a:ln w="15875" cap="flat" cmpd="sng" algn="ctr">
                <a:solidFill>
                  <a:sysClr val="windowText" lastClr="000000"/>
                </a:solidFill>
                <a:prstDash val="sysDot"/>
                <a:miter lim="800000"/>
                <a:headEnd type="triangle"/>
                <a:tailEnd type="triangle"/>
              </a:ln>
              <a:effectLst/>
            </p:spPr>
          </p:cxnSp>
          <p:cxnSp>
            <p:nvCxnSpPr>
              <p:cNvPr id="181" name="Прямая соединительная линия 171"/>
              <p:cNvCxnSpPr/>
              <p:nvPr/>
            </p:nvCxnSpPr>
            <p:spPr>
              <a:xfrm>
                <a:off x="2979101" y="2076726"/>
                <a:ext cx="0" cy="1355673"/>
              </a:xfrm>
              <a:prstGeom prst="line">
                <a:avLst/>
              </a:prstGeom>
              <a:noFill/>
              <a:ln w="6350" cap="flat" cmpd="sng" algn="ctr">
                <a:solidFill>
                  <a:srgbClr val="5B9BD5"/>
                </a:solidFill>
                <a:prstDash val="dash"/>
                <a:miter lim="800000"/>
              </a:ln>
              <a:effectLst/>
            </p:spPr>
          </p:cxnSp>
          <p:cxnSp>
            <p:nvCxnSpPr>
              <p:cNvPr id="182" name="Straight Arrow Connector 3225"/>
              <p:cNvCxnSpPr>
                <a:endCxn id="188" idx="2"/>
              </p:cNvCxnSpPr>
              <p:nvPr/>
            </p:nvCxnSpPr>
            <p:spPr>
              <a:xfrm rot="5400000" flipH="1" flipV="1">
                <a:off x="3455647" y="3426690"/>
                <a:ext cx="150922" cy="4439"/>
              </a:xfrm>
              <a:prstGeom prst="bentConnector3">
                <a:avLst>
                  <a:gd name="adj1" fmla="val 50000"/>
                </a:avLst>
              </a:prstGeom>
              <a:noFill/>
              <a:ln w="15875" cap="flat" cmpd="sng" algn="ctr">
                <a:solidFill>
                  <a:sysClr val="windowText" lastClr="000000"/>
                </a:solidFill>
                <a:prstDash val="sysDot"/>
                <a:miter lim="800000"/>
                <a:headEnd type="triangle"/>
                <a:tailEnd type="triangle"/>
              </a:ln>
              <a:effectLst/>
            </p:spPr>
          </p:cxnSp>
          <p:sp>
            <p:nvSpPr>
              <p:cNvPr id="183" name="Rectangle 10968"/>
              <p:cNvSpPr/>
              <p:nvPr/>
            </p:nvSpPr>
            <p:spPr>
              <a:xfrm>
                <a:off x="2586172" y="2402502"/>
                <a:ext cx="328835" cy="321681"/>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700" b="0" i="0" u="none" strike="noStrike" kern="0" cap="none" spc="0" normalizeH="0" baseline="0" noProof="0" dirty="0">
                    <a:ln>
                      <a:noFill/>
                    </a:ln>
                    <a:solidFill>
                      <a:prstClr val="black"/>
                    </a:solidFill>
                    <a:effectLst/>
                    <a:uLnTx/>
                    <a:uFillTx/>
                    <a:latin typeface="Calibri" panose="020F0502020204030204"/>
                    <a:ea typeface="+mn-ea"/>
                    <a:cs typeface="+mn-cs"/>
                  </a:rPr>
                  <a:t>1</a:t>
                </a:r>
                <a:r>
                  <a:rPr kumimoji="0" lang="en-US" sz="700" b="0" i="0" u="none" strike="noStrike" kern="0" cap="none" spc="0" normalizeH="0" baseline="0" noProof="0" dirty="0">
                    <a:ln>
                      <a:noFill/>
                    </a:ln>
                    <a:solidFill>
                      <a:prstClr val="black"/>
                    </a:solidFill>
                    <a:effectLst/>
                    <a:uLnTx/>
                    <a:uFillTx/>
                    <a:latin typeface="Calibri" panose="020F0502020204030204"/>
                    <a:ea typeface="+mn-ea"/>
                    <a:cs typeface="+mn-cs"/>
                  </a:rPr>
                  <a:t>.Request during the call to/from Call center</a:t>
                </a:r>
              </a:p>
            </p:txBody>
          </p:sp>
          <p:pic>
            <p:nvPicPr>
              <p:cNvPr id="184" name="Picture 1033" descr="http://www.5tibetansworkshop.com/wp-content/uploads/2014/10/headphones-at-compu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45956" y="2376746"/>
                <a:ext cx="145162" cy="145162"/>
              </a:xfrm>
              <a:prstGeom prst="rect">
                <a:avLst/>
              </a:prstGeom>
              <a:noFill/>
              <a:extLst>
                <a:ext uri="{909E8E84-426E-40DD-AFC4-6F175D3DCCD1}">
                  <a14:hiddenFill xmlns:a14="http://schemas.microsoft.com/office/drawing/2010/main">
                    <a:solidFill>
                      <a:srgbClr val="FFFFFF"/>
                    </a:solidFill>
                  </a14:hiddenFill>
                </a:ext>
              </a:extLst>
            </p:spPr>
          </p:pic>
          <p:sp>
            <p:nvSpPr>
              <p:cNvPr id="185" name="Стрелка вниз 177"/>
              <p:cNvSpPr/>
              <p:nvPr/>
            </p:nvSpPr>
            <p:spPr>
              <a:xfrm rot="16200000">
                <a:off x="2945975" y="2529314"/>
                <a:ext cx="70380" cy="78028"/>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6" name="Rectangle 10968"/>
              <p:cNvSpPr/>
              <p:nvPr/>
            </p:nvSpPr>
            <p:spPr>
              <a:xfrm>
                <a:off x="2592123" y="3031767"/>
                <a:ext cx="328835" cy="321681"/>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2</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Filling online app on website</a:t>
                </a:r>
              </a:p>
            </p:txBody>
          </p:sp>
          <p:sp>
            <p:nvSpPr>
              <p:cNvPr id="187" name="Rectangle 10968"/>
              <p:cNvSpPr/>
              <p:nvPr/>
            </p:nvSpPr>
            <p:spPr>
              <a:xfrm>
                <a:off x="3040027" y="3031767"/>
                <a:ext cx="328835" cy="321681"/>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4</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Online general stop factors check </a:t>
                </a:r>
              </a:p>
            </p:txBody>
          </p:sp>
          <p:sp>
            <p:nvSpPr>
              <p:cNvPr id="188" name="Rectangle 10968"/>
              <p:cNvSpPr/>
              <p:nvPr/>
            </p:nvSpPr>
            <p:spPr>
              <a:xfrm>
                <a:off x="3368910" y="3031767"/>
                <a:ext cx="328835" cy="321681"/>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6</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Online mobile phone verification</a:t>
                </a:r>
              </a:p>
            </p:txBody>
          </p:sp>
          <p:sp>
            <p:nvSpPr>
              <p:cNvPr id="189" name="Стрелка вниз 181"/>
              <p:cNvSpPr/>
              <p:nvPr/>
            </p:nvSpPr>
            <p:spPr>
              <a:xfrm rot="16200000">
                <a:off x="2949546" y="3153594"/>
                <a:ext cx="70380" cy="78028"/>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0" name="Стрелка вниз 183"/>
              <p:cNvSpPr/>
              <p:nvPr/>
            </p:nvSpPr>
            <p:spPr>
              <a:xfrm rot="16200000">
                <a:off x="3349608" y="2523975"/>
                <a:ext cx="70380" cy="78028"/>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1" name="Стрелка вниз 191"/>
              <p:cNvSpPr/>
              <p:nvPr/>
            </p:nvSpPr>
            <p:spPr>
              <a:xfrm rot="16200000">
                <a:off x="3349608" y="3153594"/>
                <a:ext cx="70380" cy="78028"/>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2" name="Стрелка вниз 192"/>
              <p:cNvSpPr/>
              <p:nvPr/>
            </p:nvSpPr>
            <p:spPr>
              <a:xfrm rot="10800000">
                <a:off x="3174986" y="2763358"/>
                <a:ext cx="52365" cy="60325"/>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3" name="TextBox 87"/>
              <p:cNvSpPr txBox="1"/>
              <p:nvPr/>
            </p:nvSpPr>
            <p:spPr>
              <a:xfrm>
                <a:off x="3400909" y="2152786"/>
                <a:ext cx="513983" cy="136314"/>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alpha val="31000"/>
                      </a:prstClr>
                    </a:solidFill>
                    <a:effectLst/>
                    <a:uLnTx/>
                    <a:uFillTx/>
                  </a:rPr>
                  <a:t>Decisioning</a:t>
                </a:r>
              </a:p>
            </p:txBody>
          </p:sp>
          <p:pic>
            <p:nvPicPr>
              <p:cNvPr id="194" name="Picture 1031" descr="https://upload.wikimedia.org/wikipedia/commons/7/75/Interne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5910" y="3014880"/>
                <a:ext cx="135377" cy="108979"/>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1033" descr="http://www.5tibetansworkshop.com/wp-content/uploads/2014/10/headphones-at-compu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35937" y="2371542"/>
                <a:ext cx="145162" cy="145162"/>
              </a:xfrm>
              <a:prstGeom prst="rect">
                <a:avLst/>
              </a:prstGeom>
              <a:noFill/>
              <a:extLst>
                <a:ext uri="{909E8E84-426E-40DD-AFC4-6F175D3DCCD1}">
                  <a14:hiddenFill xmlns:a14="http://schemas.microsoft.com/office/drawing/2010/main">
                    <a:solidFill>
                      <a:srgbClr val="FFFFFF"/>
                    </a:solidFill>
                  </a14:hiddenFill>
                </a:ext>
              </a:extLst>
            </p:spPr>
          </p:pic>
          <p:sp>
            <p:nvSpPr>
              <p:cNvPr id="196" name="Стрелка вниз 208"/>
              <p:cNvSpPr/>
              <p:nvPr/>
            </p:nvSpPr>
            <p:spPr>
              <a:xfrm rot="16200000">
                <a:off x="4797653" y="2536277"/>
                <a:ext cx="70380" cy="78028"/>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7" name="TextBox 91"/>
              <p:cNvSpPr txBox="1"/>
              <p:nvPr/>
            </p:nvSpPr>
            <p:spPr>
              <a:xfrm>
                <a:off x="4497410" y="2151252"/>
                <a:ext cx="782747" cy="136314"/>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alpha val="31000"/>
                      </a:prstClr>
                    </a:solidFill>
                    <a:effectLst/>
                    <a:uLnTx/>
                    <a:uFillTx/>
                  </a:rPr>
                  <a:t>Loan granting</a:t>
                </a:r>
              </a:p>
            </p:txBody>
          </p:sp>
          <p:sp>
            <p:nvSpPr>
              <p:cNvPr id="198" name="Right Arrow 3251"/>
              <p:cNvSpPr/>
              <p:nvPr/>
            </p:nvSpPr>
            <p:spPr>
              <a:xfrm>
                <a:off x="2229866" y="2446024"/>
                <a:ext cx="217041" cy="203332"/>
              </a:xfrm>
              <a:prstGeom prst="right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9" name="TextBox 93"/>
              <p:cNvSpPr txBox="1"/>
              <p:nvPr/>
            </p:nvSpPr>
            <p:spPr>
              <a:xfrm>
                <a:off x="2525128" y="2139405"/>
                <a:ext cx="443771" cy="13631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alpha val="31000"/>
                      </a:prstClr>
                    </a:solidFill>
                    <a:effectLst/>
                    <a:uLnTx/>
                    <a:uFillTx/>
                  </a:rPr>
                  <a:t>Applying</a:t>
                </a:r>
              </a:p>
            </p:txBody>
          </p:sp>
          <p:sp>
            <p:nvSpPr>
              <p:cNvPr id="201" name="Стрелка вниз 216"/>
              <p:cNvSpPr/>
              <p:nvPr/>
            </p:nvSpPr>
            <p:spPr>
              <a:xfrm rot="16200000">
                <a:off x="4008472" y="2529314"/>
                <a:ext cx="70380" cy="78028"/>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02" name="Прямая соединительная линия 218"/>
              <p:cNvCxnSpPr/>
              <p:nvPr/>
            </p:nvCxnSpPr>
            <p:spPr>
              <a:xfrm>
                <a:off x="4414448" y="2074250"/>
                <a:ext cx="0" cy="1355673"/>
              </a:xfrm>
              <a:prstGeom prst="line">
                <a:avLst/>
              </a:prstGeom>
              <a:noFill/>
              <a:ln w="6350" cap="flat" cmpd="sng" algn="ctr">
                <a:solidFill>
                  <a:srgbClr val="5B9BD5"/>
                </a:solidFill>
                <a:prstDash val="dash"/>
                <a:miter lim="800000"/>
              </a:ln>
              <a:effectLst/>
            </p:spPr>
          </p:cxnSp>
          <p:sp>
            <p:nvSpPr>
              <p:cNvPr id="203" name="Стрелка вниз 219"/>
              <p:cNvSpPr/>
              <p:nvPr/>
            </p:nvSpPr>
            <p:spPr>
              <a:xfrm rot="16200000">
                <a:off x="4394510" y="2533660"/>
                <a:ext cx="70380" cy="78028"/>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4" name="Rectangle 10968"/>
              <p:cNvSpPr/>
              <p:nvPr/>
            </p:nvSpPr>
            <p:spPr>
              <a:xfrm>
                <a:off x="4721649" y="3506931"/>
                <a:ext cx="496144" cy="258778"/>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5" name="Прямоугольник 57"/>
              <p:cNvSpPr/>
              <p:nvPr/>
            </p:nvSpPr>
            <p:spPr>
              <a:xfrm>
                <a:off x="4668105" y="3746124"/>
                <a:ext cx="596026" cy="13631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GL</a:t>
                </a:r>
              </a:p>
            </p:txBody>
          </p:sp>
          <p:sp>
            <p:nvSpPr>
              <p:cNvPr id="206" name="Rectangle 10968"/>
              <p:cNvSpPr/>
              <p:nvPr/>
            </p:nvSpPr>
            <p:spPr>
              <a:xfrm>
                <a:off x="3404523" y="3506931"/>
                <a:ext cx="496144" cy="258778"/>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7" name="Rectangle 10968"/>
              <p:cNvSpPr/>
              <p:nvPr/>
            </p:nvSpPr>
            <p:spPr>
              <a:xfrm>
                <a:off x="4023883" y="3506931"/>
                <a:ext cx="496144" cy="258778"/>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8" name="Прямоугольник 62"/>
              <p:cNvSpPr/>
              <p:nvPr/>
            </p:nvSpPr>
            <p:spPr>
              <a:xfrm>
                <a:off x="3452372" y="3746124"/>
                <a:ext cx="422179" cy="136314"/>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SMS-agent</a:t>
                </a:r>
              </a:p>
            </p:txBody>
          </p:sp>
          <p:sp>
            <p:nvSpPr>
              <p:cNvPr id="85" name="Стрелка вниз 183"/>
              <p:cNvSpPr/>
              <p:nvPr/>
            </p:nvSpPr>
            <p:spPr>
              <a:xfrm rot="16200000">
                <a:off x="3682131" y="2519550"/>
                <a:ext cx="70380" cy="78028"/>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pic>
          <p:nvPicPr>
            <p:cNvPr id="155" name="Picture 10" descr="http://infomax.com.ph/file-manager/images/News/pld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59832" y="4149080"/>
              <a:ext cx="596843" cy="318784"/>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2" descr="http://ww1.prweb.com/prfiles/2011/08/10/10247011/gI_65157_GDSLINK_logo_fla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66285" y="4047865"/>
              <a:ext cx="393764" cy="337301"/>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6" descr="http://www.ruddco.com/~ruddco/images/quickbooks-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70142" y="4059499"/>
              <a:ext cx="360040" cy="301868"/>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8" descr="http://api.dragonpay.ph/images/dragonpay-logo-small.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2099" y="2486656"/>
              <a:ext cx="629569" cy="282649"/>
            </a:xfrm>
            <a:prstGeom prst="rect">
              <a:avLst/>
            </a:prstGeom>
            <a:noFill/>
            <a:extLst>
              <a:ext uri="{909E8E84-426E-40DD-AFC4-6F175D3DCCD1}">
                <a14:hiddenFill xmlns:a14="http://schemas.microsoft.com/office/drawing/2010/main">
                  <a:solidFill>
                    <a:srgbClr val="FFFFFF"/>
                  </a:solidFill>
                </a14:hiddenFill>
              </a:ext>
            </a:extLst>
          </p:spPr>
        </p:pic>
      </p:grpSp>
      <p:sp>
        <p:nvSpPr>
          <p:cNvPr id="74" name="TextBox 12"/>
          <p:cNvSpPr txBox="1">
            <a:spLocks/>
          </p:cNvSpPr>
          <p:nvPr/>
        </p:nvSpPr>
        <p:spPr>
          <a:xfrm>
            <a:off x="179388" y="5685450"/>
            <a:ext cx="8807696" cy="461665"/>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In the very beginning we plan to use all 2 (Call center, Website application) already implemented channels of repeat customers acquisition.  No new functionality is needed for the start of repeat sales. </a:t>
            </a:r>
          </a:p>
        </p:txBody>
      </p:sp>
      <p:sp>
        <p:nvSpPr>
          <p:cNvPr id="75" name="Прямоугольник 98"/>
          <p:cNvSpPr/>
          <p:nvPr/>
        </p:nvSpPr>
        <p:spPr>
          <a:xfrm>
            <a:off x="7668344" y="3789040"/>
            <a:ext cx="162018" cy="162018"/>
          </a:xfrm>
          <a:prstGeom prst="rect">
            <a:avLst/>
          </a:prstGeom>
          <a:solidFill>
            <a:srgbClr val="70AD47">
              <a:lumMod val="60000"/>
              <a:lumOff val="40000"/>
            </a:srgb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Прямоугольник 101"/>
          <p:cNvSpPr/>
          <p:nvPr/>
        </p:nvSpPr>
        <p:spPr>
          <a:xfrm>
            <a:off x="7668344" y="4187205"/>
            <a:ext cx="162018" cy="162018"/>
          </a:xfrm>
          <a:prstGeom prst="rect">
            <a:avLst/>
          </a:prstGeom>
          <a:solidFill>
            <a:sysClr val="window" lastClr="FFFFFF">
              <a:lumMod val="75000"/>
            </a:sys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Прямоугольник 119"/>
          <p:cNvSpPr/>
          <p:nvPr/>
        </p:nvSpPr>
        <p:spPr>
          <a:xfrm>
            <a:off x="7668344" y="4560669"/>
            <a:ext cx="162018" cy="162018"/>
          </a:xfrm>
          <a:prstGeom prst="rect">
            <a:avLst/>
          </a:prstGeom>
          <a:solidFill>
            <a:srgbClr val="4472C4">
              <a:lumMod val="40000"/>
              <a:lumOff val="60000"/>
            </a:srgb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extBox 77"/>
          <p:cNvSpPr txBox="1"/>
          <p:nvPr/>
        </p:nvSpPr>
        <p:spPr>
          <a:xfrm>
            <a:off x="7884368" y="3645024"/>
            <a:ext cx="1151073" cy="4154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Functionality already available in Terrasoft and planned to be used</a:t>
            </a:r>
          </a:p>
        </p:txBody>
      </p:sp>
      <p:sp>
        <p:nvSpPr>
          <p:cNvPr id="79" name="TextBox 78"/>
          <p:cNvSpPr txBox="1"/>
          <p:nvPr/>
        </p:nvSpPr>
        <p:spPr>
          <a:xfrm>
            <a:off x="7869950" y="4055041"/>
            <a:ext cx="1151073" cy="4154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Functionality already available in Terrasoft but not planned to be used</a:t>
            </a:r>
          </a:p>
        </p:txBody>
      </p:sp>
      <p:sp>
        <p:nvSpPr>
          <p:cNvPr id="80" name="TextBox 79"/>
          <p:cNvSpPr txBox="1"/>
          <p:nvPr/>
        </p:nvSpPr>
        <p:spPr>
          <a:xfrm>
            <a:off x="7886012" y="4487089"/>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New functionality to be implemented in Terrasoft</a:t>
            </a:r>
          </a:p>
        </p:txBody>
      </p:sp>
      <p:sp>
        <p:nvSpPr>
          <p:cNvPr id="81" name="TextBox 80"/>
          <p:cNvSpPr txBox="1"/>
          <p:nvPr/>
        </p:nvSpPr>
        <p:spPr>
          <a:xfrm>
            <a:off x="7876485" y="5187424"/>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New integrations to be implemented in Terrasoft</a:t>
            </a:r>
          </a:p>
        </p:txBody>
      </p:sp>
      <p:sp>
        <p:nvSpPr>
          <p:cNvPr id="82" name="TextBox 81"/>
          <p:cNvSpPr txBox="1"/>
          <p:nvPr/>
        </p:nvSpPr>
        <p:spPr>
          <a:xfrm>
            <a:off x="7884368" y="4854824"/>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Already implemented integrations</a:t>
            </a:r>
          </a:p>
        </p:txBody>
      </p:sp>
      <p:cxnSp>
        <p:nvCxnSpPr>
          <p:cNvPr id="83" name="Straight Arrow Connector 3225"/>
          <p:cNvCxnSpPr/>
          <p:nvPr/>
        </p:nvCxnSpPr>
        <p:spPr>
          <a:xfrm flipV="1">
            <a:off x="7772223" y="5198714"/>
            <a:ext cx="0" cy="296487"/>
          </a:xfrm>
          <a:prstGeom prst="straightConnector1">
            <a:avLst/>
          </a:prstGeom>
          <a:noFill/>
          <a:ln w="15875" cap="flat" cmpd="sng" algn="ctr">
            <a:solidFill>
              <a:sysClr val="windowText" lastClr="000000"/>
            </a:solidFill>
            <a:prstDash val="sysDot"/>
            <a:miter lim="800000"/>
            <a:headEnd type="triangle"/>
            <a:tailEnd type="triangle"/>
          </a:ln>
          <a:effectLst/>
        </p:spPr>
      </p:cxnSp>
      <p:cxnSp>
        <p:nvCxnSpPr>
          <p:cNvPr id="84" name="Straight Arrow Connector 3225"/>
          <p:cNvCxnSpPr/>
          <p:nvPr/>
        </p:nvCxnSpPr>
        <p:spPr>
          <a:xfrm flipV="1">
            <a:off x="7769433" y="4838674"/>
            <a:ext cx="0" cy="296487"/>
          </a:xfrm>
          <a:prstGeom prst="straightConnector1">
            <a:avLst/>
          </a:prstGeom>
          <a:noFill/>
          <a:ln w="15875" cap="flat" cmpd="sng" algn="ctr">
            <a:solidFill>
              <a:sysClr val="windowText" lastClr="000000"/>
            </a:solidFill>
            <a:prstDash val="solid"/>
            <a:miter lim="800000"/>
            <a:headEnd type="triangle"/>
            <a:tailEnd type="triangle"/>
          </a:ln>
          <a:effectLst/>
        </p:spPr>
      </p:cxnSp>
      <p:cxnSp>
        <p:nvCxnSpPr>
          <p:cNvPr id="71" name="Straight Arrow Connector 3225"/>
          <p:cNvCxnSpPr/>
          <p:nvPr/>
        </p:nvCxnSpPr>
        <p:spPr>
          <a:xfrm>
            <a:off x="6103345" y="1577780"/>
            <a:ext cx="520388" cy="0"/>
          </a:xfrm>
          <a:prstGeom prst="straightConnector1">
            <a:avLst/>
          </a:prstGeom>
          <a:noFill/>
          <a:ln w="15875" cap="flat" cmpd="sng" algn="ctr">
            <a:solidFill>
              <a:sysClr val="windowText" lastClr="000000"/>
            </a:solidFill>
            <a:prstDash val="sysDot"/>
            <a:miter lim="800000"/>
            <a:headEnd type="triangle"/>
            <a:tailEnd type="triangle"/>
          </a:ln>
          <a:effectLst/>
        </p:spPr>
      </p:cxnSp>
    </p:spTree>
    <p:extLst>
      <p:ext uri="{BB962C8B-B14F-4D97-AF65-F5344CB8AC3E}">
        <p14:creationId xmlns:p14="http://schemas.microsoft.com/office/powerpoint/2010/main" val="955733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24</a:t>
            </a:fld>
            <a:endParaRPr lang="ru-RU"/>
          </a:p>
        </p:txBody>
      </p:sp>
      <p:sp>
        <p:nvSpPr>
          <p:cNvPr id="5" name="Title 1"/>
          <p:cNvSpPr>
            <a:spLocks noGrp="1"/>
          </p:cNvSpPr>
          <p:nvPr>
            <p:ph type="title"/>
          </p:nvPr>
        </p:nvSpPr>
        <p:spPr>
          <a:xfrm>
            <a:off x="395536" y="116632"/>
            <a:ext cx="8159540" cy="312281"/>
          </a:xfrm>
        </p:spPr>
        <p:txBody>
          <a:bodyPr/>
          <a:lstStyle/>
          <a:p>
            <a:r>
              <a:rPr lang="en-US" dirty="0"/>
              <a:t>4. Target initial</a:t>
            </a:r>
            <a:r>
              <a:rPr lang="ru-RU" dirty="0"/>
              <a:t> </a:t>
            </a:r>
            <a:r>
              <a:rPr lang="en-US" dirty="0"/>
              <a:t>sales business process (Phase 2) </a:t>
            </a:r>
            <a:endParaRPr lang="en-US" dirty="0">
              <a:solidFill>
                <a:srgbClr val="FF0000"/>
              </a:solidFill>
            </a:endParaRPr>
          </a:p>
        </p:txBody>
      </p:sp>
      <p:sp>
        <p:nvSpPr>
          <p:cNvPr id="109" name="TextBox 12"/>
          <p:cNvSpPr txBox="1">
            <a:spLocks/>
          </p:cNvSpPr>
          <p:nvPr/>
        </p:nvSpPr>
        <p:spPr>
          <a:xfrm>
            <a:off x="179388" y="6320353"/>
            <a:ext cx="8807696" cy="276999"/>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On the next phase we plan to implement inhouse SM scoring procedure (#12), make 3 new integrations of Terrasoft with partners.</a:t>
            </a:r>
          </a:p>
        </p:txBody>
      </p:sp>
      <p:sp>
        <p:nvSpPr>
          <p:cNvPr id="403" name="Прямоугольник 108"/>
          <p:cNvSpPr/>
          <p:nvPr/>
        </p:nvSpPr>
        <p:spPr>
          <a:xfrm>
            <a:off x="3436031" y="559947"/>
            <a:ext cx="936104"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rPr>
              <a:t>Telecom data scoring provider</a:t>
            </a:r>
            <a:endParaRPr kumimoji="0" lang="en-US" sz="800" b="0" i="0" u="none" strike="noStrike" kern="0" cap="none" spc="0" normalizeH="0" baseline="0" noProof="0" dirty="0">
              <a:ln>
                <a:noFill/>
              </a:ln>
              <a:solidFill>
                <a:prstClr val="black"/>
              </a:solidFill>
              <a:effectLst/>
              <a:uLnTx/>
              <a:uFillTx/>
            </a:endParaRPr>
          </a:p>
        </p:txBody>
      </p:sp>
      <p:sp>
        <p:nvSpPr>
          <p:cNvPr id="404" name="Прямоугольник 108"/>
          <p:cNvSpPr/>
          <p:nvPr/>
        </p:nvSpPr>
        <p:spPr>
          <a:xfrm>
            <a:off x="2050147" y="573486"/>
            <a:ext cx="864096"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rPr>
              <a:t>Web scoring provider</a:t>
            </a:r>
            <a:endParaRPr kumimoji="0" lang="en-US" sz="800" b="0" i="0" u="none" strike="noStrike" kern="0" cap="none" spc="0" normalizeH="0" baseline="0" noProof="0" dirty="0">
              <a:ln>
                <a:noFill/>
              </a:ln>
              <a:solidFill>
                <a:prstClr val="black"/>
              </a:solidFill>
              <a:effectLst/>
              <a:uLnTx/>
              <a:uFillTx/>
            </a:endParaRPr>
          </a:p>
        </p:txBody>
      </p:sp>
      <p:grpSp>
        <p:nvGrpSpPr>
          <p:cNvPr id="24" name="Группа 23"/>
          <p:cNvGrpSpPr/>
          <p:nvPr/>
        </p:nvGrpSpPr>
        <p:grpSpPr>
          <a:xfrm>
            <a:off x="53498" y="747352"/>
            <a:ext cx="9063478" cy="5504043"/>
            <a:chOff x="53498" y="747352"/>
            <a:chExt cx="9063478" cy="5504043"/>
          </a:xfrm>
        </p:grpSpPr>
        <p:sp>
          <p:nvSpPr>
            <p:cNvPr id="302" name="Прямоугольник 98"/>
            <p:cNvSpPr/>
            <p:nvPr/>
          </p:nvSpPr>
          <p:spPr>
            <a:xfrm>
              <a:off x="7748235" y="4055467"/>
              <a:ext cx="162018" cy="162018"/>
            </a:xfrm>
            <a:prstGeom prst="rect">
              <a:avLst/>
            </a:prstGeom>
            <a:solidFill>
              <a:srgbClr val="70AD47">
                <a:lumMod val="60000"/>
                <a:lumOff val="40000"/>
              </a:srgb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3" name="Прямоугольник 101"/>
            <p:cNvSpPr/>
            <p:nvPr/>
          </p:nvSpPr>
          <p:spPr>
            <a:xfrm>
              <a:off x="7748235" y="4453632"/>
              <a:ext cx="162018" cy="162018"/>
            </a:xfrm>
            <a:prstGeom prst="rect">
              <a:avLst/>
            </a:prstGeom>
            <a:solidFill>
              <a:sysClr val="window" lastClr="FFFFFF">
                <a:lumMod val="75000"/>
              </a:sys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4" name="Прямоугольник 119"/>
            <p:cNvSpPr/>
            <p:nvPr/>
          </p:nvSpPr>
          <p:spPr>
            <a:xfrm>
              <a:off x="7748235" y="4827096"/>
              <a:ext cx="162018" cy="162018"/>
            </a:xfrm>
            <a:prstGeom prst="rect">
              <a:avLst/>
            </a:prstGeom>
            <a:solidFill>
              <a:srgbClr val="4472C4">
                <a:lumMod val="40000"/>
                <a:lumOff val="60000"/>
              </a:srgb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305" name="TextBox 7"/>
            <p:cNvSpPr txBox="1"/>
            <p:nvPr/>
          </p:nvSpPr>
          <p:spPr>
            <a:xfrm>
              <a:off x="7964259" y="3911451"/>
              <a:ext cx="1151073" cy="4154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Functionality already available in Terrasoft and planned to be used</a:t>
              </a:r>
            </a:p>
          </p:txBody>
        </p:sp>
        <p:sp>
          <p:nvSpPr>
            <p:cNvPr id="306" name="TextBox 8"/>
            <p:cNvSpPr txBox="1"/>
            <p:nvPr/>
          </p:nvSpPr>
          <p:spPr>
            <a:xfrm>
              <a:off x="7949841" y="4321468"/>
              <a:ext cx="1151073" cy="4154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Functionality already available in Terrasoft but not planned to be used</a:t>
              </a:r>
            </a:p>
          </p:txBody>
        </p:sp>
        <p:sp>
          <p:nvSpPr>
            <p:cNvPr id="307" name="TextBox 9"/>
            <p:cNvSpPr txBox="1"/>
            <p:nvPr/>
          </p:nvSpPr>
          <p:spPr>
            <a:xfrm>
              <a:off x="7965903" y="4753516"/>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New functionality to be implemented in Terrasoft</a:t>
              </a:r>
            </a:p>
          </p:txBody>
        </p:sp>
        <p:sp>
          <p:nvSpPr>
            <p:cNvPr id="308" name="Rectangle 3083"/>
            <p:cNvSpPr>
              <a:spLocks noChangeArrowheads="1"/>
            </p:cNvSpPr>
            <p:nvPr/>
          </p:nvSpPr>
          <p:spPr bwMode="auto">
            <a:xfrm>
              <a:off x="7710605" y="2953000"/>
              <a:ext cx="1212758" cy="6442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700" dirty="0">
                  <a:solidFill>
                    <a:schemeClr val="tx1"/>
                  </a:solidFill>
                </a:rPr>
                <a:t>25. Money transfer to existing bank account or moneyshop </a:t>
              </a:r>
            </a:p>
          </p:txBody>
        </p:sp>
        <p:sp>
          <p:nvSpPr>
            <p:cNvPr id="209" name="Прямоугольник 99"/>
            <p:cNvSpPr/>
            <p:nvPr/>
          </p:nvSpPr>
          <p:spPr>
            <a:xfrm>
              <a:off x="1400749" y="1409948"/>
              <a:ext cx="5844592" cy="4091004"/>
            </a:xfrm>
            <a:prstGeom prst="rect">
              <a:avLst/>
            </a:prstGeom>
            <a:solidFill>
              <a:sysClr val="window" lastClr="FFFFFF">
                <a:lumMod val="95000"/>
              </a:sysClr>
            </a:solidFill>
            <a:ln w="635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    Terrasoft</a:t>
              </a:r>
            </a:p>
          </p:txBody>
        </p:sp>
        <p:sp>
          <p:nvSpPr>
            <p:cNvPr id="210" name="Rectangle 10968"/>
            <p:cNvSpPr/>
            <p:nvPr/>
          </p:nvSpPr>
          <p:spPr>
            <a:xfrm>
              <a:off x="4208531" y="2605799"/>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17.Phone verification (3)</a:t>
              </a:r>
            </a:p>
          </p:txBody>
        </p:sp>
        <p:sp>
          <p:nvSpPr>
            <p:cNvPr id="211" name="Прямоугольник 26"/>
            <p:cNvSpPr/>
            <p:nvPr/>
          </p:nvSpPr>
          <p:spPr>
            <a:xfrm>
              <a:off x="1403648" y="3867309"/>
              <a:ext cx="2262433" cy="816342"/>
            </a:xfrm>
            <a:prstGeom prst="rect">
              <a:avLst/>
            </a:prstGeom>
            <a:solidFill>
              <a:srgbClr val="70AD47">
                <a:lumMod val="60000"/>
                <a:lumOff val="40000"/>
              </a:srgbClr>
            </a:solidFill>
            <a:ln w="12700" cap="flat" cmpd="sng" algn="ctr">
              <a:solidFill>
                <a:srgbClr val="002060"/>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Web site</a:t>
              </a:r>
            </a:p>
          </p:txBody>
        </p:sp>
        <p:pic>
          <p:nvPicPr>
            <p:cNvPr id="212" name="Picture 1025" descr="http://www.viscoseclosures.com/wp/wp-content/uploads/2013/12/customer-ic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97" t="9489" r="18255" b="6847"/>
            <a:stretch/>
          </p:blipFill>
          <p:spPr bwMode="auto">
            <a:xfrm>
              <a:off x="165165" y="2351638"/>
              <a:ext cx="604404" cy="1118246"/>
            </a:xfrm>
            <a:prstGeom prst="rect">
              <a:avLst/>
            </a:prstGeom>
            <a:noFill/>
            <a:extLst>
              <a:ext uri="{909E8E84-426E-40DD-AFC4-6F175D3DCCD1}">
                <a14:hiddenFill xmlns:a14="http://schemas.microsoft.com/office/drawing/2010/main">
                  <a:solidFill>
                    <a:srgbClr val="FFFFFF"/>
                  </a:solidFill>
                </a14:hiddenFill>
              </a:ext>
            </a:extLst>
          </p:spPr>
        </p:pic>
        <p:sp>
          <p:nvSpPr>
            <p:cNvPr id="213" name="Right Arrow 15"/>
            <p:cNvSpPr/>
            <p:nvPr/>
          </p:nvSpPr>
          <p:spPr>
            <a:xfrm>
              <a:off x="917030" y="4095769"/>
              <a:ext cx="404833" cy="350848"/>
            </a:xfrm>
            <a:prstGeom prst="right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14" name="Rectangle 16"/>
            <p:cNvSpPr/>
            <p:nvPr/>
          </p:nvSpPr>
          <p:spPr>
            <a:xfrm>
              <a:off x="2370709" y="2606515"/>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latin typeface="Calibri" panose="020F0502020204030204"/>
                </a:rPr>
                <a:t>6</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Stop factors check </a:t>
              </a:r>
            </a:p>
          </p:txBody>
        </p:sp>
        <p:sp>
          <p:nvSpPr>
            <p:cNvPr id="215" name="TextBox 17"/>
            <p:cNvSpPr txBox="1"/>
            <p:nvPr/>
          </p:nvSpPr>
          <p:spPr>
            <a:xfrm>
              <a:off x="53498" y="3404490"/>
              <a:ext cx="827738" cy="252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Customer</a:t>
              </a:r>
            </a:p>
          </p:txBody>
        </p:sp>
        <p:sp>
          <p:nvSpPr>
            <p:cNvPr id="216" name="Rectangle 10968"/>
            <p:cNvSpPr/>
            <p:nvPr/>
          </p:nvSpPr>
          <p:spPr>
            <a:xfrm>
              <a:off x="2374562" y="3167590"/>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latin typeface="Calibri" panose="020F0502020204030204"/>
                </a:rPr>
                <a:t>7</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Black lists check </a:t>
              </a:r>
            </a:p>
          </p:txBody>
        </p:sp>
        <p:sp>
          <p:nvSpPr>
            <p:cNvPr id="217" name="Rectangle 10968"/>
            <p:cNvSpPr/>
            <p:nvPr/>
          </p:nvSpPr>
          <p:spPr>
            <a:xfrm>
              <a:off x="2984469" y="2606515"/>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latin typeface="Calibri" panose="020F0502020204030204"/>
                </a:rPr>
                <a:t>11</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Soc.-</a:t>
              </a:r>
              <a:r>
                <a:rPr kumimoji="0" lang="en-US" sz="800" b="0" i="0" u="none" strike="noStrike" kern="0" cap="none" spc="0" normalizeH="0" baseline="0" noProof="0" dirty="0" err="1">
                  <a:ln>
                    <a:noFill/>
                  </a:ln>
                  <a:solidFill>
                    <a:prstClr val="black"/>
                  </a:solidFill>
                  <a:effectLst/>
                  <a:uLnTx/>
                  <a:uFillTx/>
                  <a:latin typeface="Calibri" panose="020F0502020204030204"/>
                  <a:ea typeface="+mn-ea"/>
                  <a:cs typeface="+mn-cs"/>
                </a:rPr>
                <a:t>dem.</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 scoring</a:t>
              </a:r>
            </a:p>
          </p:txBody>
        </p:sp>
        <p:sp>
          <p:nvSpPr>
            <p:cNvPr id="218" name="Rectangle 10968"/>
            <p:cNvSpPr/>
            <p:nvPr/>
          </p:nvSpPr>
          <p:spPr>
            <a:xfrm>
              <a:off x="3597126" y="3165334"/>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15.Request to credit bureau</a:t>
              </a:r>
            </a:p>
          </p:txBody>
        </p:sp>
        <p:sp>
          <p:nvSpPr>
            <p:cNvPr id="219" name="Rectangle 10968"/>
            <p:cNvSpPr/>
            <p:nvPr/>
          </p:nvSpPr>
          <p:spPr>
            <a:xfrm>
              <a:off x="4208531" y="3166368"/>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a:t>
              </a:r>
              <a:r>
                <a:rPr lang="en-US" sz="800" kern="0" dirty="0">
                  <a:solidFill>
                    <a:prstClr val="black"/>
                  </a:solidFill>
                  <a:latin typeface="Calibri" panose="020F0502020204030204"/>
                </a:rPr>
                <a:t>6</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.Credit rules</a:t>
              </a:r>
            </a:p>
          </p:txBody>
        </p:sp>
        <p:sp>
          <p:nvSpPr>
            <p:cNvPr id="220" name="Rectangle 10968"/>
            <p:cNvSpPr/>
            <p:nvPr/>
          </p:nvSpPr>
          <p:spPr>
            <a:xfrm>
              <a:off x="2983771" y="3167294"/>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algn="ctr"/>
              <a:r>
                <a:rPr lang="en-US" sz="800" kern="0" dirty="0">
                  <a:solidFill>
                    <a:prstClr val="black"/>
                  </a:solidFill>
                  <a:latin typeface="Calibri" panose="020F0502020204030204"/>
                </a:rPr>
                <a:t>10.Anti-fraud web-scoring</a:t>
              </a:r>
            </a:p>
          </p:txBody>
        </p:sp>
        <p:sp>
          <p:nvSpPr>
            <p:cNvPr id="221" name="Rectangle 10968"/>
            <p:cNvSpPr/>
            <p:nvPr/>
          </p:nvSpPr>
          <p:spPr>
            <a:xfrm>
              <a:off x="3597126" y="2605841"/>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algn="ctr"/>
              <a:r>
                <a:rPr lang="en-US" sz="800" kern="0" dirty="0">
                  <a:solidFill>
                    <a:prstClr val="black"/>
                  </a:solidFill>
                  <a:latin typeface="Calibri" panose="020F0502020204030204"/>
                </a:rPr>
                <a:t>14.Request to local risk resources/partners</a:t>
              </a:r>
            </a:p>
          </p:txBody>
        </p:sp>
        <p:sp>
          <p:nvSpPr>
            <p:cNvPr id="222" name="Стрелка вниз 11"/>
            <p:cNvSpPr/>
            <p:nvPr/>
          </p:nvSpPr>
          <p:spPr>
            <a:xfrm>
              <a:off x="2646991" y="3115435"/>
              <a:ext cx="101275" cy="120069"/>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3" name="Стрелка вниз 69"/>
            <p:cNvSpPr/>
            <p:nvPr/>
          </p:nvSpPr>
          <p:spPr>
            <a:xfrm rot="10800000">
              <a:off x="3253147" y="3078276"/>
              <a:ext cx="121945" cy="11441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25" name="Straight Arrow Connector 3225"/>
            <p:cNvCxnSpPr>
              <a:endCxn id="215" idx="2"/>
            </p:cNvCxnSpPr>
            <p:nvPr/>
          </p:nvCxnSpPr>
          <p:spPr>
            <a:xfrm rot="10800000">
              <a:off x="467368" y="3657044"/>
              <a:ext cx="2664495" cy="1715277"/>
            </a:xfrm>
            <a:prstGeom prst="bentConnector2">
              <a:avLst/>
            </a:prstGeom>
            <a:noFill/>
            <a:ln w="3175" cap="flat" cmpd="sng" algn="ctr">
              <a:solidFill>
                <a:sysClr val="windowText" lastClr="000000"/>
              </a:solidFill>
              <a:prstDash val="dash"/>
              <a:miter lim="800000"/>
              <a:tailEnd type="triangle"/>
            </a:ln>
            <a:effectLst/>
          </p:spPr>
        </p:cxnSp>
        <p:sp>
          <p:nvSpPr>
            <p:cNvPr id="226" name="Стрелка вниз 93"/>
            <p:cNvSpPr/>
            <p:nvPr/>
          </p:nvSpPr>
          <p:spPr>
            <a:xfrm rot="10800000">
              <a:off x="4450522" y="3078276"/>
              <a:ext cx="117836" cy="11441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7" name="Right Arrow 3251"/>
            <p:cNvSpPr/>
            <p:nvPr/>
          </p:nvSpPr>
          <p:spPr>
            <a:xfrm>
              <a:off x="7336040" y="2702008"/>
              <a:ext cx="404833" cy="350848"/>
            </a:xfrm>
            <a:prstGeom prst="right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TextBox 30"/>
            <p:cNvSpPr txBox="1"/>
            <p:nvPr/>
          </p:nvSpPr>
          <p:spPr>
            <a:xfrm>
              <a:off x="1441350" y="5205279"/>
              <a:ext cx="1097266" cy="252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SMSs</a:t>
              </a:r>
            </a:p>
          </p:txBody>
        </p:sp>
        <p:cxnSp>
          <p:nvCxnSpPr>
            <p:cNvPr id="229" name="Straight Arrow Connector 3225"/>
            <p:cNvCxnSpPr/>
            <p:nvPr/>
          </p:nvCxnSpPr>
          <p:spPr>
            <a:xfrm flipV="1">
              <a:off x="7240859" y="2616368"/>
              <a:ext cx="523994" cy="452"/>
            </a:xfrm>
            <a:prstGeom prst="straightConnector1">
              <a:avLst/>
            </a:prstGeom>
            <a:noFill/>
            <a:ln w="15875" cap="flat" cmpd="sng" algn="ctr">
              <a:solidFill>
                <a:sysClr val="windowText" lastClr="000000"/>
              </a:solidFill>
              <a:prstDash val="solid"/>
              <a:miter lim="800000"/>
              <a:headEnd type="triangle"/>
              <a:tailEnd type="triangle"/>
            </a:ln>
            <a:effectLst/>
          </p:spPr>
        </p:cxnSp>
        <p:cxnSp>
          <p:nvCxnSpPr>
            <p:cNvPr id="230" name="Straight Arrow Connector 3225"/>
            <p:cNvCxnSpPr/>
            <p:nvPr/>
          </p:nvCxnSpPr>
          <p:spPr>
            <a:xfrm flipH="1" flipV="1">
              <a:off x="3459512" y="3974718"/>
              <a:ext cx="338326" cy="6121"/>
            </a:xfrm>
            <a:prstGeom prst="straightConnector1">
              <a:avLst/>
            </a:prstGeom>
            <a:noFill/>
            <a:ln w="15875" cap="flat" cmpd="sng" algn="ctr">
              <a:solidFill>
                <a:sysClr val="windowText" lastClr="000000"/>
              </a:solidFill>
              <a:prstDash val="solid"/>
              <a:miter lim="800000"/>
              <a:headEnd type="triangle"/>
              <a:tailEnd type="triangle"/>
            </a:ln>
            <a:effectLst/>
          </p:spPr>
        </p:cxnSp>
        <p:sp>
          <p:nvSpPr>
            <p:cNvPr id="231" name="Rectangle 10968"/>
            <p:cNvSpPr/>
            <p:nvPr/>
          </p:nvSpPr>
          <p:spPr>
            <a:xfrm>
              <a:off x="1541712" y="1868067"/>
              <a:ext cx="597351" cy="558445"/>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900" b="0" i="0" u="none" strike="noStrike" kern="0" cap="none" spc="0" normalizeH="0" baseline="0" noProof="0" dirty="0">
                  <a:ln>
                    <a:noFill/>
                  </a:ln>
                  <a:solidFill>
                    <a:prstClr val="black"/>
                  </a:solidFill>
                  <a:effectLst/>
                  <a:uLnTx/>
                  <a:uFillTx/>
                  <a:latin typeface="Calibri" panose="020F0502020204030204"/>
                  <a:ea typeface="+mn-ea"/>
                  <a:cs typeface="+mn-cs"/>
                </a:rPr>
                <a:t>1.Filling app with partners</a:t>
              </a:r>
            </a:p>
          </p:txBody>
        </p:sp>
        <p:sp>
          <p:nvSpPr>
            <p:cNvPr id="232" name="Rectangle 10968"/>
            <p:cNvSpPr/>
            <p:nvPr/>
          </p:nvSpPr>
          <p:spPr>
            <a:xfrm>
              <a:off x="2375353" y="1876532"/>
              <a:ext cx="613355" cy="555059"/>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dirty="0">
                  <a:solidFill>
                    <a:prstClr val="black"/>
                  </a:solidFill>
                  <a:latin typeface="Calibri" panose="020F0502020204030204"/>
                </a:rPr>
                <a:t>5</a:t>
              </a:r>
              <a:r>
                <a:rPr kumimoji="0" lang="ru-RU" sz="9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Visual stop factors check </a:t>
              </a:r>
            </a:p>
          </p:txBody>
        </p:sp>
        <p:sp>
          <p:nvSpPr>
            <p:cNvPr id="233" name="Стрелка вниз 198"/>
            <p:cNvSpPr/>
            <p:nvPr/>
          </p:nvSpPr>
          <p:spPr>
            <a:xfrm>
              <a:off x="2631336" y="2486849"/>
              <a:ext cx="107430" cy="91786"/>
            </a:xfrm>
            <a:prstGeom prst="down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34" name="Straight Arrow Connector 3225"/>
            <p:cNvCxnSpPr>
              <a:stCxn id="288" idx="0"/>
            </p:cNvCxnSpPr>
            <p:nvPr/>
          </p:nvCxnSpPr>
          <p:spPr>
            <a:xfrm flipH="1" flipV="1">
              <a:off x="6804248" y="5308572"/>
              <a:ext cx="868" cy="318970"/>
            </a:xfrm>
            <a:prstGeom prst="straightConnector1">
              <a:avLst/>
            </a:prstGeom>
            <a:noFill/>
            <a:ln w="15875" cap="flat" cmpd="sng" algn="ctr">
              <a:solidFill>
                <a:sysClr val="windowText" lastClr="000000"/>
              </a:solidFill>
              <a:prstDash val="solid"/>
              <a:miter lim="800000"/>
              <a:headEnd type="triangle"/>
              <a:tailEnd type="triangle"/>
            </a:ln>
            <a:effectLst/>
          </p:spPr>
        </p:cxnSp>
        <p:sp>
          <p:nvSpPr>
            <p:cNvPr id="235" name="Rectangle 10968"/>
            <p:cNvSpPr/>
            <p:nvPr/>
          </p:nvSpPr>
          <p:spPr>
            <a:xfrm>
              <a:off x="6504187" y="3176873"/>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latin typeface="Calibri" panose="020F0502020204030204"/>
                </a:rPr>
                <a:t>23</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.Contract making</a:t>
              </a:r>
            </a:p>
          </p:txBody>
        </p:sp>
        <p:sp>
          <p:nvSpPr>
            <p:cNvPr id="236" name="Rectangle 10968"/>
            <p:cNvSpPr/>
            <p:nvPr/>
          </p:nvSpPr>
          <p:spPr>
            <a:xfrm>
              <a:off x="5652483" y="3159027"/>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700" kern="0" dirty="0">
                  <a:solidFill>
                    <a:prstClr val="black"/>
                  </a:solidFill>
                  <a:latin typeface="Calibri" panose="020F0502020204030204"/>
                </a:rPr>
                <a:t>22</a:t>
              </a:r>
              <a:r>
                <a:rPr kumimoji="0" lang="en-US" sz="700" b="0" i="0" u="none" strike="noStrike" kern="0" cap="none" spc="0" normalizeH="0" baseline="0" noProof="0" dirty="0">
                  <a:ln>
                    <a:noFill/>
                  </a:ln>
                  <a:solidFill>
                    <a:prstClr val="black"/>
                  </a:solidFill>
                  <a:effectLst/>
                  <a:uLnTx/>
                  <a:uFillTx/>
                  <a:latin typeface="Calibri" panose="020F0502020204030204"/>
                  <a:ea typeface="+mn-ea"/>
                  <a:cs typeface="+mn-cs"/>
                </a:rPr>
                <a:t>.Explicit customer’s confirmation</a:t>
              </a:r>
            </a:p>
          </p:txBody>
        </p:sp>
        <p:sp>
          <p:nvSpPr>
            <p:cNvPr id="237" name="Rectangle 10968"/>
            <p:cNvSpPr/>
            <p:nvPr/>
          </p:nvSpPr>
          <p:spPr>
            <a:xfrm>
              <a:off x="6505166" y="2619938"/>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24.Loan granting</a:t>
              </a:r>
            </a:p>
          </p:txBody>
        </p:sp>
        <p:sp>
          <p:nvSpPr>
            <p:cNvPr id="238" name="Rectangle 10968"/>
            <p:cNvSpPr/>
            <p:nvPr/>
          </p:nvSpPr>
          <p:spPr>
            <a:xfrm>
              <a:off x="5652483" y="2603754"/>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latin typeface="Calibri" panose="020F0502020204030204"/>
                </a:rPr>
                <a:t>21</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err="1">
                  <a:ln>
                    <a:noFill/>
                  </a:ln>
                  <a:solidFill>
                    <a:prstClr val="black"/>
                  </a:solidFill>
                  <a:effectLst/>
                  <a:uLnTx/>
                  <a:uFillTx/>
                  <a:latin typeface="Calibri" panose="020F0502020204030204"/>
                  <a:ea typeface="+mn-ea"/>
                  <a:cs typeface="+mn-cs"/>
                </a:rPr>
                <a:t>Documetns</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 scans’ (data) checking</a:t>
              </a:r>
            </a:p>
          </p:txBody>
        </p:sp>
        <p:sp>
          <p:nvSpPr>
            <p:cNvPr id="239" name="Rectangle 10968"/>
            <p:cNvSpPr/>
            <p:nvPr/>
          </p:nvSpPr>
          <p:spPr>
            <a:xfrm>
              <a:off x="5643476" y="1913514"/>
              <a:ext cx="613355" cy="555059"/>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latin typeface="Calibri" panose="020F0502020204030204"/>
                </a:rPr>
                <a:t>20</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.Uploading documents’ scans in CRM</a:t>
              </a:r>
            </a:p>
          </p:txBody>
        </p:sp>
        <p:pic>
          <p:nvPicPr>
            <p:cNvPr id="240" name="Рисунок 88"/>
            <p:cNvPicPr>
              <a:picLocks noChangeAspect="1"/>
            </p:cNvPicPr>
            <p:nvPr/>
          </p:nvPicPr>
          <p:blipFill rotWithShape="1">
            <a:blip r:embed="rId4"/>
            <a:srcRect b="31381"/>
            <a:stretch/>
          </p:blipFill>
          <p:spPr>
            <a:xfrm>
              <a:off x="6131284" y="1813458"/>
              <a:ext cx="197415" cy="349349"/>
            </a:xfrm>
            <a:prstGeom prst="rect">
              <a:avLst/>
            </a:prstGeom>
          </p:spPr>
        </p:pic>
        <p:sp>
          <p:nvSpPr>
            <p:cNvPr id="241" name="Rectangle 10968"/>
            <p:cNvSpPr/>
            <p:nvPr/>
          </p:nvSpPr>
          <p:spPr>
            <a:xfrm>
              <a:off x="5029771" y="1913514"/>
              <a:ext cx="613355" cy="555059"/>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a:t>
              </a:r>
              <a:r>
                <a:rPr lang="en-US" sz="800" kern="0" dirty="0">
                  <a:solidFill>
                    <a:prstClr val="black"/>
                  </a:solidFill>
                  <a:latin typeface="Calibri" panose="020F0502020204030204"/>
                </a:rPr>
                <a:t>9</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.Paper contract signing</a:t>
              </a:r>
            </a:p>
          </p:txBody>
        </p:sp>
        <p:pic>
          <p:nvPicPr>
            <p:cNvPr id="242" name="Рисунок 91"/>
            <p:cNvPicPr>
              <a:picLocks noChangeAspect="1"/>
            </p:cNvPicPr>
            <p:nvPr/>
          </p:nvPicPr>
          <p:blipFill rotWithShape="1">
            <a:blip r:embed="rId4"/>
            <a:srcRect b="31381"/>
            <a:stretch/>
          </p:blipFill>
          <p:spPr>
            <a:xfrm>
              <a:off x="5496953" y="1808781"/>
              <a:ext cx="197415" cy="349349"/>
            </a:xfrm>
            <a:prstGeom prst="rect">
              <a:avLst/>
            </a:prstGeom>
          </p:spPr>
        </p:pic>
        <p:pic>
          <p:nvPicPr>
            <p:cNvPr id="244" name="Рисунок 97"/>
            <p:cNvPicPr>
              <a:picLocks noChangeAspect="1"/>
            </p:cNvPicPr>
            <p:nvPr/>
          </p:nvPicPr>
          <p:blipFill rotWithShape="1">
            <a:blip r:embed="rId4"/>
            <a:srcRect b="31381"/>
            <a:stretch/>
          </p:blipFill>
          <p:spPr>
            <a:xfrm>
              <a:off x="2846639" y="1764793"/>
              <a:ext cx="197415" cy="349349"/>
            </a:xfrm>
            <a:prstGeom prst="rect">
              <a:avLst/>
            </a:prstGeom>
          </p:spPr>
        </p:pic>
        <p:cxnSp>
          <p:nvCxnSpPr>
            <p:cNvPr id="245" name="Straight Arrow Connector 318"/>
            <p:cNvCxnSpPr>
              <a:stCxn id="218" idx="2"/>
              <a:endCxn id="285" idx="0"/>
            </p:cNvCxnSpPr>
            <p:nvPr/>
          </p:nvCxnSpPr>
          <p:spPr>
            <a:xfrm>
              <a:off x="3903804" y="3720393"/>
              <a:ext cx="924340" cy="1876215"/>
            </a:xfrm>
            <a:prstGeom prst="straightConnector1">
              <a:avLst/>
            </a:prstGeom>
            <a:noFill/>
            <a:ln w="15875" cap="flat" cmpd="sng" algn="ctr">
              <a:solidFill>
                <a:sysClr val="windowText" lastClr="000000"/>
              </a:solidFill>
              <a:prstDash val="solid"/>
              <a:miter lim="800000"/>
              <a:headEnd type="triangle"/>
              <a:tailEnd type="triangle"/>
            </a:ln>
            <a:effectLst/>
          </p:spPr>
        </p:cxnSp>
        <p:cxnSp>
          <p:nvCxnSpPr>
            <p:cNvPr id="246" name="Straight Arrow Connector 245"/>
            <p:cNvCxnSpPr>
              <a:stCxn id="221" idx="0"/>
              <a:endCxn id="283" idx="2"/>
            </p:cNvCxnSpPr>
            <p:nvPr/>
          </p:nvCxnSpPr>
          <p:spPr>
            <a:xfrm rot="5400000" flipH="1" flipV="1">
              <a:off x="3705674" y="1508335"/>
              <a:ext cx="1295637" cy="899376"/>
            </a:xfrm>
            <a:prstGeom prst="bentConnector3">
              <a:avLst>
                <a:gd name="adj1" fmla="val 50000"/>
              </a:avLst>
            </a:prstGeom>
            <a:noFill/>
            <a:ln w="15875" cap="flat" cmpd="sng" algn="ctr">
              <a:solidFill>
                <a:sysClr val="windowText" lastClr="000000"/>
              </a:solidFill>
              <a:prstDash val="sysDot"/>
              <a:miter lim="800000"/>
              <a:headEnd type="triangle"/>
              <a:tailEnd type="triangle"/>
            </a:ln>
            <a:effectLst/>
          </p:spPr>
        </p:cxnSp>
        <p:sp>
          <p:nvSpPr>
            <p:cNvPr id="247" name="Right Arrow 3251"/>
            <p:cNvSpPr/>
            <p:nvPr/>
          </p:nvSpPr>
          <p:spPr>
            <a:xfrm>
              <a:off x="882741" y="2718533"/>
              <a:ext cx="404833" cy="350848"/>
            </a:xfrm>
            <a:prstGeom prst="right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8" name="Right Arrow 3251"/>
            <p:cNvSpPr/>
            <p:nvPr/>
          </p:nvSpPr>
          <p:spPr>
            <a:xfrm>
              <a:off x="882869" y="1941796"/>
              <a:ext cx="404833" cy="350848"/>
            </a:xfrm>
            <a:prstGeom prst="right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249" name="Прямая соединительная линия 17"/>
            <p:cNvCxnSpPr/>
            <p:nvPr/>
          </p:nvCxnSpPr>
          <p:spPr>
            <a:xfrm>
              <a:off x="2237077" y="1409953"/>
              <a:ext cx="23052" cy="4070233"/>
            </a:xfrm>
            <a:prstGeom prst="line">
              <a:avLst/>
            </a:prstGeom>
            <a:noFill/>
            <a:ln w="6350" cap="flat" cmpd="sng" algn="ctr">
              <a:solidFill>
                <a:srgbClr val="5B9BD5"/>
              </a:solidFill>
              <a:prstDash val="dash"/>
              <a:miter lim="800000"/>
            </a:ln>
            <a:effectLst/>
          </p:spPr>
        </p:cxnSp>
        <p:cxnSp>
          <p:nvCxnSpPr>
            <p:cNvPr id="250" name="Прямая соединительная линия 115"/>
            <p:cNvCxnSpPr/>
            <p:nvPr/>
          </p:nvCxnSpPr>
          <p:spPr>
            <a:xfrm>
              <a:off x="6375336" y="1424171"/>
              <a:ext cx="0" cy="4057519"/>
            </a:xfrm>
            <a:prstGeom prst="line">
              <a:avLst/>
            </a:prstGeom>
            <a:noFill/>
            <a:ln w="6350" cap="flat" cmpd="sng" algn="ctr">
              <a:solidFill>
                <a:srgbClr val="5B9BD5"/>
              </a:solidFill>
              <a:prstDash val="dash"/>
              <a:miter lim="800000"/>
            </a:ln>
            <a:effectLst/>
          </p:spPr>
        </p:cxnSp>
        <p:cxnSp>
          <p:nvCxnSpPr>
            <p:cNvPr id="251" name="Straight Arrow Connector 3225"/>
            <p:cNvCxnSpPr>
              <a:endCxn id="211" idx="3"/>
            </p:cNvCxnSpPr>
            <p:nvPr/>
          </p:nvCxnSpPr>
          <p:spPr>
            <a:xfrm rot="16200000" flipV="1">
              <a:off x="3053106" y="4888455"/>
              <a:ext cx="1406774" cy="180824"/>
            </a:xfrm>
            <a:prstGeom prst="curvedConnector2">
              <a:avLst/>
            </a:prstGeom>
            <a:noFill/>
            <a:ln w="15875" cap="flat" cmpd="sng" algn="ctr">
              <a:solidFill>
                <a:sysClr val="windowText" lastClr="000000"/>
              </a:solidFill>
              <a:prstDash val="solid"/>
              <a:miter lim="800000"/>
              <a:headEnd type="triangle"/>
              <a:tailEnd type="triangle"/>
            </a:ln>
            <a:effectLst/>
          </p:spPr>
        </p:cxnSp>
        <p:pic>
          <p:nvPicPr>
            <p:cNvPr id="252" name="Рисунок 123"/>
            <p:cNvPicPr>
              <a:picLocks noChangeAspect="1"/>
            </p:cNvPicPr>
            <p:nvPr/>
          </p:nvPicPr>
          <p:blipFill rotWithShape="1">
            <a:blip r:embed="rId4"/>
            <a:srcRect b="31381"/>
            <a:stretch/>
          </p:blipFill>
          <p:spPr>
            <a:xfrm>
              <a:off x="1999910" y="1764793"/>
              <a:ext cx="197415" cy="349349"/>
            </a:xfrm>
            <a:prstGeom prst="rect">
              <a:avLst/>
            </a:prstGeom>
          </p:spPr>
        </p:pic>
        <p:sp>
          <p:nvSpPr>
            <p:cNvPr id="253" name="Rectangle 10968"/>
            <p:cNvSpPr/>
            <p:nvPr/>
          </p:nvSpPr>
          <p:spPr>
            <a:xfrm>
              <a:off x="1524164" y="2604075"/>
              <a:ext cx="613355" cy="555059"/>
            </a:xfrm>
            <a:prstGeom prst="rect">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latin typeface="Calibri" panose="020F0502020204030204"/>
                  <a:ea typeface="+mn-ea"/>
                  <a:cs typeface="+mn-cs"/>
                </a:rPr>
                <a:t>2.Filling app during the call to/from Call center</a:t>
              </a:r>
            </a:p>
          </p:txBody>
        </p:sp>
        <p:pic>
          <p:nvPicPr>
            <p:cNvPr id="254" name="Picture 1033" descr="http://www.5tibetansworkshop.com/wp-content/uploads/2014/10/headphones-at-compu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08721" y="2559634"/>
              <a:ext cx="270761" cy="250477"/>
            </a:xfrm>
            <a:prstGeom prst="rect">
              <a:avLst/>
            </a:prstGeom>
            <a:noFill/>
            <a:extLst>
              <a:ext uri="{909E8E84-426E-40DD-AFC4-6F175D3DCCD1}">
                <a14:hiddenFill xmlns:a14="http://schemas.microsoft.com/office/drawing/2010/main">
                  <a:solidFill>
                    <a:srgbClr val="FFFFFF"/>
                  </a:solidFill>
                </a14:hiddenFill>
              </a:ext>
            </a:extLst>
          </p:spPr>
        </p:pic>
        <p:sp>
          <p:nvSpPr>
            <p:cNvPr id="255" name="Стрелка вниз 129"/>
            <p:cNvSpPr/>
            <p:nvPr/>
          </p:nvSpPr>
          <p:spPr>
            <a:xfrm rot="16200000">
              <a:off x="2200200" y="2817436"/>
              <a:ext cx="121440" cy="145540"/>
            </a:xfrm>
            <a:prstGeom prst="down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6" name="Rectangle 10968"/>
            <p:cNvSpPr/>
            <p:nvPr/>
          </p:nvSpPr>
          <p:spPr>
            <a:xfrm>
              <a:off x="1535263" y="4054385"/>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3.</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Filling online app on website</a:t>
              </a:r>
            </a:p>
          </p:txBody>
        </p:sp>
        <p:sp>
          <p:nvSpPr>
            <p:cNvPr id="257" name="Rectangle 10968"/>
            <p:cNvSpPr/>
            <p:nvPr/>
          </p:nvSpPr>
          <p:spPr>
            <a:xfrm>
              <a:off x="2370709" y="4054385"/>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8</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Online general stop factors check </a:t>
              </a:r>
            </a:p>
          </p:txBody>
        </p:sp>
        <p:sp>
          <p:nvSpPr>
            <p:cNvPr id="258" name="Rectangle 10968"/>
            <p:cNvSpPr/>
            <p:nvPr/>
          </p:nvSpPr>
          <p:spPr>
            <a:xfrm>
              <a:off x="2984154" y="4054385"/>
              <a:ext cx="613355" cy="555059"/>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12</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Online mobile phone verification</a:t>
              </a:r>
            </a:p>
          </p:txBody>
        </p:sp>
        <p:sp>
          <p:nvSpPr>
            <p:cNvPr id="259" name="Стрелка вниз 155"/>
            <p:cNvSpPr/>
            <p:nvPr/>
          </p:nvSpPr>
          <p:spPr>
            <a:xfrm rot="16200000">
              <a:off x="2206858" y="4259145"/>
              <a:ext cx="121440" cy="14554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0" name="Стрелка вниз 156"/>
            <p:cNvSpPr/>
            <p:nvPr/>
          </p:nvSpPr>
          <p:spPr>
            <a:xfrm rot="16200000">
              <a:off x="3557082" y="2827732"/>
              <a:ext cx="121440" cy="14554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1" name="Стрелка вниз 157"/>
            <p:cNvSpPr/>
            <p:nvPr/>
          </p:nvSpPr>
          <p:spPr>
            <a:xfrm rot="16200000">
              <a:off x="2953068" y="3370331"/>
              <a:ext cx="121440" cy="14554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2" name="Стрелка вниз 159"/>
            <p:cNvSpPr/>
            <p:nvPr/>
          </p:nvSpPr>
          <p:spPr>
            <a:xfrm rot="16200000">
              <a:off x="4180391" y="3370331"/>
              <a:ext cx="121440" cy="14554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3" name="Стрелка вниз 160"/>
            <p:cNvSpPr/>
            <p:nvPr/>
          </p:nvSpPr>
          <p:spPr>
            <a:xfrm>
              <a:off x="3846903" y="3121599"/>
              <a:ext cx="99126" cy="101844"/>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4" name="Стрелка вниз 164"/>
            <p:cNvSpPr/>
            <p:nvPr/>
          </p:nvSpPr>
          <p:spPr>
            <a:xfrm rot="16200000">
              <a:off x="4869307" y="2131252"/>
              <a:ext cx="121440" cy="145540"/>
            </a:xfrm>
            <a:prstGeom prst="down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5" name="Стрелка вниз 151"/>
            <p:cNvSpPr/>
            <p:nvPr/>
          </p:nvSpPr>
          <p:spPr>
            <a:xfrm rot="16200000">
              <a:off x="2207116" y="2081290"/>
              <a:ext cx="121440" cy="145540"/>
            </a:xfrm>
            <a:prstGeom prst="down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6" name="Стрелка вниз 165"/>
            <p:cNvSpPr/>
            <p:nvPr/>
          </p:nvSpPr>
          <p:spPr>
            <a:xfrm rot="16200000">
              <a:off x="2953068" y="4259145"/>
              <a:ext cx="121440" cy="14554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7" name="Стрелка вниз 166"/>
            <p:cNvSpPr/>
            <p:nvPr/>
          </p:nvSpPr>
          <p:spPr>
            <a:xfrm rot="10800000">
              <a:off x="2622440" y="3743303"/>
              <a:ext cx="97673" cy="10409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8" name="TextBox 133"/>
            <p:cNvSpPr txBox="1"/>
            <p:nvPr/>
          </p:nvSpPr>
          <p:spPr>
            <a:xfrm>
              <a:off x="1439842" y="1479646"/>
              <a:ext cx="827738" cy="252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Applying</a:t>
              </a:r>
            </a:p>
          </p:txBody>
        </p:sp>
        <p:sp>
          <p:nvSpPr>
            <p:cNvPr id="269" name="TextBox 135"/>
            <p:cNvSpPr txBox="1"/>
            <p:nvPr/>
          </p:nvSpPr>
          <p:spPr>
            <a:xfrm>
              <a:off x="3043841" y="1491887"/>
              <a:ext cx="958700" cy="252553"/>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Decisioning</a:t>
              </a:r>
            </a:p>
          </p:txBody>
        </p:sp>
        <p:pic>
          <p:nvPicPr>
            <p:cNvPr id="270" name="Picture 1031" descr="https://upload.wikimedia.org/wikipedia/commons/7/75/Internet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89983" y="4025245"/>
              <a:ext cx="252510" cy="188043"/>
            </a:xfrm>
            <a:prstGeom prst="rect">
              <a:avLst/>
            </a:prstGeom>
            <a:noFill/>
            <a:extLst>
              <a:ext uri="{909E8E84-426E-40DD-AFC4-6F175D3DCCD1}">
                <a14:hiddenFill xmlns:a14="http://schemas.microsoft.com/office/drawing/2010/main">
                  <a:solidFill>
                    <a:srgbClr val="FFFFFF"/>
                  </a:solidFill>
                </a14:hiddenFill>
              </a:ext>
            </a:extLst>
          </p:spPr>
        </p:pic>
        <p:cxnSp>
          <p:nvCxnSpPr>
            <p:cNvPr id="271" name="Прямая соединительная линия 183"/>
            <p:cNvCxnSpPr/>
            <p:nvPr/>
          </p:nvCxnSpPr>
          <p:spPr>
            <a:xfrm>
              <a:off x="4921602" y="1409953"/>
              <a:ext cx="23060" cy="4071737"/>
            </a:xfrm>
            <a:prstGeom prst="line">
              <a:avLst/>
            </a:prstGeom>
            <a:noFill/>
            <a:ln w="6350" cap="flat" cmpd="sng" algn="ctr">
              <a:solidFill>
                <a:srgbClr val="5B9BD5"/>
              </a:solidFill>
              <a:prstDash val="dash"/>
              <a:miter lim="800000"/>
            </a:ln>
            <a:effectLst/>
          </p:spPr>
        </p:cxnSp>
        <p:sp>
          <p:nvSpPr>
            <p:cNvPr id="272" name="TextBox 138"/>
            <p:cNvSpPr txBox="1"/>
            <p:nvPr/>
          </p:nvSpPr>
          <p:spPr>
            <a:xfrm>
              <a:off x="5164921" y="1427185"/>
              <a:ext cx="958700" cy="396866"/>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Contract signing</a:t>
              </a:r>
            </a:p>
          </p:txBody>
        </p:sp>
        <p:sp>
          <p:nvSpPr>
            <p:cNvPr id="273" name="Стрелка вниз 186"/>
            <p:cNvSpPr/>
            <p:nvPr/>
          </p:nvSpPr>
          <p:spPr>
            <a:xfrm rot="16200000">
              <a:off x="4897442" y="2827732"/>
              <a:ext cx="121440" cy="14554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4" name="Стрелка вниз 190"/>
            <p:cNvSpPr/>
            <p:nvPr/>
          </p:nvSpPr>
          <p:spPr>
            <a:xfrm>
              <a:off x="5902872" y="2499740"/>
              <a:ext cx="107430" cy="91786"/>
            </a:xfrm>
            <a:prstGeom prst="down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275" name="Picture 1033" descr="http://www.5tibetansworkshop.com/wp-content/uploads/2014/10/headphones-at-compu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21288" y="3119416"/>
              <a:ext cx="270761" cy="250477"/>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1033" descr="http://www.5tibetansworkshop.com/wp-content/uploads/2014/10/headphones-at-compu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3515" y="2559635"/>
              <a:ext cx="270761" cy="250477"/>
            </a:xfrm>
            <a:prstGeom prst="rect">
              <a:avLst/>
            </a:prstGeom>
            <a:noFill/>
            <a:extLst>
              <a:ext uri="{909E8E84-426E-40DD-AFC4-6F175D3DCCD1}">
                <a14:hiddenFill xmlns:a14="http://schemas.microsoft.com/office/drawing/2010/main">
                  <a:solidFill>
                    <a:srgbClr val="FFFFFF"/>
                  </a:solidFill>
                </a14:hiddenFill>
              </a:ext>
            </a:extLst>
          </p:spPr>
        </p:pic>
        <p:sp>
          <p:nvSpPr>
            <p:cNvPr id="277" name="Стрелка вниз 191"/>
            <p:cNvSpPr/>
            <p:nvPr/>
          </p:nvSpPr>
          <p:spPr>
            <a:xfrm>
              <a:off x="5898934" y="3126126"/>
              <a:ext cx="99126" cy="101844"/>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8" name="Стрелка вниз 192"/>
            <p:cNvSpPr/>
            <p:nvPr/>
          </p:nvSpPr>
          <p:spPr>
            <a:xfrm rot="16200000">
              <a:off x="6327941" y="3362306"/>
              <a:ext cx="121440" cy="14554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9" name="TextBox 146"/>
            <p:cNvSpPr txBox="1"/>
            <p:nvPr/>
          </p:nvSpPr>
          <p:spPr>
            <a:xfrm>
              <a:off x="6342403" y="1433767"/>
              <a:ext cx="958700" cy="396866"/>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Loan granting</a:t>
              </a:r>
            </a:p>
          </p:txBody>
        </p:sp>
        <p:sp>
          <p:nvSpPr>
            <p:cNvPr id="280" name="Стрелка вниз 194"/>
            <p:cNvSpPr/>
            <p:nvPr/>
          </p:nvSpPr>
          <p:spPr>
            <a:xfrm rot="10800000">
              <a:off x="6762833" y="3079402"/>
              <a:ext cx="117836" cy="11441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81" name="Straight Arrow Connector 3225"/>
            <p:cNvCxnSpPr>
              <a:stCxn id="283" idx="3"/>
              <a:endCxn id="282" idx="1"/>
            </p:cNvCxnSpPr>
            <p:nvPr/>
          </p:nvCxnSpPr>
          <p:spPr>
            <a:xfrm flipV="1">
              <a:off x="5124357" y="1086213"/>
              <a:ext cx="217597" cy="731"/>
            </a:xfrm>
            <a:prstGeom prst="straightConnector1">
              <a:avLst/>
            </a:prstGeom>
            <a:noFill/>
            <a:ln w="15875" cap="flat" cmpd="sng" algn="ctr">
              <a:solidFill>
                <a:sysClr val="windowText" lastClr="000000"/>
              </a:solidFill>
              <a:prstDash val="solid"/>
              <a:miter lim="800000"/>
              <a:headEnd type="triangle"/>
              <a:tailEnd type="triangle"/>
            </a:ln>
            <a:effectLst/>
          </p:spPr>
        </p:cxnSp>
        <p:pic>
          <p:nvPicPr>
            <p:cNvPr id="282" name="Рисунок 9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41954" y="870344"/>
              <a:ext cx="466702" cy="431738"/>
            </a:xfrm>
            <a:prstGeom prst="rect">
              <a:avLst/>
            </a:prstGeom>
          </p:spPr>
        </p:pic>
        <p:sp>
          <p:nvSpPr>
            <p:cNvPr id="283" name="Rectangle 10968"/>
            <p:cNvSpPr/>
            <p:nvPr/>
          </p:nvSpPr>
          <p:spPr>
            <a:xfrm>
              <a:off x="4482002" y="863683"/>
              <a:ext cx="642355" cy="446521"/>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18. SM scoring</a:t>
              </a:r>
            </a:p>
          </p:txBody>
        </p:sp>
        <p:sp>
          <p:nvSpPr>
            <p:cNvPr id="284" name="Rectangle 10968"/>
            <p:cNvSpPr/>
            <p:nvPr/>
          </p:nvSpPr>
          <p:spPr>
            <a:xfrm>
              <a:off x="3118625" y="5589240"/>
              <a:ext cx="925425" cy="446521"/>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algn="ctr"/>
              <a:endParaRPr lang="en-US" sz="800" kern="0" dirty="0">
                <a:solidFill>
                  <a:prstClr val="black"/>
                </a:solidFill>
                <a:latin typeface="Calibri" panose="020F0502020204030204"/>
              </a:endParaRPr>
            </a:p>
          </p:txBody>
        </p:sp>
        <p:sp>
          <p:nvSpPr>
            <p:cNvPr id="285" name="Rectangle 10968"/>
            <p:cNvSpPr/>
            <p:nvPr/>
          </p:nvSpPr>
          <p:spPr>
            <a:xfrm>
              <a:off x="4394905" y="5596608"/>
              <a:ext cx="866478" cy="439153"/>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algn="ctr"/>
              <a:endParaRPr lang="en-US" sz="800" kern="0" dirty="0">
                <a:solidFill>
                  <a:prstClr val="black"/>
                </a:solidFill>
                <a:latin typeface="Calibri" panose="020F0502020204030204"/>
              </a:endParaRPr>
            </a:p>
          </p:txBody>
        </p:sp>
        <p:sp>
          <p:nvSpPr>
            <p:cNvPr id="286" name="Прямоугольник 108"/>
            <p:cNvSpPr/>
            <p:nvPr/>
          </p:nvSpPr>
          <p:spPr>
            <a:xfrm>
              <a:off x="4272278" y="5984759"/>
              <a:ext cx="1111729" cy="25255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Credit bureau</a:t>
              </a:r>
            </a:p>
          </p:txBody>
        </p:sp>
        <p:sp>
          <p:nvSpPr>
            <p:cNvPr id="287" name="Прямоугольник 109"/>
            <p:cNvSpPr/>
            <p:nvPr/>
          </p:nvSpPr>
          <p:spPr>
            <a:xfrm>
              <a:off x="3195124" y="5992931"/>
              <a:ext cx="812964" cy="252553"/>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SMS-agent</a:t>
              </a:r>
            </a:p>
          </p:txBody>
        </p:sp>
        <p:sp>
          <p:nvSpPr>
            <p:cNvPr id="288" name="Rectangle 10968"/>
            <p:cNvSpPr/>
            <p:nvPr/>
          </p:nvSpPr>
          <p:spPr>
            <a:xfrm>
              <a:off x="6342403" y="5627542"/>
              <a:ext cx="925425" cy="405661"/>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algn="ctr"/>
              <a:endParaRPr lang="en-US" sz="800" kern="0" dirty="0">
                <a:solidFill>
                  <a:prstClr val="black"/>
                </a:solidFill>
                <a:latin typeface="Calibri" panose="020F0502020204030204"/>
              </a:endParaRPr>
            </a:p>
          </p:txBody>
        </p:sp>
        <p:sp>
          <p:nvSpPr>
            <p:cNvPr id="289" name="Прямоугольник 118"/>
            <p:cNvSpPr/>
            <p:nvPr/>
          </p:nvSpPr>
          <p:spPr>
            <a:xfrm>
              <a:off x="6234696" y="6035951"/>
              <a:ext cx="1111729"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GL</a:t>
              </a:r>
            </a:p>
          </p:txBody>
        </p:sp>
        <p:pic>
          <p:nvPicPr>
            <p:cNvPr id="290" name="Picture 10" descr="http://infomax.com.ph/file-manager/images/News/pld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10031" y="5613043"/>
              <a:ext cx="763981" cy="373691"/>
            </a:xfrm>
            <a:prstGeom prst="rect">
              <a:avLst/>
            </a:prstGeom>
            <a:noFill/>
            <a:extLst>
              <a:ext uri="{909E8E84-426E-40DD-AFC4-6F175D3DCCD1}">
                <a14:hiddenFill xmlns:a14="http://schemas.microsoft.com/office/drawing/2010/main">
                  <a:solidFill>
                    <a:srgbClr val="FFFFFF"/>
                  </a:solidFill>
                </a14:hiddenFill>
              </a:ext>
            </a:extLst>
          </p:spPr>
        </p:pic>
        <p:pic>
          <p:nvPicPr>
            <p:cNvPr id="291" name="Picture 12" descr="http://ww1.prweb.com/prfiles/2011/08/10/10247011/gI_65157_GDSLINK_logo_fla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65920" y="5622730"/>
              <a:ext cx="504032" cy="395397"/>
            </a:xfrm>
            <a:prstGeom prst="rect">
              <a:avLst/>
            </a:prstGeom>
            <a:noFill/>
            <a:extLst>
              <a:ext uri="{909E8E84-426E-40DD-AFC4-6F175D3DCCD1}">
                <a14:hiddenFill xmlns:a14="http://schemas.microsoft.com/office/drawing/2010/main">
                  <a:solidFill>
                    <a:srgbClr val="FFFFFF"/>
                  </a:solidFill>
                </a14:hiddenFill>
              </a:ext>
            </a:extLst>
          </p:spPr>
        </p:pic>
        <p:sp>
          <p:nvSpPr>
            <p:cNvPr id="293" name="Rectangle 3274"/>
            <p:cNvSpPr/>
            <p:nvPr/>
          </p:nvSpPr>
          <p:spPr>
            <a:xfrm>
              <a:off x="7776637" y="2592759"/>
              <a:ext cx="1074496" cy="496998"/>
            </a:xfrm>
            <a:prstGeom prst="rect">
              <a:avLst/>
            </a:prstGeom>
            <a:solidFill>
              <a:srgbClr val="70AD47">
                <a:lumMod val="20000"/>
                <a:lumOff val="8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pic>
          <p:nvPicPr>
            <p:cNvPr id="294" name="Picture 8" descr="http://api.dragonpay.ph/images/dragonpay-logo-small.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10949" y="2717008"/>
              <a:ext cx="805871" cy="331332"/>
            </a:xfrm>
            <a:prstGeom prst="rect">
              <a:avLst/>
            </a:prstGeom>
            <a:noFill/>
            <a:extLst>
              <a:ext uri="{909E8E84-426E-40DD-AFC4-6F175D3DCCD1}">
                <a14:hiddenFill xmlns:a14="http://schemas.microsoft.com/office/drawing/2010/main">
                  <a:solidFill>
                    <a:srgbClr val="FFFFFF"/>
                  </a:solidFill>
                </a14:hiddenFill>
              </a:ext>
            </a:extLst>
          </p:spPr>
        </p:pic>
        <p:pic>
          <p:nvPicPr>
            <p:cNvPr id="295" name="Picture 6" descr="http://www.ruddco.com/~ruddco/images/quickbooks-logo.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43219" y="5621608"/>
              <a:ext cx="537248" cy="412509"/>
            </a:xfrm>
            <a:prstGeom prst="rect">
              <a:avLst/>
            </a:prstGeom>
            <a:noFill/>
            <a:extLst>
              <a:ext uri="{909E8E84-426E-40DD-AFC4-6F175D3DCCD1}">
                <a14:hiddenFill xmlns:a14="http://schemas.microsoft.com/office/drawing/2010/main">
                  <a:solidFill>
                    <a:srgbClr val="FFFFFF"/>
                  </a:solidFill>
                </a14:hiddenFill>
              </a:ext>
            </a:extLst>
          </p:spPr>
        </p:pic>
        <p:cxnSp>
          <p:nvCxnSpPr>
            <p:cNvPr id="110" name="Straight Arrow Connector 3225"/>
            <p:cNvCxnSpPr/>
            <p:nvPr/>
          </p:nvCxnSpPr>
          <p:spPr>
            <a:xfrm flipV="1">
              <a:off x="7844163" y="5465138"/>
              <a:ext cx="0" cy="296487"/>
            </a:xfrm>
            <a:prstGeom prst="straightConnector1">
              <a:avLst/>
            </a:prstGeom>
            <a:noFill/>
            <a:ln w="15875" cap="flat" cmpd="sng" algn="ctr">
              <a:solidFill>
                <a:sysClr val="windowText" lastClr="000000"/>
              </a:solidFill>
              <a:prstDash val="sysDot"/>
              <a:miter lim="800000"/>
              <a:headEnd type="triangle"/>
              <a:tailEnd type="triangle"/>
            </a:ln>
            <a:effectLst/>
          </p:spPr>
        </p:cxnSp>
        <p:cxnSp>
          <p:nvCxnSpPr>
            <p:cNvPr id="114" name="Straight Arrow Connector 3225"/>
            <p:cNvCxnSpPr/>
            <p:nvPr/>
          </p:nvCxnSpPr>
          <p:spPr>
            <a:xfrm flipV="1">
              <a:off x="7849324" y="5105098"/>
              <a:ext cx="0" cy="296487"/>
            </a:xfrm>
            <a:prstGeom prst="straightConnector1">
              <a:avLst/>
            </a:prstGeom>
            <a:noFill/>
            <a:ln w="15875" cap="flat" cmpd="sng" algn="ctr">
              <a:solidFill>
                <a:sysClr val="windowText" lastClr="000000"/>
              </a:solidFill>
              <a:prstDash val="solid"/>
              <a:miter lim="800000"/>
              <a:headEnd type="triangle"/>
              <a:tailEnd type="triangle"/>
            </a:ln>
            <a:effectLst/>
          </p:spPr>
        </p:cxnSp>
        <p:sp>
          <p:nvSpPr>
            <p:cNvPr id="208" name="Rectangle 10968"/>
            <p:cNvSpPr/>
            <p:nvPr/>
          </p:nvSpPr>
          <p:spPr>
            <a:xfrm>
              <a:off x="3580107" y="864475"/>
              <a:ext cx="642355" cy="446521"/>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3" name="Rectangle 10968"/>
            <p:cNvSpPr/>
            <p:nvPr/>
          </p:nvSpPr>
          <p:spPr>
            <a:xfrm>
              <a:off x="2171716" y="879377"/>
              <a:ext cx="642355" cy="446521"/>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298" name="Straight Arrow Connector 3225"/>
            <p:cNvCxnSpPr>
              <a:stCxn id="297" idx="3"/>
              <a:endCxn id="208" idx="1"/>
            </p:cNvCxnSpPr>
            <p:nvPr/>
          </p:nvCxnSpPr>
          <p:spPr>
            <a:xfrm flipV="1">
              <a:off x="3347864" y="1087736"/>
              <a:ext cx="232243" cy="2952"/>
            </a:xfrm>
            <a:prstGeom prst="straightConnector1">
              <a:avLst/>
            </a:prstGeom>
            <a:noFill/>
            <a:ln w="15875" cap="flat" cmpd="sng" algn="ctr">
              <a:solidFill>
                <a:sysClr val="windowText" lastClr="000000"/>
              </a:solidFill>
              <a:prstDash val="solid"/>
              <a:miter lim="800000"/>
              <a:headEnd type="triangle"/>
              <a:tailEnd type="triangle"/>
            </a:ln>
            <a:effectLst/>
          </p:spPr>
        </p:cxnSp>
        <p:cxnSp>
          <p:nvCxnSpPr>
            <p:cNvPr id="400" name="Straight Arrow Connector 3225"/>
            <p:cNvCxnSpPr>
              <a:stCxn id="106" idx="3"/>
              <a:endCxn id="243" idx="1"/>
            </p:cNvCxnSpPr>
            <p:nvPr/>
          </p:nvCxnSpPr>
          <p:spPr>
            <a:xfrm flipV="1">
              <a:off x="1927364" y="1102638"/>
              <a:ext cx="244352" cy="2205"/>
            </a:xfrm>
            <a:prstGeom prst="straightConnector1">
              <a:avLst/>
            </a:prstGeom>
            <a:noFill/>
            <a:ln w="15875" cap="flat" cmpd="sng" algn="ctr">
              <a:solidFill>
                <a:sysClr val="windowText" lastClr="000000"/>
              </a:solidFill>
              <a:prstDash val="solid"/>
              <a:miter lim="800000"/>
              <a:headEnd type="triangle"/>
              <a:tailEnd type="triangle"/>
            </a:ln>
            <a:effectLst/>
          </p:spPr>
        </p:cxnSp>
        <p:cxnSp>
          <p:nvCxnSpPr>
            <p:cNvPr id="401" name="Straight Arrow Connector 245"/>
            <p:cNvCxnSpPr>
              <a:stCxn id="221" idx="0"/>
              <a:endCxn id="208" idx="2"/>
            </p:cNvCxnSpPr>
            <p:nvPr/>
          </p:nvCxnSpPr>
          <p:spPr>
            <a:xfrm rot="16200000" flipV="1">
              <a:off x="3255123" y="1957159"/>
              <a:ext cx="1294845" cy="2519"/>
            </a:xfrm>
            <a:prstGeom prst="bentConnector3">
              <a:avLst>
                <a:gd name="adj1" fmla="val 50000"/>
              </a:avLst>
            </a:prstGeom>
            <a:noFill/>
            <a:ln w="15875" cap="flat" cmpd="sng" algn="ctr">
              <a:solidFill>
                <a:sysClr val="windowText" lastClr="000000"/>
              </a:solidFill>
              <a:prstDash val="sysDot"/>
              <a:miter lim="800000"/>
              <a:headEnd type="triangle"/>
              <a:tailEnd type="triangle"/>
            </a:ln>
            <a:effectLst/>
          </p:spPr>
        </p:cxnSp>
        <p:cxnSp>
          <p:nvCxnSpPr>
            <p:cNvPr id="402" name="Straight Arrow Connector 245"/>
            <p:cNvCxnSpPr>
              <a:stCxn id="221" idx="0"/>
              <a:endCxn id="243" idx="2"/>
            </p:cNvCxnSpPr>
            <p:nvPr/>
          </p:nvCxnSpPr>
          <p:spPr>
            <a:xfrm rot="16200000" flipV="1">
              <a:off x="2558378" y="1260415"/>
              <a:ext cx="1279943" cy="1410910"/>
            </a:xfrm>
            <a:prstGeom prst="bentConnector3">
              <a:avLst>
                <a:gd name="adj1" fmla="val 50000"/>
              </a:avLst>
            </a:prstGeom>
            <a:noFill/>
            <a:ln w="15875" cap="flat" cmpd="sng" algn="ctr">
              <a:solidFill>
                <a:sysClr val="windowText" lastClr="000000"/>
              </a:solidFill>
              <a:prstDash val="sysDot"/>
              <a:miter lim="800000"/>
              <a:headEnd type="triangle"/>
              <a:tailEnd type="triangle"/>
            </a:ln>
            <a:effectLst/>
          </p:spPr>
        </p:cxnSp>
        <p:sp>
          <p:nvSpPr>
            <p:cNvPr id="112" name="TextBox 394"/>
            <p:cNvSpPr txBox="1"/>
            <p:nvPr/>
          </p:nvSpPr>
          <p:spPr>
            <a:xfrm>
              <a:off x="7956376" y="5453851"/>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New integrations to be implemented in Terrasoft</a:t>
              </a:r>
            </a:p>
          </p:txBody>
        </p:sp>
        <p:sp>
          <p:nvSpPr>
            <p:cNvPr id="113" name="TextBox 395"/>
            <p:cNvSpPr txBox="1"/>
            <p:nvPr/>
          </p:nvSpPr>
          <p:spPr>
            <a:xfrm>
              <a:off x="7964259" y="5121251"/>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Already implemented integrations</a:t>
              </a:r>
            </a:p>
          </p:txBody>
        </p:sp>
        <p:pic>
          <p:nvPicPr>
            <p:cNvPr id="104" name="Picture 6" descr="http://filipinotechaddict.files.wordpress.com/2013/11/smartvsglobe1.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77754" y="891571"/>
              <a:ext cx="447330" cy="370446"/>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8" descr="http://www.clipartbest.com/cliparts/nTX/B5L/nTXB5LKTB.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957954" y="747352"/>
              <a:ext cx="216024" cy="440688"/>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2" descr="http://www.fontsaddict.com/images/icons/png/35032.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571497" y="926909"/>
              <a:ext cx="355867" cy="355867"/>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8" descr="http://www.clipartbest.com/cliparts/nTX/B5L/nTXB5LKTB.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043673" y="811792"/>
              <a:ext cx="216024" cy="440688"/>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8" descr="http://www.clipartbest.com/cliparts/nTX/B5L/nTXB5LKTB.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31840" y="870344"/>
              <a:ext cx="216024" cy="440688"/>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14" descr="http://rtarget.ru/template/files/uploads/image/template/files/uploads/f/config_1.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200830" y="951495"/>
              <a:ext cx="579268" cy="283549"/>
            </a:xfrm>
            <a:prstGeom prst="rect">
              <a:avLst/>
            </a:prstGeom>
            <a:noFill/>
            <a:extLst>
              <a:ext uri="{909E8E84-426E-40DD-AFC4-6F175D3DCCD1}">
                <a14:hiddenFill xmlns:a14="http://schemas.microsoft.com/office/drawing/2010/main">
                  <a:solidFill>
                    <a:srgbClr val="FFFFFF"/>
                  </a:solidFill>
                </a14:hiddenFill>
              </a:ext>
            </a:extLst>
          </p:spPr>
        </p:pic>
        <p:sp>
          <p:nvSpPr>
            <p:cNvPr id="118" name="Прямоугольник 26"/>
            <p:cNvSpPr/>
            <p:nvPr/>
          </p:nvSpPr>
          <p:spPr>
            <a:xfrm>
              <a:off x="1399307" y="4684610"/>
              <a:ext cx="2262433" cy="816342"/>
            </a:xfrm>
            <a:prstGeom prst="rect">
              <a:avLst/>
            </a:prstGeom>
            <a:solidFill>
              <a:schemeClr val="accent5">
                <a:lumMod val="40000"/>
                <a:lumOff val="60000"/>
              </a:schemeClr>
            </a:solidFill>
            <a:ln w="12700" cap="flat" cmpd="sng" algn="ctr">
              <a:solidFill>
                <a:srgbClr val="002060"/>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Mobile App</a:t>
              </a:r>
            </a:p>
          </p:txBody>
        </p:sp>
        <p:sp>
          <p:nvSpPr>
            <p:cNvPr id="119" name="Right Arrow 212"/>
            <p:cNvSpPr/>
            <p:nvPr/>
          </p:nvSpPr>
          <p:spPr>
            <a:xfrm>
              <a:off x="899592" y="4931549"/>
              <a:ext cx="404833" cy="350848"/>
            </a:xfrm>
            <a:prstGeom prst="rightArrow">
              <a:avLst/>
            </a:prstGeom>
            <a:solidFill>
              <a:schemeClr val="accent5">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20" name="Rectangle 10968"/>
            <p:cNvSpPr/>
            <p:nvPr/>
          </p:nvSpPr>
          <p:spPr>
            <a:xfrm>
              <a:off x="1517825" y="4890165"/>
              <a:ext cx="613355" cy="555059"/>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algn="ctr"/>
              <a:r>
                <a:rPr lang="en-US" sz="900" kern="0" dirty="0">
                  <a:solidFill>
                    <a:prstClr val="black"/>
                  </a:solidFill>
                  <a:latin typeface="Calibri" panose="020F0502020204030204"/>
                </a:rPr>
                <a:t>4</a:t>
              </a:r>
              <a:r>
                <a:rPr lang="ru-RU" sz="900" kern="0" dirty="0">
                  <a:solidFill>
                    <a:prstClr val="black"/>
                  </a:solidFill>
                  <a:latin typeface="Calibri" panose="020F0502020204030204"/>
                </a:rPr>
                <a:t>.</a:t>
              </a:r>
              <a:r>
                <a:rPr lang="en-US" sz="900" kern="0" dirty="0">
                  <a:solidFill>
                    <a:prstClr val="black"/>
                  </a:solidFill>
                  <a:latin typeface="Calibri" panose="020F0502020204030204"/>
                </a:rPr>
                <a:t>Filling online app in the App</a:t>
              </a:r>
            </a:p>
          </p:txBody>
        </p:sp>
        <p:sp>
          <p:nvSpPr>
            <p:cNvPr id="121" name="Rectangle 10968"/>
            <p:cNvSpPr/>
            <p:nvPr/>
          </p:nvSpPr>
          <p:spPr>
            <a:xfrm>
              <a:off x="2353271" y="4890165"/>
              <a:ext cx="613355" cy="555059"/>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algn="ctr"/>
              <a:r>
                <a:rPr lang="en-US" sz="800" kern="0" dirty="0">
                  <a:solidFill>
                    <a:prstClr val="black"/>
                  </a:solidFill>
                  <a:latin typeface="Calibri" panose="020F0502020204030204"/>
                </a:rPr>
                <a:t>9</a:t>
              </a:r>
              <a:r>
                <a:rPr lang="ru-RU" sz="800" kern="0" dirty="0">
                  <a:solidFill>
                    <a:prstClr val="black"/>
                  </a:solidFill>
                  <a:latin typeface="Calibri" panose="020F0502020204030204"/>
                </a:rPr>
                <a:t>.</a:t>
              </a:r>
              <a:r>
                <a:rPr lang="en-US" sz="800" kern="0" dirty="0">
                  <a:solidFill>
                    <a:prstClr val="black"/>
                  </a:solidFill>
                  <a:latin typeface="Calibri" panose="020F0502020204030204"/>
                </a:rPr>
                <a:t>Online general stop factors check </a:t>
              </a:r>
            </a:p>
          </p:txBody>
        </p:sp>
        <p:sp>
          <p:nvSpPr>
            <p:cNvPr id="122" name="Rectangle 10968"/>
            <p:cNvSpPr/>
            <p:nvPr/>
          </p:nvSpPr>
          <p:spPr>
            <a:xfrm>
              <a:off x="2966716" y="4890165"/>
              <a:ext cx="613355" cy="555059"/>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algn="ctr"/>
              <a:r>
                <a:rPr lang="en-US" sz="800" kern="0" dirty="0">
                  <a:solidFill>
                    <a:prstClr val="black"/>
                  </a:solidFill>
                  <a:latin typeface="Calibri" panose="020F0502020204030204"/>
                </a:rPr>
                <a:t>13</a:t>
              </a:r>
              <a:r>
                <a:rPr lang="ru-RU" sz="800" kern="0" dirty="0">
                  <a:solidFill>
                    <a:prstClr val="black"/>
                  </a:solidFill>
                  <a:latin typeface="Calibri" panose="020F0502020204030204"/>
                </a:rPr>
                <a:t>.</a:t>
              </a:r>
              <a:r>
                <a:rPr lang="en-US" sz="800" kern="0" dirty="0">
                  <a:solidFill>
                    <a:prstClr val="black"/>
                  </a:solidFill>
                  <a:latin typeface="Calibri" panose="020F0502020204030204"/>
                </a:rPr>
                <a:t>Online mobile phone verification</a:t>
              </a:r>
            </a:p>
          </p:txBody>
        </p:sp>
        <p:sp>
          <p:nvSpPr>
            <p:cNvPr id="123" name="Стрелка вниз 155"/>
            <p:cNvSpPr/>
            <p:nvPr/>
          </p:nvSpPr>
          <p:spPr>
            <a:xfrm rot="16200000">
              <a:off x="2189420" y="5094925"/>
              <a:ext cx="121440" cy="14554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4" name="Стрелка вниз 165"/>
            <p:cNvSpPr/>
            <p:nvPr/>
          </p:nvSpPr>
          <p:spPr>
            <a:xfrm rot="16200000">
              <a:off x="2935630" y="5094925"/>
              <a:ext cx="121440" cy="14554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31" name="Straight Arrow Connector 3225"/>
            <p:cNvCxnSpPr>
              <a:endCxn id="118" idx="3"/>
            </p:cNvCxnSpPr>
            <p:nvPr/>
          </p:nvCxnSpPr>
          <p:spPr>
            <a:xfrm rot="16200000" flipV="1">
              <a:off x="3506093" y="5248428"/>
              <a:ext cx="496460" cy="185165"/>
            </a:xfrm>
            <a:prstGeom prst="curvedConnector2">
              <a:avLst/>
            </a:prstGeom>
            <a:noFill/>
            <a:ln w="15875" cap="flat" cmpd="sng" algn="ctr">
              <a:solidFill>
                <a:sysClr val="windowText" lastClr="000000"/>
              </a:solidFill>
              <a:prstDash val="sysDot"/>
              <a:miter lim="800000"/>
              <a:headEnd type="triangle"/>
              <a:tailEnd type="triangle"/>
            </a:ln>
            <a:effectLst/>
          </p:spPr>
        </p:cxnSp>
        <p:pic>
          <p:nvPicPr>
            <p:cNvPr id="135" name="Picture 8" descr="http://www.clipartbest.com/cliparts/nTX/B5L/nTXB5LKTB.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22350" y="4736439"/>
              <a:ext cx="181991" cy="371261"/>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Arrow Connector 3225"/>
            <p:cNvCxnSpPr/>
            <p:nvPr/>
          </p:nvCxnSpPr>
          <p:spPr>
            <a:xfrm flipH="1" flipV="1">
              <a:off x="3436056" y="4808436"/>
              <a:ext cx="338326" cy="6121"/>
            </a:xfrm>
            <a:prstGeom prst="straightConnector1">
              <a:avLst/>
            </a:prstGeom>
            <a:noFill/>
            <a:ln w="15875" cap="flat" cmpd="sng" algn="ctr">
              <a:solidFill>
                <a:sysClr val="windowText" lastClr="000000"/>
              </a:solidFill>
              <a:prstDash val="sysDot"/>
              <a:miter lim="800000"/>
              <a:headEnd type="triangle"/>
              <a:tailEnd type="triangle"/>
            </a:ln>
            <a:effectLst/>
          </p:spPr>
        </p:cxnSp>
      </p:grpSp>
    </p:spTree>
    <p:extLst>
      <p:ext uri="{BB962C8B-B14F-4D97-AF65-F5344CB8AC3E}">
        <p14:creationId xmlns:p14="http://schemas.microsoft.com/office/powerpoint/2010/main" val="27373165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3083"/>
          <p:cNvSpPr>
            <a:spLocks noChangeArrowheads="1"/>
          </p:cNvSpPr>
          <p:nvPr/>
        </p:nvSpPr>
        <p:spPr bwMode="auto">
          <a:xfrm>
            <a:off x="6474533" y="1896741"/>
            <a:ext cx="1212758" cy="6442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700" dirty="0">
                <a:solidFill>
                  <a:schemeClr val="tx1"/>
                </a:solidFill>
              </a:rPr>
              <a:t>14. Money transfer to existing bank account or moneyshop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25</a:t>
            </a:fld>
            <a:endParaRPr lang="ru-RU"/>
          </a:p>
        </p:txBody>
      </p:sp>
      <p:sp>
        <p:nvSpPr>
          <p:cNvPr id="5" name="Title 1"/>
          <p:cNvSpPr>
            <a:spLocks noGrp="1"/>
          </p:cNvSpPr>
          <p:nvPr>
            <p:ph type="title"/>
          </p:nvPr>
        </p:nvSpPr>
        <p:spPr>
          <a:xfrm>
            <a:off x="395536" y="116632"/>
            <a:ext cx="8159540" cy="312281"/>
          </a:xfrm>
        </p:spPr>
        <p:txBody>
          <a:bodyPr/>
          <a:lstStyle/>
          <a:p>
            <a:r>
              <a:rPr lang="en-US" dirty="0"/>
              <a:t>4. Target repeat sales business process (Phase 2) </a:t>
            </a:r>
          </a:p>
        </p:txBody>
      </p:sp>
      <p:sp>
        <p:nvSpPr>
          <p:cNvPr id="153" name="Прямоугольник 61"/>
          <p:cNvSpPr/>
          <p:nvPr/>
        </p:nvSpPr>
        <p:spPr>
          <a:xfrm>
            <a:off x="3922379" y="4622940"/>
            <a:ext cx="999282" cy="24622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Credit bureau</a:t>
            </a:r>
          </a:p>
        </p:txBody>
      </p:sp>
      <p:pic>
        <p:nvPicPr>
          <p:cNvPr id="160" name="Picture 1025" descr="http://www.viscoseclosures.com/wp/wp-content/uploads/2013/12/customer-ic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97" t="9489" r="18255" b="6847"/>
          <a:stretch/>
        </p:blipFill>
        <p:spPr bwMode="auto">
          <a:xfrm>
            <a:off x="154867" y="1630023"/>
            <a:ext cx="573592" cy="1170597"/>
          </a:xfrm>
          <a:prstGeom prst="rect">
            <a:avLst/>
          </a:prstGeom>
          <a:noFill/>
          <a:extLst>
            <a:ext uri="{909E8E84-426E-40DD-AFC4-6F175D3DCCD1}">
              <a14:hiddenFill xmlns:a14="http://schemas.microsoft.com/office/drawing/2010/main">
                <a:solidFill>
                  <a:srgbClr val="FFFFFF"/>
                </a:solidFill>
              </a14:hiddenFill>
            </a:ext>
          </a:extLst>
        </p:spPr>
      </p:pic>
      <p:sp>
        <p:nvSpPr>
          <p:cNvPr id="161" name="Right Arrow 160"/>
          <p:cNvSpPr/>
          <p:nvPr/>
        </p:nvSpPr>
        <p:spPr>
          <a:xfrm>
            <a:off x="832701" y="2394902"/>
            <a:ext cx="384195" cy="367274"/>
          </a:xfrm>
          <a:prstGeom prst="right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62" name="TextBox 161"/>
          <p:cNvSpPr txBox="1"/>
          <p:nvPr/>
        </p:nvSpPr>
        <p:spPr>
          <a:xfrm>
            <a:off x="50626" y="2746676"/>
            <a:ext cx="785541"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Customer</a:t>
            </a:r>
          </a:p>
        </p:txBody>
      </p:sp>
      <p:cxnSp>
        <p:nvCxnSpPr>
          <p:cNvPr id="163" name="Straight Arrow Connector 3225"/>
          <p:cNvCxnSpPr>
            <a:stCxn id="206" idx="1"/>
            <a:endCxn id="162" idx="2"/>
          </p:cNvCxnSpPr>
          <p:nvPr/>
        </p:nvCxnSpPr>
        <p:spPr>
          <a:xfrm rot="10800000">
            <a:off x="443397" y="2992898"/>
            <a:ext cx="2473670" cy="1431707"/>
          </a:xfrm>
          <a:prstGeom prst="bentConnector2">
            <a:avLst/>
          </a:prstGeom>
          <a:noFill/>
          <a:ln w="3175" cap="flat" cmpd="sng" algn="ctr">
            <a:solidFill>
              <a:sysClr val="windowText" lastClr="000000"/>
            </a:solidFill>
            <a:prstDash val="dash"/>
            <a:miter lim="800000"/>
            <a:tailEnd type="triangle"/>
          </a:ln>
          <a:effectLst/>
        </p:spPr>
      </p:cxnSp>
      <p:sp>
        <p:nvSpPr>
          <p:cNvPr id="164" name="Прямоугольник 113"/>
          <p:cNvSpPr/>
          <p:nvPr/>
        </p:nvSpPr>
        <p:spPr>
          <a:xfrm>
            <a:off x="1360408" y="980727"/>
            <a:ext cx="4742937" cy="2943396"/>
          </a:xfrm>
          <a:prstGeom prst="rect">
            <a:avLst/>
          </a:prstGeom>
          <a:solidFill>
            <a:sysClr val="window" lastClr="FFFFFF">
              <a:lumMod val="95000"/>
            </a:sysClr>
          </a:solidFill>
          <a:ln w="6350" cap="flat" cmpd="sng" algn="ctr">
            <a:solidFill>
              <a:srgbClr val="5B9BD5">
                <a:shade val="50000"/>
              </a:srgbClr>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Calibri" panose="020F0502020204030204"/>
                <a:ea typeface="+mn-ea"/>
                <a:cs typeface="+mn-cs"/>
              </a:rPr>
              <a:t>    Terrasoft</a:t>
            </a:r>
          </a:p>
        </p:txBody>
      </p:sp>
      <p:sp>
        <p:nvSpPr>
          <p:cNvPr id="165" name="Прямоугольник 115"/>
          <p:cNvSpPr/>
          <p:nvPr/>
        </p:nvSpPr>
        <p:spPr>
          <a:xfrm>
            <a:off x="1370038" y="2194676"/>
            <a:ext cx="2167170" cy="914557"/>
          </a:xfrm>
          <a:prstGeom prst="rect">
            <a:avLst/>
          </a:prstGeom>
          <a:solidFill>
            <a:srgbClr val="70AD47">
              <a:lumMod val="60000"/>
              <a:lumOff val="40000"/>
            </a:srgbClr>
          </a:solidFill>
          <a:ln w="12700" cap="flat" cmpd="sng" algn="ctr">
            <a:solidFill>
              <a:srgbClr val="002060"/>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dirty="0">
                <a:ln>
                  <a:noFill/>
                </a:ln>
                <a:solidFill>
                  <a:prstClr val="black"/>
                </a:solidFill>
                <a:effectLst/>
                <a:uLnTx/>
                <a:uFillTx/>
                <a:latin typeface="Calibri" panose="020F0502020204030204"/>
                <a:ea typeface="+mn-ea"/>
                <a:cs typeface="+mn-cs"/>
              </a:rPr>
              <a:t>Web site</a:t>
            </a:r>
          </a:p>
        </p:txBody>
      </p:sp>
      <p:sp>
        <p:nvSpPr>
          <p:cNvPr id="166" name="Rectangle 10968"/>
          <p:cNvSpPr/>
          <p:nvPr/>
        </p:nvSpPr>
        <p:spPr>
          <a:xfrm>
            <a:off x="2276262" y="1415743"/>
            <a:ext cx="582087" cy="581045"/>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dirty="0">
                <a:solidFill>
                  <a:prstClr val="black"/>
                </a:solidFill>
                <a:latin typeface="Calibri" panose="020F0502020204030204"/>
              </a:rPr>
              <a:t>4</a:t>
            </a:r>
            <a:r>
              <a:rPr kumimoji="0" lang="ru-RU" sz="9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Black lists check </a:t>
            </a:r>
          </a:p>
        </p:txBody>
      </p:sp>
      <p:sp>
        <p:nvSpPr>
          <p:cNvPr id="167" name="Rectangle 10968"/>
          <p:cNvSpPr/>
          <p:nvPr/>
        </p:nvSpPr>
        <p:spPr>
          <a:xfrm>
            <a:off x="2853409" y="1416104"/>
            <a:ext cx="582087" cy="581045"/>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dirty="0">
                <a:solidFill>
                  <a:prstClr val="black"/>
                </a:solidFill>
                <a:latin typeface="Calibri" panose="020F0502020204030204"/>
              </a:rPr>
              <a:t>7</a:t>
            </a:r>
            <a:r>
              <a:rPr kumimoji="0" lang="ru-RU" sz="9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Soc.-</a:t>
            </a:r>
            <a:r>
              <a:rPr kumimoji="0" lang="en-US" sz="900" b="0" i="0" u="none" strike="noStrike" kern="0" cap="none" spc="0" normalizeH="0" baseline="0" noProof="0" dirty="0" err="1">
                <a:ln>
                  <a:noFill/>
                </a:ln>
                <a:solidFill>
                  <a:prstClr val="black"/>
                </a:solidFill>
                <a:effectLst/>
                <a:uLnTx/>
                <a:uFillTx/>
                <a:latin typeface="Calibri" panose="020F0502020204030204"/>
                <a:ea typeface="+mn-ea"/>
                <a:cs typeface="+mn-cs"/>
              </a:rPr>
              <a:t>dem.</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 scoring</a:t>
            </a:r>
          </a:p>
        </p:txBody>
      </p:sp>
      <p:sp>
        <p:nvSpPr>
          <p:cNvPr id="168" name="Rectangle 10968"/>
          <p:cNvSpPr/>
          <p:nvPr/>
        </p:nvSpPr>
        <p:spPr>
          <a:xfrm>
            <a:off x="3440418" y="1419563"/>
            <a:ext cx="582087" cy="576554"/>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dirty="0">
                <a:solidFill>
                  <a:prstClr val="black"/>
                </a:solidFill>
                <a:latin typeface="Calibri" panose="020F0502020204030204"/>
              </a:rPr>
              <a:t>10</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.Request to credit bureau</a:t>
            </a:r>
          </a:p>
        </p:txBody>
      </p:sp>
      <p:sp>
        <p:nvSpPr>
          <p:cNvPr id="169" name="Rectangle 10968"/>
          <p:cNvSpPr/>
          <p:nvPr/>
        </p:nvSpPr>
        <p:spPr>
          <a:xfrm>
            <a:off x="4019618" y="1415483"/>
            <a:ext cx="582087" cy="583250"/>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dirty="0">
                <a:solidFill>
                  <a:prstClr val="black"/>
                </a:solidFill>
                <a:latin typeface="Calibri" panose="020F0502020204030204"/>
              </a:rPr>
              <a:t>11</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.Credit rules</a:t>
            </a:r>
          </a:p>
        </p:txBody>
      </p:sp>
      <p:sp>
        <p:nvSpPr>
          <p:cNvPr id="171" name="Right Arrow 3251"/>
          <p:cNvSpPr/>
          <p:nvPr/>
        </p:nvSpPr>
        <p:spPr>
          <a:xfrm>
            <a:off x="6180095" y="1509487"/>
            <a:ext cx="384195" cy="367274"/>
          </a:xfrm>
          <a:prstGeom prst="right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72" name="TextBox 171"/>
          <p:cNvSpPr txBox="1"/>
          <p:nvPr/>
        </p:nvSpPr>
        <p:spPr>
          <a:xfrm>
            <a:off x="1681051" y="4221088"/>
            <a:ext cx="1041330"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SMSs</a:t>
            </a:r>
          </a:p>
        </p:txBody>
      </p:sp>
      <p:sp>
        <p:nvSpPr>
          <p:cNvPr id="174" name="Rectangle 3274"/>
          <p:cNvSpPr/>
          <p:nvPr/>
        </p:nvSpPr>
        <p:spPr>
          <a:xfrm>
            <a:off x="6620771" y="1340768"/>
            <a:ext cx="920283" cy="676118"/>
          </a:xfrm>
          <a:prstGeom prst="rect">
            <a:avLst/>
          </a:prstGeom>
          <a:solidFill>
            <a:schemeClr val="accent3">
              <a:lumMod val="60000"/>
              <a:lumOff val="4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176" name="Straight Arrow Connector 3225"/>
          <p:cNvCxnSpPr>
            <a:stCxn id="204" idx="0"/>
          </p:cNvCxnSpPr>
          <p:nvPr/>
        </p:nvCxnSpPr>
        <p:spPr>
          <a:xfrm flipH="1" flipV="1">
            <a:off x="5687123" y="3911202"/>
            <a:ext cx="581" cy="279689"/>
          </a:xfrm>
          <a:prstGeom prst="straightConnector1">
            <a:avLst/>
          </a:prstGeom>
          <a:noFill/>
          <a:ln w="15875" cap="flat" cmpd="sng" algn="ctr">
            <a:solidFill>
              <a:sysClr val="windowText" lastClr="000000"/>
            </a:solidFill>
            <a:prstDash val="solid"/>
            <a:miter lim="800000"/>
            <a:headEnd type="triangle"/>
            <a:tailEnd type="triangle"/>
          </a:ln>
          <a:effectLst/>
        </p:spPr>
      </p:cxnSp>
      <p:sp>
        <p:nvSpPr>
          <p:cNvPr id="177" name="Rectangle 10968"/>
          <p:cNvSpPr/>
          <p:nvPr/>
        </p:nvSpPr>
        <p:spPr>
          <a:xfrm>
            <a:off x="4828961" y="1424375"/>
            <a:ext cx="582087" cy="581045"/>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latin typeface="Calibri" panose="020F0502020204030204"/>
              </a:rPr>
              <a:t>12</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.Explicit customer’s confirmation</a:t>
            </a:r>
          </a:p>
        </p:txBody>
      </p:sp>
      <p:sp>
        <p:nvSpPr>
          <p:cNvPr id="178" name="Rectangle 10968"/>
          <p:cNvSpPr/>
          <p:nvPr/>
        </p:nvSpPr>
        <p:spPr>
          <a:xfrm>
            <a:off x="5411965" y="1423575"/>
            <a:ext cx="582087" cy="581045"/>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900" b="0" i="0" u="none" strike="noStrike" kern="0" cap="none" spc="0" normalizeH="0" baseline="0" noProof="0" dirty="0">
                <a:ln>
                  <a:noFill/>
                </a:ln>
                <a:solidFill>
                  <a:prstClr val="black"/>
                </a:solidFill>
                <a:effectLst/>
                <a:uLnTx/>
                <a:uFillTx/>
                <a:latin typeface="Calibri" panose="020F0502020204030204"/>
                <a:ea typeface="+mn-ea"/>
                <a:cs typeface="+mn-cs"/>
              </a:rPr>
              <a:t>1</a:t>
            </a:r>
            <a:r>
              <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rPr>
              <a:t>3.Loan granting</a:t>
            </a:r>
          </a:p>
        </p:txBody>
      </p:sp>
      <p:cxnSp>
        <p:nvCxnSpPr>
          <p:cNvPr id="180" name="Straight Arrow Connector 3223"/>
          <p:cNvCxnSpPr>
            <a:stCxn id="168" idx="2"/>
            <a:endCxn id="207" idx="0"/>
          </p:cNvCxnSpPr>
          <p:nvPr/>
        </p:nvCxnSpPr>
        <p:spPr>
          <a:xfrm>
            <a:off x="3731462" y="1996117"/>
            <a:ext cx="689436" cy="2194776"/>
          </a:xfrm>
          <a:prstGeom prst="straightConnector1">
            <a:avLst/>
          </a:prstGeom>
          <a:noFill/>
          <a:ln w="15875" cap="flat" cmpd="sng" algn="ctr">
            <a:solidFill>
              <a:sysClr val="windowText" lastClr="000000"/>
            </a:solidFill>
            <a:prstDash val="solid"/>
            <a:miter lim="800000"/>
            <a:headEnd type="triangle"/>
            <a:tailEnd type="triangle"/>
          </a:ln>
          <a:effectLst/>
        </p:spPr>
      </p:cxnSp>
      <p:cxnSp>
        <p:nvCxnSpPr>
          <p:cNvPr id="181" name="Прямая соединительная линия 171"/>
          <p:cNvCxnSpPr/>
          <p:nvPr/>
        </p:nvCxnSpPr>
        <p:spPr>
          <a:xfrm>
            <a:off x="2164007" y="989673"/>
            <a:ext cx="0" cy="2448718"/>
          </a:xfrm>
          <a:prstGeom prst="line">
            <a:avLst/>
          </a:prstGeom>
          <a:noFill/>
          <a:ln w="6350" cap="flat" cmpd="sng" algn="ctr">
            <a:solidFill>
              <a:srgbClr val="5B9BD5"/>
            </a:solidFill>
            <a:prstDash val="dash"/>
            <a:miter lim="800000"/>
          </a:ln>
          <a:effectLst/>
        </p:spPr>
      </p:cxnSp>
      <p:sp>
        <p:nvSpPr>
          <p:cNvPr id="183" name="Rectangle 10968"/>
          <p:cNvSpPr/>
          <p:nvPr/>
        </p:nvSpPr>
        <p:spPr>
          <a:xfrm>
            <a:off x="1468463" y="1423911"/>
            <a:ext cx="582087" cy="581045"/>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700" b="0" i="0" u="none" strike="noStrike" kern="0" cap="none" spc="0" normalizeH="0" baseline="0" noProof="0" dirty="0">
                <a:ln>
                  <a:noFill/>
                </a:ln>
                <a:solidFill>
                  <a:prstClr val="black"/>
                </a:solidFill>
                <a:effectLst/>
                <a:uLnTx/>
                <a:uFillTx/>
                <a:latin typeface="Calibri" panose="020F0502020204030204"/>
                <a:ea typeface="+mn-ea"/>
                <a:cs typeface="+mn-cs"/>
              </a:rPr>
              <a:t>1</a:t>
            </a:r>
            <a:r>
              <a:rPr kumimoji="0" lang="en-US" sz="700" b="0" i="0" u="none" strike="noStrike" kern="0" cap="none" spc="0" normalizeH="0" baseline="0" noProof="0" dirty="0">
                <a:ln>
                  <a:noFill/>
                </a:ln>
                <a:solidFill>
                  <a:prstClr val="black"/>
                </a:solidFill>
                <a:effectLst/>
                <a:uLnTx/>
                <a:uFillTx/>
                <a:latin typeface="Calibri" panose="020F0502020204030204"/>
                <a:ea typeface="+mn-ea"/>
                <a:cs typeface="+mn-cs"/>
              </a:rPr>
              <a:t>.Request during the call to/from Call center</a:t>
            </a:r>
          </a:p>
        </p:txBody>
      </p:sp>
      <p:pic>
        <p:nvPicPr>
          <p:cNvPr id="184" name="Picture 1033" descr="http://www.5tibetansworkshop.com/wp-content/uploads/2014/10/headphones-at-compu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320" y="1377388"/>
            <a:ext cx="256959" cy="262203"/>
          </a:xfrm>
          <a:prstGeom prst="rect">
            <a:avLst/>
          </a:prstGeom>
          <a:noFill/>
          <a:extLst>
            <a:ext uri="{909E8E84-426E-40DD-AFC4-6F175D3DCCD1}">
              <a14:hiddenFill xmlns:a14="http://schemas.microsoft.com/office/drawing/2010/main">
                <a:solidFill>
                  <a:srgbClr val="FFFFFF"/>
                </a:solidFill>
              </a14:hiddenFill>
            </a:ext>
          </a:extLst>
        </p:spPr>
      </p:pic>
      <p:sp>
        <p:nvSpPr>
          <p:cNvPr id="185" name="Стрелка вниз 177"/>
          <p:cNvSpPr/>
          <p:nvPr/>
        </p:nvSpPr>
        <p:spPr>
          <a:xfrm rot="16200000">
            <a:off x="2104097" y="1654378"/>
            <a:ext cx="127126" cy="138121"/>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86" name="Rectangle 10968"/>
          <p:cNvSpPr/>
          <p:nvPr/>
        </p:nvSpPr>
        <p:spPr>
          <a:xfrm>
            <a:off x="1478997" y="2443238"/>
            <a:ext cx="582087" cy="581045"/>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2</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Filling online app on website</a:t>
            </a:r>
          </a:p>
        </p:txBody>
      </p:sp>
      <p:sp>
        <p:nvSpPr>
          <p:cNvPr id="187" name="Rectangle 10968"/>
          <p:cNvSpPr/>
          <p:nvPr/>
        </p:nvSpPr>
        <p:spPr>
          <a:xfrm>
            <a:off x="2271855" y="2443238"/>
            <a:ext cx="582087" cy="581045"/>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5</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Online general stop factors check </a:t>
            </a:r>
          </a:p>
        </p:txBody>
      </p:sp>
      <p:sp>
        <p:nvSpPr>
          <p:cNvPr id="188" name="Rectangle 10968"/>
          <p:cNvSpPr/>
          <p:nvPr/>
        </p:nvSpPr>
        <p:spPr>
          <a:xfrm>
            <a:off x="2854027" y="2443238"/>
            <a:ext cx="582087" cy="581045"/>
          </a:xfrm>
          <a:prstGeom prst="rect">
            <a:avLst/>
          </a:prstGeom>
          <a:solidFill>
            <a:srgbClr val="70AD47">
              <a:lumMod val="60000"/>
              <a:lumOff val="4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8</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Online mobile phone verification</a:t>
            </a:r>
          </a:p>
        </p:txBody>
      </p:sp>
      <p:sp>
        <p:nvSpPr>
          <p:cNvPr id="189" name="Стрелка вниз 181"/>
          <p:cNvSpPr/>
          <p:nvPr/>
        </p:nvSpPr>
        <p:spPr>
          <a:xfrm rot="16200000">
            <a:off x="2110419" y="2664701"/>
            <a:ext cx="127126" cy="138121"/>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0" name="Стрелка вниз 183"/>
          <p:cNvSpPr/>
          <p:nvPr/>
        </p:nvSpPr>
        <p:spPr>
          <a:xfrm rot="16200000">
            <a:off x="2818588" y="1644734"/>
            <a:ext cx="127126" cy="138121"/>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1" name="Стрелка вниз 191"/>
          <p:cNvSpPr/>
          <p:nvPr/>
        </p:nvSpPr>
        <p:spPr>
          <a:xfrm rot="16200000">
            <a:off x="2818588" y="2664701"/>
            <a:ext cx="127126" cy="138121"/>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2" name="Стрелка вниз 192"/>
          <p:cNvSpPr/>
          <p:nvPr/>
        </p:nvSpPr>
        <p:spPr>
          <a:xfrm rot="10800000">
            <a:off x="2510753" y="2075715"/>
            <a:ext cx="92694" cy="108964"/>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3" name="TextBox 192"/>
          <p:cNvSpPr txBox="1"/>
          <p:nvPr/>
        </p:nvSpPr>
        <p:spPr>
          <a:xfrm>
            <a:off x="2910670" y="1127059"/>
            <a:ext cx="909827" cy="246221"/>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alpha val="31000"/>
                  </a:prstClr>
                </a:solidFill>
                <a:effectLst/>
                <a:uLnTx/>
                <a:uFillTx/>
              </a:rPr>
              <a:t>Decisioning</a:t>
            </a:r>
          </a:p>
        </p:txBody>
      </p:sp>
      <p:pic>
        <p:nvPicPr>
          <p:cNvPr id="194" name="Picture 1031" descr="https://upload.wikimedia.org/wikipedia/commons/7/75/Interne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0537" y="2412736"/>
            <a:ext cx="239638" cy="196846"/>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1033" descr="http://www.5tibetansworkshop.com/wp-content/uploads/2014/10/headphones-at-comput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3870" y="1367989"/>
            <a:ext cx="256959" cy="262203"/>
          </a:xfrm>
          <a:prstGeom prst="rect">
            <a:avLst/>
          </a:prstGeom>
          <a:noFill/>
          <a:extLst>
            <a:ext uri="{909E8E84-426E-40DD-AFC4-6F175D3DCCD1}">
              <a14:hiddenFill xmlns:a14="http://schemas.microsoft.com/office/drawing/2010/main">
                <a:solidFill>
                  <a:srgbClr val="FFFFFF"/>
                </a:solidFill>
              </a14:hiddenFill>
            </a:ext>
          </a:extLst>
        </p:spPr>
      </p:pic>
      <p:sp>
        <p:nvSpPr>
          <p:cNvPr id="196" name="Стрелка вниз 208"/>
          <p:cNvSpPr/>
          <p:nvPr/>
        </p:nvSpPr>
        <p:spPr>
          <a:xfrm rot="16200000">
            <a:off x="5381846" y="1666955"/>
            <a:ext cx="127126" cy="138121"/>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7" name="TextBox 196"/>
          <p:cNvSpPr txBox="1"/>
          <p:nvPr/>
        </p:nvSpPr>
        <p:spPr>
          <a:xfrm>
            <a:off x="4851642" y="1124288"/>
            <a:ext cx="1385580" cy="246221"/>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alpha val="31000"/>
                  </a:prstClr>
                </a:solidFill>
                <a:effectLst/>
                <a:uLnTx/>
                <a:uFillTx/>
              </a:rPr>
              <a:t>Loan granting</a:t>
            </a:r>
          </a:p>
        </p:txBody>
      </p:sp>
      <p:sp>
        <p:nvSpPr>
          <p:cNvPr id="198" name="Right Arrow 3251"/>
          <p:cNvSpPr/>
          <p:nvPr/>
        </p:nvSpPr>
        <p:spPr>
          <a:xfrm>
            <a:off x="837748" y="1502524"/>
            <a:ext cx="384195" cy="367274"/>
          </a:xfrm>
          <a:prstGeom prst="right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99" name="TextBox 198"/>
          <p:cNvSpPr txBox="1"/>
          <p:nvPr/>
        </p:nvSpPr>
        <p:spPr>
          <a:xfrm>
            <a:off x="1360406" y="1102889"/>
            <a:ext cx="785541"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alpha val="31000"/>
                  </a:prstClr>
                </a:solidFill>
                <a:effectLst/>
                <a:uLnTx/>
                <a:uFillTx/>
              </a:rPr>
              <a:t>Applying</a:t>
            </a:r>
          </a:p>
        </p:txBody>
      </p:sp>
      <p:sp>
        <p:nvSpPr>
          <p:cNvPr id="201" name="Стрелка вниз 216"/>
          <p:cNvSpPr/>
          <p:nvPr/>
        </p:nvSpPr>
        <p:spPr>
          <a:xfrm rot="16200000">
            <a:off x="3984877" y="1654378"/>
            <a:ext cx="127126" cy="138121"/>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202" name="Прямая соединительная линия 218"/>
          <p:cNvCxnSpPr/>
          <p:nvPr/>
        </p:nvCxnSpPr>
        <p:spPr>
          <a:xfrm flipH="1">
            <a:off x="4684490" y="985201"/>
            <a:ext cx="20296" cy="2926001"/>
          </a:xfrm>
          <a:prstGeom prst="line">
            <a:avLst/>
          </a:prstGeom>
          <a:noFill/>
          <a:ln w="6350" cap="flat" cmpd="sng" algn="ctr">
            <a:solidFill>
              <a:srgbClr val="5B9BD5"/>
            </a:solidFill>
            <a:prstDash val="dash"/>
            <a:miter lim="800000"/>
          </a:ln>
          <a:effectLst/>
        </p:spPr>
      </p:cxnSp>
      <p:sp>
        <p:nvSpPr>
          <p:cNvPr id="203" name="Стрелка вниз 219"/>
          <p:cNvSpPr/>
          <p:nvPr/>
        </p:nvSpPr>
        <p:spPr>
          <a:xfrm rot="16200000">
            <a:off x="4668222" y="1662228"/>
            <a:ext cx="127126" cy="138121"/>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4" name="Rectangle 10968"/>
          <p:cNvSpPr/>
          <p:nvPr/>
        </p:nvSpPr>
        <p:spPr>
          <a:xfrm>
            <a:off x="5248578" y="4190892"/>
            <a:ext cx="878249" cy="467424"/>
          </a:xfrm>
          <a:prstGeom prst="rect">
            <a:avLst/>
          </a:prstGeom>
          <a:solidFill>
            <a:schemeClr val="accent3">
              <a:lumMod val="60000"/>
              <a:lumOff val="4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5" name="Прямоугольник 57"/>
          <p:cNvSpPr/>
          <p:nvPr/>
        </p:nvSpPr>
        <p:spPr>
          <a:xfrm>
            <a:off x="5153797" y="4622940"/>
            <a:ext cx="1055056" cy="24622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GL</a:t>
            </a:r>
          </a:p>
        </p:txBody>
      </p:sp>
      <p:sp>
        <p:nvSpPr>
          <p:cNvPr id="206" name="Rectangle 10968"/>
          <p:cNvSpPr/>
          <p:nvPr/>
        </p:nvSpPr>
        <p:spPr>
          <a:xfrm>
            <a:off x="2917067" y="4190892"/>
            <a:ext cx="878249" cy="467424"/>
          </a:xfrm>
          <a:prstGeom prst="rect">
            <a:avLst/>
          </a:prstGeom>
          <a:solidFill>
            <a:schemeClr val="accent3">
              <a:lumMod val="60000"/>
              <a:lumOff val="4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7" name="Rectangle 10968"/>
          <p:cNvSpPr/>
          <p:nvPr/>
        </p:nvSpPr>
        <p:spPr>
          <a:xfrm>
            <a:off x="3981773" y="4190893"/>
            <a:ext cx="878249" cy="467424"/>
          </a:xfrm>
          <a:prstGeom prst="rect">
            <a:avLst/>
          </a:prstGeom>
          <a:solidFill>
            <a:schemeClr val="accent3">
              <a:lumMod val="60000"/>
              <a:lumOff val="4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08" name="Прямоугольник 62"/>
          <p:cNvSpPr/>
          <p:nvPr/>
        </p:nvSpPr>
        <p:spPr>
          <a:xfrm>
            <a:off x="3001767" y="4622940"/>
            <a:ext cx="747320" cy="24622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rPr>
              <a:t>SMS-agent</a:t>
            </a:r>
          </a:p>
        </p:txBody>
      </p:sp>
      <p:sp>
        <p:nvSpPr>
          <p:cNvPr id="85" name="Стрелка вниз 183"/>
          <p:cNvSpPr/>
          <p:nvPr/>
        </p:nvSpPr>
        <p:spPr>
          <a:xfrm rot="16200000">
            <a:off x="3407204" y="1636741"/>
            <a:ext cx="127126" cy="138121"/>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55" name="Picture 10" descr="http://infomax.com.ph/file-manager/images/News/pld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73828" y="4229180"/>
            <a:ext cx="750260" cy="391486"/>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2" descr="http://ww1.prweb.com/prfiles/2011/08/10/10247011/gI_65157_GDSLINK_logo_flat.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89510" y="4223581"/>
            <a:ext cx="494980" cy="414226"/>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6" descr="http://www.ruddco.com/~ruddco/images/quickbooks-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74239" y="4229923"/>
            <a:ext cx="452587" cy="37071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8" descr="http://api.dragonpay.ph/images/dragonpay-logo-small.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3464" y="1526303"/>
            <a:ext cx="791398" cy="347110"/>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12"/>
          <p:cNvSpPr txBox="1">
            <a:spLocks/>
          </p:cNvSpPr>
          <p:nvPr/>
        </p:nvSpPr>
        <p:spPr>
          <a:xfrm>
            <a:off x="179388" y="5888305"/>
            <a:ext cx="8807696" cy="461665"/>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t>On the Phase 2 we plan to implement Mobile App(s) to provide customers convenient tool for “push-button” instant repeat sales and self-services.</a:t>
            </a:r>
          </a:p>
        </p:txBody>
      </p:sp>
      <p:sp>
        <p:nvSpPr>
          <p:cNvPr id="75" name="Прямоугольник 98"/>
          <p:cNvSpPr/>
          <p:nvPr/>
        </p:nvSpPr>
        <p:spPr>
          <a:xfrm>
            <a:off x="7668344" y="3789040"/>
            <a:ext cx="162018" cy="162018"/>
          </a:xfrm>
          <a:prstGeom prst="rect">
            <a:avLst/>
          </a:prstGeom>
          <a:solidFill>
            <a:srgbClr val="70AD47">
              <a:lumMod val="60000"/>
              <a:lumOff val="40000"/>
            </a:srgb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6" name="Прямоугольник 101"/>
          <p:cNvSpPr/>
          <p:nvPr/>
        </p:nvSpPr>
        <p:spPr>
          <a:xfrm>
            <a:off x="7668344" y="4187205"/>
            <a:ext cx="162018" cy="162018"/>
          </a:xfrm>
          <a:prstGeom prst="rect">
            <a:avLst/>
          </a:prstGeom>
          <a:solidFill>
            <a:sysClr val="window" lastClr="FFFFFF">
              <a:lumMod val="75000"/>
            </a:sys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7" name="Прямоугольник 119"/>
          <p:cNvSpPr/>
          <p:nvPr/>
        </p:nvSpPr>
        <p:spPr>
          <a:xfrm>
            <a:off x="7668344" y="4560669"/>
            <a:ext cx="162018" cy="162018"/>
          </a:xfrm>
          <a:prstGeom prst="rect">
            <a:avLst/>
          </a:prstGeom>
          <a:solidFill>
            <a:srgbClr val="4472C4">
              <a:lumMod val="40000"/>
              <a:lumOff val="60000"/>
            </a:srgb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extBox 77"/>
          <p:cNvSpPr txBox="1"/>
          <p:nvPr/>
        </p:nvSpPr>
        <p:spPr>
          <a:xfrm>
            <a:off x="7884368" y="3645024"/>
            <a:ext cx="1151073" cy="4154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Functionality already available in Terrasoft and planned to be used</a:t>
            </a:r>
          </a:p>
        </p:txBody>
      </p:sp>
      <p:sp>
        <p:nvSpPr>
          <p:cNvPr id="79" name="TextBox 78"/>
          <p:cNvSpPr txBox="1"/>
          <p:nvPr/>
        </p:nvSpPr>
        <p:spPr>
          <a:xfrm>
            <a:off x="7869950" y="4055041"/>
            <a:ext cx="1151073" cy="4154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Functionality already available in Terrasoft but not planned to be used</a:t>
            </a:r>
          </a:p>
        </p:txBody>
      </p:sp>
      <p:sp>
        <p:nvSpPr>
          <p:cNvPr id="80" name="TextBox 79"/>
          <p:cNvSpPr txBox="1"/>
          <p:nvPr/>
        </p:nvSpPr>
        <p:spPr>
          <a:xfrm>
            <a:off x="7886012" y="4487089"/>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New functionality to be implemented in Terrasoft</a:t>
            </a:r>
          </a:p>
        </p:txBody>
      </p:sp>
      <p:sp>
        <p:nvSpPr>
          <p:cNvPr id="81" name="TextBox 80"/>
          <p:cNvSpPr txBox="1"/>
          <p:nvPr/>
        </p:nvSpPr>
        <p:spPr>
          <a:xfrm>
            <a:off x="7876485" y="5187424"/>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New integrations to be implemented in Terrasoft</a:t>
            </a:r>
          </a:p>
        </p:txBody>
      </p:sp>
      <p:sp>
        <p:nvSpPr>
          <p:cNvPr id="82" name="TextBox 81"/>
          <p:cNvSpPr txBox="1"/>
          <p:nvPr/>
        </p:nvSpPr>
        <p:spPr>
          <a:xfrm>
            <a:off x="7884368" y="4854824"/>
            <a:ext cx="1151073"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Already implemented integrations</a:t>
            </a:r>
          </a:p>
        </p:txBody>
      </p:sp>
      <p:cxnSp>
        <p:nvCxnSpPr>
          <p:cNvPr id="83" name="Straight Arrow Connector 3225"/>
          <p:cNvCxnSpPr/>
          <p:nvPr/>
        </p:nvCxnSpPr>
        <p:spPr>
          <a:xfrm flipV="1">
            <a:off x="7772223" y="5198714"/>
            <a:ext cx="0" cy="296487"/>
          </a:xfrm>
          <a:prstGeom prst="straightConnector1">
            <a:avLst/>
          </a:prstGeom>
          <a:noFill/>
          <a:ln w="15875" cap="flat" cmpd="sng" algn="ctr">
            <a:solidFill>
              <a:sysClr val="windowText" lastClr="000000"/>
            </a:solidFill>
            <a:prstDash val="sysDot"/>
            <a:miter lim="800000"/>
            <a:headEnd type="triangle"/>
            <a:tailEnd type="triangle"/>
          </a:ln>
          <a:effectLst/>
        </p:spPr>
      </p:cxnSp>
      <p:cxnSp>
        <p:nvCxnSpPr>
          <p:cNvPr id="84" name="Straight Arrow Connector 3225"/>
          <p:cNvCxnSpPr/>
          <p:nvPr/>
        </p:nvCxnSpPr>
        <p:spPr>
          <a:xfrm flipV="1">
            <a:off x="7769433" y="4838674"/>
            <a:ext cx="0" cy="296487"/>
          </a:xfrm>
          <a:prstGeom prst="straightConnector1">
            <a:avLst/>
          </a:prstGeom>
          <a:noFill/>
          <a:ln w="15875" cap="flat" cmpd="sng" algn="ctr">
            <a:solidFill>
              <a:sysClr val="windowText" lastClr="000000"/>
            </a:solidFill>
            <a:prstDash val="solid"/>
            <a:miter lim="800000"/>
            <a:headEnd type="triangle"/>
            <a:tailEnd type="triangle"/>
          </a:ln>
          <a:effectLst/>
        </p:spPr>
      </p:cxnSp>
      <p:cxnSp>
        <p:nvCxnSpPr>
          <p:cNvPr id="71" name="Straight Arrow Connector 3225"/>
          <p:cNvCxnSpPr/>
          <p:nvPr/>
        </p:nvCxnSpPr>
        <p:spPr>
          <a:xfrm>
            <a:off x="6103345" y="1423576"/>
            <a:ext cx="520388" cy="0"/>
          </a:xfrm>
          <a:prstGeom prst="straightConnector1">
            <a:avLst/>
          </a:prstGeom>
          <a:noFill/>
          <a:ln w="15875" cap="flat" cmpd="sng" algn="ctr">
            <a:solidFill>
              <a:sysClr val="windowText" lastClr="000000"/>
            </a:solidFill>
            <a:prstDash val="solid"/>
            <a:miter lim="800000"/>
            <a:headEnd type="triangle"/>
            <a:tailEnd type="triangle"/>
          </a:ln>
          <a:effectLst/>
        </p:spPr>
      </p:cxnSp>
      <p:sp>
        <p:nvSpPr>
          <p:cNvPr id="72" name="TextBox 71"/>
          <p:cNvSpPr txBox="1"/>
          <p:nvPr/>
        </p:nvSpPr>
        <p:spPr>
          <a:xfrm>
            <a:off x="1399322" y="3628449"/>
            <a:ext cx="1097266" cy="25255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SMSs</a:t>
            </a:r>
          </a:p>
        </p:txBody>
      </p:sp>
      <p:sp>
        <p:nvSpPr>
          <p:cNvPr id="73" name="Прямоугольник 26"/>
          <p:cNvSpPr/>
          <p:nvPr/>
        </p:nvSpPr>
        <p:spPr>
          <a:xfrm>
            <a:off x="1365371" y="3107780"/>
            <a:ext cx="2171837" cy="816342"/>
          </a:xfrm>
          <a:prstGeom prst="rect">
            <a:avLst/>
          </a:prstGeom>
          <a:solidFill>
            <a:schemeClr val="accent5">
              <a:lumMod val="40000"/>
              <a:lumOff val="60000"/>
            </a:schemeClr>
          </a:solidFill>
          <a:ln w="12700" cap="flat" cmpd="sng" algn="ctr">
            <a:solidFill>
              <a:srgbClr val="002060"/>
            </a:solidFill>
            <a:prstDash val="solid"/>
            <a:miter lim="800000"/>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Calibri" panose="020F0502020204030204"/>
                <a:ea typeface="+mn-ea"/>
                <a:cs typeface="+mn-cs"/>
              </a:rPr>
              <a:t>Mobile App</a:t>
            </a:r>
          </a:p>
        </p:txBody>
      </p:sp>
      <p:sp>
        <p:nvSpPr>
          <p:cNvPr id="86" name="Right Arrow 212"/>
          <p:cNvSpPr/>
          <p:nvPr/>
        </p:nvSpPr>
        <p:spPr>
          <a:xfrm>
            <a:off x="857564" y="3354719"/>
            <a:ext cx="404833" cy="350848"/>
          </a:xfrm>
          <a:prstGeom prst="rightArrow">
            <a:avLst/>
          </a:prstGeom>
          <a:solidFill>
            <a:schemeClr val="accent5">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87" name="Rectangle 10968"/>
          <p:cNvSpPr/>
          <p:nvPr/>
        </p:nvSpPr>
        <p:spPr>
          <a:xfrm>
            <a:off x="1475798" y="3313335"/>
            <a:ext cx="586832" cy="555059"/>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algn="ctr"/>
            <a:r>
              <a:rPr lang="en-US" sz="900" kern="0" dirty="0">
                <a:solidFill>
                  <a:prstClr val="black"/>
                </a:solidFill>
                <a:latin typeface="Calibri" panose="020F0502020204030204"/>
              </a:rPr>
              <a:t>3</a:t>
            </a:r>
            <a:r>
              <a:rPr lang="ru-RU" sz="900" kern="0" dirty="0">
                <a:solidFill>
                  <a:prstClr val="black"/>
                </a:solidFill>
                <a:latin typeface="Calibri" panose="020F0502020204030204"/>
              </a:rPr>
              <a:t>.</a:t>
            </a:r>
            <a:r>
              <a:rPr lang="en-US" sz="900" kern="0" dirty="0">
                <a:solidFill>
                  <a:prstClr val="black"/>
                </a:solidFill>
                <a:latin typeface="Calibri" panose="020F0502020204030204"/>
              </a:rPr>
              <a:t>Filling online app in the App</a:t>
            </a:r>
          </a:p>
        </p:txBody>
      </p:sp>
      <p:sp>
        <p:nvSpPr>
          <p:cNvPr id="88" name="Rectangle 10968"/>
          <p:cNvSpPr/>
          <p:nvPr/>
        </p:nvSpPr>
        <p:spPr>
          <a:xfrm>
            <a:off x="2278875" y="3313335"/>
            <a:ext cx="582391" cy="555059"/>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algn="ctr"/>
            <a:r>
              <a:rPr lang="en-US" sz="800" kern="0" dirty="0">
                <a:solidFill>
                  <a:prstClr val="black"/>
                </a:solidFill>
                <a:latin typeface="Calibri" panose="020F0502020204030204"/>
              </a:rPr>
              <a:t>6</a:t>
            </a:r>
            <a:r>
              <a:rPr lang="ru-RU" sz="800" kern="0" dirty="0">
                <a:solidFill>
                  <a:prstClr val="black"/>
                </a:solidFill>
                <a:latin typeface="Calibri" panose="020F0502020204030204"/>
              </a:rPr>
              <a:t>.</a:t>
            </a:r>
            <a:r>
              <a:rPr lang="en-US" sz="800" kern="0" dirty="0">
                <a:solidFill>
                  <a:prstClr val="black"/>
                </a:solidFill>
                <a:latin typeface="Calibri" panose="020F0502020204030204"/>
              </a:rPr>
              <a:t>Online general stop factors check </a:t>
            </a:r>
          </a:p>
        </p:txBody>
      </p:sp>
      <p:sp>
        <p:nvSpPr>
          <p:cNvPr id="89" name="Rectangle 10968"/>
          <p:cNvSpPr/>
          <p:nvPr/>
        </p:nvSpPr>
        <p:spPr>
          <a:xfrm>
            <a:off x="2861521" y="3313335"/>
            <a:ext cx="574593" cy="555059"/>
          </a:xfrm>
          <a:prstGeom prst="rect">
            <a:avLst/>
          </a:prstGeom>
          <a:solidFill>
            <a:srgbClr val="4472C4">
              <a:lumMod val="40000"/>
              <a:lumOff val="60000"/>
            </a:srgbClr>
          </a:solidFill>
          <a:ln w="12700" cap="flat" cmpd="sng" algn="ctr">
            <a:solidFill>
              <a:sysClr val="windowText" lastClr="000000"/>
            </a:solidFill>
            <a:prstDash val="solid"/>
            <a:miter lim="800000"/>
          </a:ln>
          <a:effectLst/>
        </p:spPr>
        <p:txBody>
          <a:bodyPr rtlCol="0" anchor="ctr"/>
          <a:lstStyle/>
          <a:p>
            <a:pPr algn="ctr"/>
            <a:r>
              <a:rPr lang="en-US" sz="800" kern="0" dirty="0">
                <a:solidFill>
                  <a:prstClr val="black"/>
                </a:solidFill>
                <a:latin typeface="Calibri" panose="020F0502020204030204"/>
              </a:rPr>
              <a:t>9</a:t>
            </a:r>
            <a:r>
              <a:rPr lang="ru-RU" sz="800" kern="0" dirty="0">
                <a:solidFill>
                  <a:prstClr val="black"/>
                </a:solidFill>
                <a:latin typeface="Calibri" panose="020F0502020204030204"/>
              </a:rPr>
              <a:t>.</a:t>
            </a:r>
            <a:r>
              <a:rPr lang="en-US" sz="800" kern="0" dirty="0">
                <a:solidFill>
                  <a:prstClr val="black"/>
                </a:solidFill>
                <a:latin typeface="Calibri" panose="020F0502020204030204"/>
              </a:rPr>
              <a:t>Online mobile phone verification</a:t>
            </a:r>
          </a:p>
        </p:txBody>
      </p:sp>
      <p:sp>
        <p:nvSpPr>
          <p:cNvPr id="90" name="Стрелка вниз 155"/>
          <p:cNvSpPr/>
          <p:nvPr/>
        </p:nvSpPr>
        <p:spPr>
          <a:xfrm rot="16200000">
            <a:off x="2126162" y="3518095"/>
            <a:ext cx="121440" cy="14554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1" name="Стрелка вниз 165"/>
          <p:cNvSpPr/>
          <p:nvPr/>
        </p:nvSpPr>
        <p:spPr>
          <a:xfrm rot="16200000">
            <a:off x="2893602" y="3518095"/>
            <a:ext cx="121440" cy="14554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92" name="Picture 8" descr="http://www.clipartbest.com/cliparts/nTX/B5L/nTXB5LKTB.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80322" y="3159609"/>
            <a:ext cx="181991" cy="371261"/>
          </a:xfrm>
          <a:prstGeom prst="rect">
            <a:avLst/>
          </a:prstGeom>
          <a:noFill/>
          <a:extLst>
            <a:ext uri="{909E8E84-426E-40DD-AFC4-6F175D3DCCD1}">
              <a14:hiddenFill xmlns:a14="http://schemas.microsoft.com/office/drawing/2010/main">
                <a:solidFill>
                  <a:srgbClr val="FFFFFF"/>
                </a:solidFill>
              </a14:hiddenFill>
            </a:ext>
          </a:extLst>
        </p:spPr>
      </p:pic>
      <p:cxnSp>
        <p:nvCxnSpPr>
          <p:cNvPr id="93" name="Straight Arrow Connector 3225"/>
          <p:cNvCxnSpPr>
            <a:endCxn id="165" idx="3"/>
          </p:cNvCxnSpPr>
          <p:nvPr/>
        </p:nvCxnSpPr>
        <p:spPr>
          <a:xfrm rot="16200000" flipV="1">
            <a:off x="2848608" y="3340555"/>
            <a:ext cx="1535250" cy="158049"/>
          </a:xfrm>
          <a:prstGeom prst="curvedConnector2">
            <a:avLst/>
          </a:prstGeom>
          <a:noFill/>
          <a:ln w="15875" cap="flat" cmpd="sng" algn="ctr">
            <a:solidFill>
              <a:sysClr val="windowText" lastClr="000000"/>
            </a:solidFill>
            <a:prstDash val="solid"/>
            <a:miter lim="800000"/>
            <a:headEnd type="triangle"/>
            <a:tailEnd type="triangle"/>
          </a:ln>
          <a:effectLst/>
        </p:spPr>
      </p:cxnSp>
      <p:cxnSp>
        <p:nvCxnSpPr>
          <p:cNvPr id="94" name="Straight Arrow Connector 3225"/>
          <p:cNvCxnSpPr>
            <a:endCxn id="73" idx="3"/>
          </p:cNvCxnSpPr>
          <p:nvPr/>
        </p:nvCxnSpPr>
        <p:spPr>
          <a:xfrm rot="16200000" flipV="1">
            <a:off x="3279862" y="3773297"/>
            <a:ext cx="683968" cy="169275"/>
          </a:xfrm>
          <a:prstGeom prst="curvedConnector2">
            <a:avLst/>
          </a:prstGeom>
          <a:noFill/>
          <a:ln w="15875" cap="flat" cmpd="sng" algn="ctr">
            <a:solidFill>
              <a:sysClr val="windowText" lastClr="000000"/>
            </a:solidFill>
            <a:prstDash val="solid"/>
            <a:miter lim="800000"/>
            <a:headEnd type="triangle"/>
            <a:tailEnd type="triangle"/>
          </a:ln>
          <a:effectLst/>
        </p:spPr>
      </p:cxnSp>
      <p:cxnSp>
        <p:nvCxnSpPr>
          <p:cNvPr id="95" name="Straight Arrow Connector 3225"/>
          <p:cNvCxnSpPr/>
          <p:nvPr/>
        </p:nvCxnSpPr>
        <p:spPr>
          <a:xfrm flipH="1" flipV="1">
            <a:off x="3307404" y="3212976"/>
            <a:ext cx="338326" cy="6121"/>
          </a:xfrm>
          <a:prstGeom prst="straightConnector1">
            <a:avLst/>
          </a:prstGeom>
          <a:noFill/>
          <a:ln w="15875" cap="flat" cmpd="sng" algn="ctr">
            <a:solidFill>
              <a:sysClr val="windowText" lastClr="000000"/>
            </a:solidFill>
            <a:prstDash val="solid"/>
            <a:miter lim="800000"/>
            <a:headEnd type="triangle"/>
            <a:tailEnd type="triangle"/>
          </a:ln>
          <a:effectLst/>
        </p:spPr>
      </p:cxnSp>
      <p:cxnSp>
        <p:nvCxnSpPr>
          <p:cNvPr id="96" name="Straight Arrow Connector 3225"/>
          <p:cNvCxnSpPr/>
          <p:nvPr/>
        </p:nvCxnSpPr>
        <p:spPr>
          <a:xfrm flipH="1" flipV="1">
            <a:off x="3377670" y="2318483"/>
            <a:ext cx="338326" cy="6121"/>
          </a:xfrm>
          <a:prstGeom prst="straightConnector1">
            <a:avLst/>
          </a:prstGeom>
          <a:noFill/>
          <a:ln w="15875" cap="flat" cmpd="sng" algn="ctr">
            <a:solidFill>
              <a:sysClr val="windowText" lastClr="000000"/>
            </a:solidFill>
            <a:prstDash val="solid"/>
            <a:miter lim="800000"/>
            <a:headEnd type="triangle"/>
            <a:tailEnd type="triangle"/>
          </a:ln>
          <a:effectLst/>
        </p:spPr>
      </p:cxnSp>
    </p:spTree>
    <p:extLst>
      <p:ext uri="{BB962C8B-B14F-4D97-AF65-F5344CB8AC3E}">
        <p14:creationId xmlns:p14="http://schemas.microsoft.com/office/powerpoint/2010/main" val="522281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p:cNvSpPr/>
          <p:nvPr/>
        </p:nvSpPr>
        <p:spPr>
          <a:xfrm>
            <a:off x="645666" y="1349940"/>
            <a:ext cx="3168352" cy="1656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0" y="6455951"/>
            <a:ext cx="8964488" cy="338554"/>
          </a:xfrm>
          <a:prstGeom prst="rect">
            <a:avLst/>
          </a:prstGeom>
          <a:noFill/>
        </p:spPr>
        <p:txBody>
          <a:bodyPr wrap="square" rtlCol="0">
            <a:spAutoFit/>
          </a:bodyPr>
          <a:lstStyle/>
          <a:p>
            <a:pPr marL="171450" indent="-171450">
              <a:buFont typeface="Arial" panose="020B0604020202020204" pitchFamily="34" charset="0"/>
              <a:buChar char="•"/>
            </a:pPr>
            <a:r>
              <a:rPr lang="en-US" sz="800" dirty="0"/>
              <a:t>*Requirements to provide documents and proof of bills </a:t>
            </a:r>
            <a:r>
              <a:rPr lang="en-US" sz="800" dirty="0" err="1"/>
              <a:t>etc</a:t>
            </a:r>
            <a:endParaRPr lang="en-US" sz="800" dirty="0"/>
          </a:p>
          <a:p>
            <a:pPr marL="171450" indent="-171450">
              <a:buFont typeface="Arial" panose="020B0604020202020204" pitchFamily="34" charset="0"/>
              <a:buChar char="•"/>
            </a:pPr>
            <a:r>
              <a:rPr lang="en-US" sz="800" dirty="0"/>
              <a:t>** Based on model of sales(Sales Channel)</a:t>
            </a:r>
          </a:p>
        </p:txBody>
      </p:sp>
      <p:sp>
        <p:nvSpPr>
          <p:cNvPr id="2" name="Title 1"/>
          <p:cNvSpPr>
            <a:spLocks noGrp="1"/>
          </p:cNvSpPr>
          <p:nvPr>
            <p:ph type="title"/>
          </p:nvPr>
        </p:nvSpPr>
        <p:spPr/>
        <p:txBody>
          <a:bodyPr/>
          <a:lstStyle/>
          <a:p>
            <a:r>
              <a:rPr lang="en-US" dirty="0"/>
              <a:t>4. Marketing Strategy of competitors</a:t>
            </a:r>
          </a:p>
        </p:txBody>
      </p:sp>
      <p:sp>
        <p:nvSpPr>
          <p:cNvPr id="4" name="Slide Number Placeholder 3"/>
          <p:cNvSpPr>
            <a:spLocks noGrp="1"/>
          </p:cNvSpPr>
          <p:nvPr>
            <p:ph type="sldNum" sz="quarter" idx="12"/>
          </p:nvPr>
        </p:nvSpPr>
        <p:spPr>
          <a:xfrm>
            <a:off x="8229781" y="6510747"/>
            <a:ext cx="720080" cy="283758"/>
          </a:xfrm>
        </p:spPr>
        <p:txBody>
          <a:bodyPr/>
          <a:lstStyle/>
          <a:p>
            <a:fld id="{D7F305DA-160D-498F-B102-A1D8643B4A2C}" type="slidenum">
              <a:rPr lang="ru-RU" smtClean="0"/>
              <a:t>26</a:t>
            </a:fld>
            <a:endParaRPr lang="ru-RU" dirty="0"/>
          </a:p>
        </p:txBody>
      </p:sp>
      <p:sp>
        <p:nvSpPr>
          <p:cNvPr id="33" name="Oval 32"/>
          <p:cNvSpPr/>
          <p:nvPr/>
        </p:nvSpPr>
        <p:spPr>
          <a:xfrm>
            <a:off x="2698748" y="1119108"/>
            <a:ext cx="72008" cy="728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4" name="Oval 33"/>
          <p:cNvSpPr/>
          <p:nvPr/>
        </p:nvSpPr>
        <p:spPr>
          <a:xfrm>
            <a:off x="2698747" y="1263124"/>
            <a:ext cx="72008" cy="720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5" name="Oval 34"/>
          <p:cNvSpPr/>
          <p:nvPr/>
        </p:nvSpPr>
        <p:spPr>
          <a:xfrm>
            <a:off x="3418827" y="1119108"/>
            <a:ext cx="72008" cy="7200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6" name="Oval 35"/>
          <p:cNvSpPr/>
          <p:nvPr/>
        </p:nvSpPr>
        <p:spPr>
          <a:xfrm>
            <a:off x="3418827" y="1263124"/>
            <a:ext cx="72008" cy="7200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7" name="Rectangle 36"/>
          <p:cNvSpPr/>
          <p:nvPr/>
        </p:nvSpPr>
        <p:spPr>
          <a:xfrm>
            <a:off x="2698747" y="1032896"/>
            <a:ext cx="740907" cy="230832"/>
          </a:xfrm>
          <a:prstGeom prst="rect">
            <a:avLst/>
          </a:prstGeom>
        </p:spPr>
        <p:txBody>
          <a:bodyPr wrap="none">
            <a:spAutoFit/>
          </a:bodyPr>
          <a:lstStyle/>
          <a:p>
            <a:pPr algn="ctr" fontAlgn="ctr"/>
            <a:r>
              <a:rPr lang="en-US" sz="900" dirty="0">
                <a:solidFill>
                  <a:srgbClr val="000000"/>
                </a:solidFill>
                <a:latin typeface="Calibri" panose="020F0502020204030204" pitchFamily="34" charset="0"/>
              </a:rPr>
              <a:t>Loan Sharks</a:t>
            </a:r>
          </a:p>
        </p:txBody>
      </p:sp>
      <p:sp>
        <p:nvSpPr>
          <p:cNvPr id="38" name="Rectangle 37"/>
          <p:cNvSpPr/>
          <p:nvPr/>
        </p:nvSpPr>
        <p:spPr>
          <a:xfrm>
            <a:off x="2698747" y="1191116"/>
            <a:ext cx="747319" cy="230832"/>
          </a:xfrm>
          <a:prstGeom prst="rect">
            <a:avLst/>
          </a:prstGeom>
        </p:spPr>
        <p:txBody>
          <a:bodyPr wrap="none">
            <a:spAutoFit/>
          </a:bodyPr>
          <a:lstStyle/>
          <a:p>
            <a:pPr algn="ctr" fontAlgn="ctr"/>
            <a:r>
              <a:rPr lang="en-US" sz="900" dirty="0">
                <a:solidFill>
                  <a:srgbClr val="000000"/>
                </a:solidFill>
                <a:latin typeface="Calibri" panose="020F0502020204030204" pitchFamily="34" charset="0"/>
              </a:rPr>
              <a:t>Pawn Shops</a:t>
            </a:r>
          </a:p>
        </p:txBody>
      </p:sp>
      <p:sp>
        <p:nvSpPr>
          <p:cNvPr id="39" name="Rectangle 38"/>
          <p:cNvSpPr/>
          <p:nvPr/>
        </p:nvSpPr>
        <p:spPr>
          <a:xfrm>
            <a:off x="3476408" y="1047001"/>
            <a:ext cx="460382" cy="230832"/>
          </a:xfrm>
          <a:prstGeom prst="rect">
            <a:avLst/>
          </a:prstGeom>
        </p:spPr>
        <p:txBody>
          <a:bodyPr wrap="none">
            <a:spAutoFit/>
          </a:bodyPr>
          <a:lstStyle/>
          <a:p>
            <a:pPr algn="ctr" fontAlgn="ctr"/>
            <a:r>
              <a:rPr lang="en-US" sz="900" dirty="0">
                <a:solidFill>
                  <a:srgbClr val="000000"/>
                </a:solidFill>
                <a:latin typeface="Calibri" panose="020F0502020204030204" pitchFamily="34" charset="0"/>
              </a:rPr>
              <a:t>Banks</a:t>
            </a:r>
            <a:endParaRPr lang="en-US" sz="800" dirty="0">
              <a:solidFill>
                <a:srgbClr val="000000"/>
              </a:solidFill>
              <a:latin typeface="Calibri" panose="020F0502020204030204" pitchFamily="34" charset="0"/>
            </a:endParaRPr>
          </a:p>
        </p:txBody>
      </p:sp>
      <p:sp>
        <p:nvSpPr>
          <p:cNvPr id="40" name="Rectangle 39"/>
          <p:cNvSpPr/>
          <p:nvPr/>
        </p:nvSpPr>
        <p:spPr>
          <a:xfrm>
            <a:off x="3453978" y="1191116"/>
            <a:ext cx="756937" cy="230832"/>
          </a:xfrm>
          <a:prstGeom prst="rect">
            <a:avLst/>
          </a:prstGeom>
        </p:spPr>
        <p:txBody>
          <a:bodyPr wrap="none">
            <a:spAutoFit/>
          </a:bodyPr>
          <a:lstStyle/>
          <a:p>
            <a:pPr algn="ctr" fontAlgn="ctr"/>
            <a:r>
              <a:rPr lang="en-US" sz="900" dirty="0">
                <a:solidFill>
                  <a:srgbClr val="000000"/>
                </a:solidFill>
                <a:latin typeface="Calibri" panose="020F0502020204030204" pitchFamily="34" charset="0"/>
              </a:rPr>
              <a:t>Credit Cards</a:t>
            </a:r>
          </a:p>
        </p:txBody>
      </p:sp>
      <p:sp>
        <p:nvSpPr>
          <p:cNvPr id="31" name="Oval 30"/>
          <p:cNvSpPr/>
          <p:nvPr/>
        </p:nvSpPr>
        <p:spPr>
          <a:xfrm>
            <a:off x="2295198" y="1565151"/>
            <a:ext cx="1404681" cy="47172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1" name="TextBox 10"/>
          <p:cNvSpPr txBox="1"/>
          <p:nvPr/>
        </p:nvSpPr>
        <p:spPr>
          <a:xfrm>
            <a:off x="3453978" y="3078132"/>
            <a:ext cx="599897" cy="200055"/>
          </a:xfrm>
          <a:prstGeom prst="rect">
            <a:avLst/>
          </a:prstGeom>
          <a:noFill/>
        </p:spPr>
        <p:txBody>
          <a:bodyPr wrap="square" rtlCol="0">
            <a:spAutoFit/>
          </a:bodyPr>
          <a:lstStyle/>
          <a:p>
            <a:r>
              <a:rPr lang="en-US" sz="700" dirty="0"/>
              <a:t>Online**</a:t>
            </a:r>
          </a:p>
        </p:txBody>
      </p:sp>
      <p:sp>
        <p:nvSpPr>
          <p:cNvPr id="14" name="TextBox 13"/>
          <p:cNvSpPr txBox="1"/>
          <p:nvPr/>
        </p:nvSpPr>
        <p:spPr>
          <a:xfrm>
            <a:off x="573658" y="3078132"/>
            <a:ext cx="674872" cy="200055"/>
          </a:xfrm>
          <a:prstGeom prst="rect">
            <a:avLst/>
          </a:prstGeom>
          <a:noFill/>
        </p:spPr>
        <p:txBody>
          <a:bodyPr wrap="square" rtlCol="0">
            <a:spAutoFit/>
          </a:bodyPr>
          <a:lstStyle/>
          <a:p>
            <a:r>
              <a:rPr lang="en-US" sz="700" dirty="0" err="1"/>
              <a:t>OffLine</a:t>
            </a:r>
            <a:endParaRPr lang="en-US" sz="700" dirty="0"/>
          </a:p>
        </p:txBody>
      </p:sp>
      <p:sp>
        <p:nvSpPr>
          <p:cNvPr id="15" name="TextBox 14"/>
          <p:cNvSpPr txBox="1"/>
          <p:nvPr/>
        </p:nvSpPr>
        <p:spPr>
          <a:xfrm rot="16200000">
            <a:off x="-327323" y="2178913"/>
            <a:ext cx="1137921" cy="200055"/>
          </a:xfrm>
          <a:prstGeom prst="rect">
            <a:avLst/>
          </a:prstGeom>
          <a:noFill/>
        </p:spPr>
        <p:txBody>
          <a:bodyPr wrap="square" rtlCol="0">
            <a:spAutoFit/>
          </a:bodyPr>
          <a:lstStyle/>
          <a:p>
            <a:pPr algn="ctr"/>
            <a:r>
              <a:rPr lang="en-US" sz="700" b="1" dirty="0"/>
              <a:t>convenient to borrow*</a:t>
            </a:r>
          </a:p>
        </p:txBody>
      </p:sp>
      <p:sp>
        <p:nvSpPr>
          <p:cNvPr id="13" name="Oval 12"/>
          <p:cNvSpPr/>
          <p:nvPr/>
        </p:nvSpPr>
        <p:spPr>
          <a:xfrm>
            <a:off x="2179838" y="2581741"/>
            <a:ext cx="136679" cy="106288"/>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7" name="Rectangle 16"/>
          <p:cNvSpPr/>
          <p:nvPr/>
        </p:nvSpPr>
        <p:spPr>
          <a:xfrm>
            <a:off x="2279673" y="2581741"/>
            <a:ext cx="598241" cy="241138"/>
          </a:xfrm>
          <a:prstGeom prst="rect">
            <a:avLst/>
          </a:prstGeom>
        </p:spPr>
        <p:txBody>
          <a:bodyPr wrap="none">
            <a:spAutoFit/>
          </a:bodyPr>
          <a:lstStyle/>
          <a:p>
            <a:pPr algn="ctr" fontAlgn="ctr"/>
            <a:r>
              <a:rPr lang="en-US" sz="700" dirty="0">
                <a:solidFill>
                  <a:srgbClr val="000000"/>
                </a:solidFill>
                <a:latin typeface="Calibri" panose="020F0502020204030204" pitchFamily="34" charset="0"/>
              </a:rPr>
              <a:t>Credit Card</a:t>
            </a:r>
          </a:p>
          <a:p>
            <a:pPr algn="ctr" fontAlgn="ctr"/>
            <a:r>
              <a:rPr lang="en-US" sz="700" dirty="0">
                <a:solidFill>
                  <a:srgbClr val="000000"/>
                </a:solidFill>
                <a:latin typeface="Calibri" panose="020F0502020204030204" pitchFamily="34" charset="0"/>
              </a:rPr>
              <a:t>(Banks)</a:t>
            </a:r>
          </a:p>
        </p:txBody>
      </p:sp>
      <p:sp>
        <p:nvSpPr>
          <p:cNvPr id="18" name="Rectangle 17"/>
          <p:cNvSpPr/>
          <p:nvPr/>
        </p:nvSpPr>
        <p:spPr>
          <a:xfrm>
            <a:off x="1354509" y="2462597"/>
            <a:ext cx="609173" cy="409935"/>
          </a:xfrm>
          <a:prstGeom prst="rect">
            <a:avLst/>
          </a:prstGeom>
        </p:spPr>
        <p:txBody>
          <a:bodyPr wrap="square">
            <a:spAutoFit/>
          </a:bodyPr>
          <a:lstStyle/>
          <a:p>
            <a:pPr algn="ctr" fontAlgn="ctr"/>
            <a:r>
              <a:rPr lang="en-US" sz="700" dirty="0">
                <a:solidFill>
                  <a:srgbClr val="000000"/>
                </a:solidFill>
                <a:latin typeface="Calibri" panose="020F0502020204030204" pitchFamily="34" charset="0"/>
              </a:rPr>
              <a:t>Cash Loan Middle Amount</a:t>
            </a:r>
          </a:p>
          <a:p>
            <a:pPr algn="ctr" fontAlgn="ctr"/>
            <a:r>
              <a:rPr lang="en-US" sz="700" dirty="0">
                <a:solidFill>
                  <a:srgbClr val="000000"/>
                </a:solidFill>
                <a:latin typeface="Calibri" panose="020F0502020204030204" pitchFamily="34" charset="0"/>
              </a:rPr>
              <a:t>(Banks/FC)</a:t>
            </a:r>
          </a:p>
        </p:txBody>
      </p:sp>
      <p:sp>
        <p:nvSpPr>
          <p:cNvPr id="20" name="Oval 19"/>
          <p:cNvSpPr/>
          <p:nvPr/>
        </p:nvSpPr>
        <p:spPr>
          <a:xfrm>
            <a:off x="1204353" y="2493401"/>
            <a:ext cx="136679" cy="10628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19" name="Rectangle 18"/>
          <p:cNvSpPr/>
          <p:nvPr/>
        </p:nvSpPr>
        <p:spPr>
          <a:xfrm>
            <a:off x="1232854" y="2036874"/>
            <a:ext cx="780964" cy="325536"/>
          </a:xfrm>
          <a:prstGeom prst="rect">
            <a:avLst/>
          </a:prstGeom>
        </p:spPr>
        <p:txBody>
          <a:bodyPr wrap="square">
            <a:spAutoFit/>
          </a:bodyPr>
          <a:lstStyle/>
          <a:p>
            <a:pPr algn="ctr" fontAlgn="ctr"/>
            <a:r>
              <a:rPr lang="en-US" sz="700" dirty="0">
                <a:solidFill>
                  <a:srgbClr val="000000"/>
                </a:solidFill>
                <a:latin typeface="Calibri" panose="020F0502020204030204" pitchFamily="34" charset="0"/>
              </a:rPr>
              <a:t>Cash Loan Small  Amount </a:t>
            </a:r>
          </a:p>
          <a:p>
            <a:pPr algn="ctr" fontAlgn="ctr"/>
            <a:r>
              <a:rPr lang="en-US" sz="700" dirty="0">
                <a:solidFill>
                  <a:srgbClr val="000000"/>
                </a:solidFill>
                <a:latin typeface="Calibri" panose="020F0502020204030204" pitchFamily="34" charset="0"/>
              </a:rPr>
              <a:t>(Banks/FC)</a:t>
            </a:r>
          </a:p>
        </p:txBody>
      </p:sp>
      <p:sp>
        <p:nvSpPr>
          <p:cNvPr id="22" name="Oval 21"/>
          <p:cNvSpPr/>
          <p:nvPr/>
        </p:nvSpPr>
        <p:spPr>
          <a:xfrm>
            <a:off x="1204353" y="2230173"/>
            <a:ext cx="136679" cy="10628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3" name="Oval 22"/>
          <p:cNvSpPr/>
          <p:nvPr/>
        </p:nvSpPr>
        <p:spPr>
          <a:xfrm>
            <a:off x="789682" y="1853996"/>
            <a:ext cx="136679" cy="106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1" name="Rectangle 20"/>
          <p:cNvSpPr/>
          <p:nvPr/>
        </p:nvSpPr>
        <p:spPr>
          <a:xfrm>
            <a:off x="824636" y="1817024"/>
            <a:ext cx="642005" cy="325536"/>
          </a:xfrm>
          <a:prstGeom prst="rect">
            <a:avLst/>
          </a:prstGeom>
        </p:spPr>
        <p:txBody>
          <a:bodyPr wrap="square">
            <a:spAutoFit/>
          </a:bodyPr>
          <a:lstStyle/>
          <a:p>
            <a:pPr algn="ctr" fontAlgn="ctr"/>
            <a:r>
              <a:rPr lang="en-US" sz="700" dirty="0">
                <a:solidFill>
                  <a:srgbClr val="000000"/>
                </a:solidFill>
                <a:latin typeface="Calibri" panose="020F0502020204030204" pitchFamily="34" charset="0"/>
              </a:rPr>
              <a:t>Secured Loan (Pawn Shops)</a:t>
            </a:r>
          </a:p>
        </p:txBody>
      </p:sp>
      <p:sp>
        <p:nvSpPr>
          <p:cNvPr id="24" name="Rectangle 23"/>
          <p:cNvSpPr/>
          <p:nvPr/>
        </p:nvSpPr>
        <p:spPr>
          <a:xfrm>
            <a:off x="717674" y="1349940"/>
            <a:ext cx="968535" cy="241138"/>
          </a:xfrm>
          <a:prstGeom prst="rect">
            <a:avLst/>
          </a:prstGeom>
        </p:spPr>
        <p:txBody>
          <a:bodyPr wrap="none">
            <a:spAutoFit/>
          </a:bodyPr>
          <a:lstStyle/>
          <a:p>
            <a:pPr algn="ctr" fontAlgn="ctr"/>
            <a:r>
              <a:rPr lang="en-US" sz="700" dirty="0">
                <a:solidFill>
                  <a:srgbClr val="000000"/>
                </a:solidFill>
                <a:latin typeface="Calibri" panose="020F0502020204030204" pitchFamily="34" charset="0"/>
              </a:rPr>
              <a:t>Cash Unsecured Loan</a:t>
            </a:r>
          </a:p>
          <a:p>
            <a:pPr algn="ctr" fontAlgn="ctr"/>
            <a:r>
              <a:rPr lang="en-US" sz="700" dirty="0">
                <a:solidFill>
                  <a:srgbClr val="000000"/>
                </a:solidFill>
                <a:latin typeface="Calibri" panose="020F0502020204030204" pitchFamily="34" charset="0"/>
              </a:rPr>
              <a:t>(Loan Shark)</a:t>
            </a:r>
          </a:p>
        </p:txBody>
      </p:sp>
      <p:sp>
        <p:nvSpPr>
          <p:cNvPr id="26" name="Oval 25"/>
          <p:cNvSpPr/>
          <p:nvPr/>
        </p:nvSpPr>
        <p:spPr>
          <a:xfrm>
            <a:off x="645666" y="1493956"/>
            <a:ext cx="136679" cy="1062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28" name="Rectangle 27"/>
          <p:cNvSpPr/>
          <p:nvPr/>
        </p:nvSpPr>
        <p:spPr>
          <a:xfrm>
            <a:off x="2274500" y="1708112"/>
            <a:ext cx="1413778" cy="156740"/>
          </a:xfrm>
          <a:prstGeom prst="rect">
            <a:avLst/>
          </a:prstGeom>
        </p:spPr>
        <p:txBody>
          <a:bodyPr wrap="square">
            <a:spAutoFit/>
          </a:bodyPr>
          <a:lstStyle/>
          <a:p>
            <a:pPr algn="ctr" fontAlgn="ctr"/>
            <a:r>
              <a:rPr lang="en-US" sz="700" dirty="0">
                <a:solidFill>
                  <a:srgbClr val="FF0000"/>
                </a:solidFill>
                <a:latin typeface="Calibri" panose="020F0502020204030204" pitchFamily="34" charset="0"/>
              </a:rPr>
              <a:t>Free Market Niche</a:t>
            </a:r>
          </a:p>
        </p:txBody>
      </p:sp>
      <p:sp>
        <p:nvSpPr>
          <p:cNvPr id="25" name="Rectangle 24"/>
          <p:cNvSpPr/>
          <p:nvPr/>
        </p:nvSpPr>
        <p:spPr>
          <a:xfrm>
            <a:off x="1581770" y="3222148"/>
            <a:ext cx="699230" cy="156740"/>
          </a:xfrm>
          <a:prstGeom prst="rect">
            <a:avLst/>
          </a:prstGeom>
        </p:spPr>
        <p:txBody>
          <a:bodyPr wrap="none">
            <a:spAutoFit/>
          </a:bodyPr>
          <a:lstStyle/>
          <a:p>
            <a:r>
              <a:rPr lang="en-US" sz="700" b="1" dirty="0"/>
              <a:t>Sales Channel</a:t>
            </a:r>
          </a:p>
        </p:txBody>
      </p:sp>
      <p:sp>
        <p:nvSpPr>
          <p:cNvPr id="16" name="TextBox 15"/>
          <p:cNvSpPr txBox="1"/>
          <p:nvPr/>
        </p:nvSpPr>
        <p:spPr>
          <a:xfrm>
            <a:off x="35496" y="1133916"/>
            <a:ext cx="884981" cy="200055"/>
          </a:xfrm>
          <a:prstGeom prst="rect">
            <a:avLst/>
          </a:prstGeom>
          <a:noFill/>
        </p:spPr>
        <p:txBody>
          <a:bodyPr wrap="square" rtlCol="0">
            <a:spAutoFit/>
          </a:bodyPr>
          <a:lstStyle/>
          <a:p>
            <a:pPr algn="ctr"/>
            <a:r>
              <a:rPr lang="en-US" sz="700" dirty="0"/>
              <a:t>High</a:t>
            </a:r>
          </a:p>
        </p:txBody>
      </p:sp>
      <p:sp>
        <p:nvSpPr>
          <p:cNvPr id="76" name="TextBox 75"/>
          <p:cNvSpPr txBox="1">
            <a:spLocks/>
          </p:cNvSpPr>
          <p:nvPr/>
        </p:nvSpPr>
        <p:spPr>
          <a:xfrm>
            <a:off x="179388" y="5581650"/>
            <a:ext cx="8774112"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Most part of the market players, unlikely to us, are using old Offline business model. We will use advanced advertising technology and Pure online business process to defeat low-tech offline competitors.</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79" name="Group 78"/>
          <p:cNvGrpSpPr/>
          <p:nvPr/>
        </p:nvGrpSpPr>
        <p:grpSpPr>
          <a:xfrm>
            <a:off x="4352450" y="1133916"/>
            <a:ext cx="4900070" cy="2088331"/>
            <a:chOff x="3347864" y="853917"/>
            <a:chExt cx="5138321" cy="1949793"/>
          </a:xfrm>
        </p:grpSpPr>
        <p:grpSp>
          <p:nvGrpSpPr>
            <p:cNvPr id="6" name="Group 5"/>
            <p:cNvGrpSpPr/>
            <p:nvPr/>
          </p:nvGrpSpPr>
          <p:grpSpPr>
            <a:xfrm>
              <a:off x="3347864" y="853917"/>
              <a:ext cx="5138321" cy="1949793"/>
              <a:chOff x="107950" y="1611573"/>
              <a:chExt cx="5154548" cy="3897913"/>
            </a:xfrm>
          </p:grpSpPr>
          <p:sp>
            <p:nvSpPr>
              <p:cNvPr id="41" name="Rectangle 40"/>
              <p:cNvSpPr/>
              <p:nvPr/>
            </p:nvSpPr>
            <p:spPr>
              <a:xfrm>
                <a:off x="3213195" y="3932067"/>
                <a:ext cx="1734526" cy="799877"/>
              </a:xfrm>
              <a:prstGeom prst="rect">
                <a:avLst/>
              </a:prstGeom>
            </p:spPr>
            <p:txBody>
              <a:bodyPr wrap="square">
                <a:spAutoFit/>
              </a:bodyPr>
              <a:lstStyle/>
              <a:p>
                <a:pPr algn="ctr"/>
                <a:r>
                  <a:rPr lang="en-US" sz="1000" dirty="0"/>
                  <a:t>Billboards, Leaflets,</a:t>
                </a:r>
                <a:r>
                  <a:rPr lang="ru-RU" sz="1000" dirty="0"/>
                  <a:t> </a:t>
                </a:r>
                <a:r>
                  <a:rPr lang="en-US" sz="1000" dirty="0"/>
                  <a:t>offices, online</a:t>
                </a:r>
              </a:p>
            </p:txBody>
          </p:sp>
          <p:sp>
            <p:nvSpPr>
              <p:cNvPr id="42" name="Rectangle 41"/>
              <p:cNvSpPr/>
              <p:nvPr/>
            </p:nvSpPr>
            <p:spPr>
              <a:xfrm>
                <a:off x="107951" y="2174733"/>
                <a:ext cx="4839772" cy="89422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sz="1100" dirty="0">
                  <a:solidFill>
                    <a:schemeClr val="tx1"/>
                  </a:solidFill>
                </a:endParaRPr>
              </a:p>
            </p:txBody>
          </p:sp>
          <p:sp>
            <p:nvSpPr>
              <p:cNvPr id="44" name="Rectangle 43"/>
              <p:cNvSpPr/>
              <p:nvPr/>
            </p:nvSpPr>
            <p:spPr>
              <a:xfrm>
                <a:off x="1412248" y="1628800"/>
                <a:ext cx="573821" cy="3880684"/>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sz="1100" dirty="0">
                  <a:solidFill>
                    <a:schemeClr val="tx1"/>
                  </a:solidFill>
                </a:endParaRPr>
              </a:p>
            </p:txBody>
          </p:sp>
          <p:sp>
            <p:nvSpPr>
              <p:cNvPr id="45" name="Rectangle 44"/>
              <p:cNvSpPr/>
              <p:nvPr/>
            </p:nvSpPr>
            <p:spPr>
              <a:xfrm>
                <a:off x="1412247" y="1628799"/>
                <a:ext cx="665142" cy="52057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Online share</a:t>
                </a:r>
              </a:p>
            </p:txBody>
          </p:sp>
          <p:sp>
            <p:nvSpPr>
              <p:cNvPr id="47" name="Rectangle 46"/>
              <p:cNvSpPr/>
              <p:nvPr/>
            </p:nvSpPr>
            <p:spPr>
              <a:xfrm>
                <a:off x="107951" y="3052784"/>
                <a:ext cx="4839771" cy="80948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sz="1100" dirty="0">
                  <a:solidFill>
                    <a:schemeClr val="tx1"/>
                  </a:solidFill>
                </a:endParaRPr>
              </a:p>
            </p:txBody>
          </p:sp>
          <p:sp>
            <p:nvSpPr>
              <p:cNvPr id="48" name="Rectangle 47"/>
              <p:cNvSpPr/>
              <p:nvPr/>
            </p:nvSpPr>
            <p:spPr>
              <a:xfrm>
                <a:off x="107951" y="3871685"/>
                <a:ext cx="4839771" cy="78971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sz="1100" dirty="0">
                  <a:solidFill>
                    <a:schemeClr val="tx1"/>
                  </a:solidFill>
                </a:endParaRPr>
              </a:p>
            </p:txBody>
          </p:sp>
          <p:sp>
            <p:nvSpPr>
              <p:cNvPr id="49" name="Rectangle 48"/>
              <p:cNvSpPr/>
              <p:nvPr/>
            </p:nvSpPr>
            <p:spPr>
              <a:xfrm>
                <a:off x="107951" y="4653135"/>
                <a:ext cx="4839772" cy="8563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sz="1100" dirty="0">
                  <a:solidFill>
                    <a:schemeClr val="tx1"/>
                  </a:solidFill>
                </a:endParaRPr>
              </a:p>
            </p:txBody>
          </p:sp>
          <p:sp>
            <p:nvSpPr>
              <p:cNvPr id="53" name="Rectangle 52"/>
              <p:cNvSpPr/>
              <p:nvPr/>
            </p:nvSpPr>
            <p:spPr>
              <a:xfrm>
                <a:off x="1986069" y="1628800"/>
                <a:ext cx="1228001" cy="3880686"/>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sz="1100" dirty="0">
                  <a:solidFill>
                    <a:schemeClr val="tx1"/>
                  </a:solidFill>
                </a:endParaRPr>
              </a:p>
            </p:txBody>
          </p:sp>
          <p:sp>
            <p:nvSpPr>
              <p:cNvPr id="54" name="Rectangle 53"/>
              <p:cNvSpPr/>
              <p:nvPr/>
            </p:nvSpPr>
            <p:spPr>
              <a:xfrm>
                <a:off x="2021937" y="1628802"/>
                <a:ext cx="1192133" cy="5241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rPr>
                  <a:t>Demands</a:t>
                </a:r>
              </a:p>
            </p:txBody>
          </p:sp>
          <p:sp>
            <p:nvSpPr>
              <p:cNvPr id="55" name="TextBox 54"/>
              <p:cNvSpPr txBox="1"/>
              <p:nvPr/>
            </p:nvSpPr>
            <p:spPr>
              <a:xfrm>
                <a:off x="2017853" y="4653135"/>
                <a:ext cx="1124652" cy="830639"/>
              </a:xfrm>
              <a:prstGeom prst="rect">
                <a:avLst/>
              </a:prstGeom>
              <a:noFill/>
            </p:spPr>
            <p:txBody>
              <a:bodyPr wrap="square" rtlCol="0">
                <a:spAutoFit/>
              </a:bodyPr>
              <a:lstStyle/>
              <a:p>
                <a:pPr algn="ctr" fontAlgn="ctr"/>
                <a:r>
                  <a:rPr lang="en-US" sz="1000" dirty="0">
                    <a:solidFill>
                      <a:srgbClr val="000000"/>
                    </a:solidFill>
                  </a:rPr>
                  <a:t>Infrequent Liquidity -gap</a:t>
                </a:r>
              </a:p>
            </p:txBody>
          </p:sp>
          <p:sp>
            <p:nvSpPr>
              <p:cNvPr id="56" name="TextBox 55"/>
              <p:cNvSpPr txBox="1"/>
              <p:nvPr/>
            </p:nvSpPr>
            <p:spPr>
              <a:xfrm>
                <a:off x="1945845" y="3933056"/>
                <a:ext cx="1379640" cy="1107521"/>
              </a:xfrm>
              <a:prstGeom prst="rect">
                <a:avLst/>
              </a:prstGeom>
              <a:noFill/>
            </p:spPr>
            <p:txBody>
              <a:bodyPr wrap="square" rtlCol="0">
                <a:spAutoFit/>
              </a:bodyPr>
              <a:lstStyle/>
              <a:p>
                <a:pPr algn="ctr"/>
                <a:r>
                  <a:rPr lang="en-US" sz="1000" dirty="0">
                    <a:solidFill>
                      <a:srgbClr val="000000"/>
                    </a:solidFill>
                  </a:rPr>
                  <a:t>Large average loan amount</a:t>
                </a:r>
              </a:p>
              <a:p>
                <a:endParaRPr lang="en-US" sz="1000" dirty="0"/>
              </a:p>
            </p:txBody>
          </p:sp>
          <p:sp>
            <p:nvSpPr>
              <p:cNvPr id="57" name="TextBox 56"/>
              <p:cNvSpPr txBox="1"/>
              <p:nvPr/>
            </p:nvSpPr>
            <p:spPr>
              <a:xfrm>
                <a:off x="1851253" y="3051313"/>
                <a:ext cx="1553045" cy="799877"/>
              </a:xfrm>
              <a:prstGeom prst="rect">
                <a:avLst/>
              </a:prstGeom>
              <a:noFill/>
            </p:spPr>
            <p:txBody>
              <a:bodyPr wrap="square" rtlCol="0">
                <a:spAutoFit/>
              </a:bodyPr>
              <a:lstStyle/>
              <a:p>
                <a:pPr algn="ctr"/>
                <a:r>
                  <a:rPr lang="en-US" sz="1000" dirty="0"/>
                  <a:t>Average loan with </a:t>
                </a:r>
              </a:p>
              <a:p>
                <a:pPr algn="ctr"/>
                <a:r>
                  <a:rPr lang="en-US" sz="1000" dirty="0"/>
                  <a:t>no access to bank</a:t>
                </a:r>
              </a:p>
            </p:txBody>
          </p:sp>
          <p:sp>
            <p:nvSpPr>
              <p:cNvPr id="58" name="TextBox 57"/>
              <p:cNvSpPr txBox="1"/>
              <p:nvPr/>
            </p:nvSpPr>
            <p:spPr>
              <a:xfrm>
                <a:off x="1878830" y="2223612"/>
                <a:ext cx="1372653" cy="830639"/>
              </a:xfrm>
              <a:prstGeom prst="rect">
                <a:avLst/>
              </a:prstGeom>
              <a:noFill/>
            </p:spPr>
            <p:txBody>
              <a:bodyPr wrap="square" rtlCol="0">
                <a:spAutoFit/>
              </a:bodyPr>
              <a:lstStyle/>
              <a:p>
                <a:pPr algn="ctr"/>
                <a:r>
                  <a:rPr lang="en-US" sz="1000" dirty="0"/>
                  <a:t>Permanent small loan needs</a:t>
                </a:r>
              </a:p>
            </p:txBody>
          </p:sp>
          <p:sp>
            <p:nvSpPr>
              <p:cNvPr id="59" name="Rectangle 58"/>
              <p:cNvSpPr/>
              <p:nvPr/>
            </p:nvSpPr>
            <p:spPr>
              <a:xfrm>
                <a:off x="107950" y="1628800"/>
                <a:ext cx="1272202" cy="388068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t" anchorCtr="1"/>
              <a:lstStyle/>
              <a:p>
                <a:pPr algn="ctr"/>
                <a:endParaRPr lang="en-US" sz="1100" dirty="0">
                  <a:solidFill>
                    <a:schemeClr val="tx1"/>
                  </a:solidFill>
                </a:endParaRPr>
              </a:p>
            </p:txBody>
          </p:sp>
          <p:sp>
            <p:nvSpPr>
              <p:cNvPr id="60" name="Rectangle 59"/>
              <p:cNvSpPr/>
              <p:nvPr/>
            </p:nvSpPr>
            <p:spPr>
              <a:xfrm>
                <a:off x="107950" y="1628800"/>
                <a:ext cx="1277859" cy="5459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Segment</a:t>
                </a:r>
              </a:p>
            </p:txBody>
          </p:sp>
          <p:graphicFrame>
            <p:nvGraphicFramePr>
              <p:cNvPr id="69" name="Chart 68"/>
              <p:cNvGraphicFramePr>
                <a:graphicFrameLocks/>
              </p:cNvGraphicFramePr>
              <p:nvPr>
                <p:extLst>
                  <p:ext uri="{D42A27DB-BD31-4B8C-83A1-F6EECF244321}">
                    <p14:modId xmlns:p14="http://schemas.microsoft.com/office/powerpoint/2010/main" val="461567155"/>
                  </p:ext>
                </p:extLst>
              </p:nvPr>
            </p:nvGraphicFramePr>
            <p:xfrm>
              <a:off x="1335951" y="2204617"/>
              <a:ext cx="668709" cy="86372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0" name="Chart 69"/>
              <p:cNvGraphicFramePr>
                <a:graphicFrameLocks/>
              </p:cNvGraphicFramePr>
              <p:nvPr>
                <p:extLst>
                  <p:ext uri="{D42A27DB-BD31-4B8C-83A1-F6EECF244321}">
                    <p14:modId xmlns:p14="http://schemas.microsoft.com/office/powerpoint/2010/main" val="2635014486"/>
                  </p:ext>
                </p:extLst>
              </p:nvPr>
            </p:nvGraphicFramePr>
            <p:xfrm>
              <a:off x="1480422" y="3160674"/>
              <a:ext cx="451997" cy="71977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1" name="Chart 70"/>
              <p:cNvGraphicFramePr>
                <a:graphicFrameLocks/>
              </p:cNvGraphicFramePr>
              <p:nvPr>
                <p:extLst>
                  <p:ext uri="{D42A27DB-BD31-4B8C-83A1-F6EECF244321}">
                    <p14:modId xmlns:p14="http://schemas.microsoft.com/office/powerpoint/2010/main" val="2773950897"/>
                  </p:ext>
                </p:extLst>
              </p:nvPr>
            </p:nvGraphicFramePr>
            <p:xfrm>
              <a:off x="1411284" y="3932067"/>
              <a:ext cx="527330" cy="71977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2" name="Chart 71"/>
              <p:cNvGraphicFramePr>
                <a:graphicFrameLocks/>
              </p:cNvGraphicFramePr>
              <p:nvPr>
                <p:extLst>
                  <p:ext uri="{D42A27DB-BD31-4B8C-83A1-F6EECF244321}">
                    <p14:modId xmlns:p14="http://schemas.microsoft.com/office/powerpoint/2010/main" val="1015783873"/>
                  </p:ext>
                </p:extLst>
              </p:nvPr>
            </p:nvGraphicFramePr>
            <p:xfrm>
              <a:off x="1408186" y="4744170"/>
              <a:ext cx="753329" cy="723109"/>
            </p:xfrm>
            <a:graphic>
              <a:graphicData uri="http://schemas.openxmlformats.org/drawingml/2006/chart">
                <c:chart xmlns:c="http://schemas.openxmlformats.org/drawingml/2006/chart" xmlns:r="http://schemas.openxmlformats.org/officeDocument/2006/relationships" r:id="rId6"/>
              </a:graphicData>
            </a:graphic>
          </p:graphicFrame>
          <p:sp>
            <p:nvSpPr>
              <p:cNvPr id="73" name="Rectangle 72"/>
              <p:cNvSpPr/>
              <p:nvPr/>
            </p:nvSpPr>
            <p:spPr>
              <a:xfrm>
                <a:off x="3221967" y="1611573"/>
                <a:ext cx="1726809" cy="56315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t>Tools</a:t>
                </a:r>
              </a:p>
            </p:txBody>
          </p:sp>
          <p:sp>
            <p:nvSpPr>
              <p:cNvPr id="74" name="Rectangle 73"/>
              <p:cNvSpPr/>
              <p:nvPr/>
            </p:nvSpPr>
            <p:spPr>
              <a:xfrm>
                <a:off x="3214072" y="2296949"/>
                <a:ext cx="1649106" cy="799877"/>
              </a:xfrm>
              <a:prstGeom prst="rect">
                <a:avLst/>
              </a:prstGeom>
            </p:spPr>
            <p:txBody>
              <a:bodyPr wrap="square">
                <a:spAutoFit/>
              </a:bodyPr>
              <a:lstStyle/>
              <a:p>
                <a:pPr algn="ctr"/>
                <a:r>
                  <a:rPr lang="en-US" sz="1000" dirty="0"/>
                  <a:t>Stickers, Recommendations</a:t>
                </a:r>
              </a:p>
            </p:txBody>
          </p:sp>
          <p:sp>
            <p:nvSpPr>
              <p:cNvPr id="75" name="Rectangle 74"/>
              <p:cNvSpPr/>
              <p:nvPr/>
            </p:nvSpPr>
            <p:spPr>
              <a:xfrm>
                <a:off x="2960626" y="3195267"/>
                <a:ext cx="2301872" cy="492231"/>
              </a:xfrm>
              <a:prstGeom prst="rect">
                <a:avLst/>
              </a:prstGeom>
            </p:spPr>
            <p:txBody>
              <a:bodyPr wrap="square">
                <a:spAutoFit/>
              </a:bodyPr>
              <a:lstStyle/>
              <a:p>
                <a:pPr algn="ctr"/>
                <a:r>
                  <a:rPr lang="en-US" sz="1000" dirty="0"/>
                  <a:t>Billboards, Leaflets</a:t>
                </a:r>
              </a:p>
            </p:txBody>
          </p:sp>
          <p:sp>
            <p:nvSpPr>
              <p:cNvPr id="78" name="Rectangle 77"/>
              <p:cNvSpPr/>
              <p:nvPr/>
            </p:nvSpPr>
            <p:spPr>
              <a:xfrm>
                <a:off x="3141836" y="4707554"/>
                <a:ext cx="1879057" cy="799877"/>
              </a:xfrm>
              <a:prstGeom prst="rect">
                <a:avLst/>
              </a:prstGeom>
            </p:spPr>
            <p:txBody>
              <a:bodyPr wrap="square">
                <a:spAutoFit/>
              </a:bodyPr>
              <a:lstStyle/>
              <a:p>
                <a:pPr algn="ctr"/>
                <a:r>
                  <a:rPr lang="en-US" sz="1000" dirty="0"/>
                  <a:t>Online advertising, off-line shops, leaflets</a:t>
                </a:r>
              </a:p>
            </p:txBody>
          </p:sp>
        </p:grpSp>
        <p:pic>
          <p:nvPicPr>
            <p:cNvPr id="1026" name="Picture 2" descr="https://encrypted-tbn1.gstatic.com/images?q=tbn:ANd9GcQKPo4c2R60_S5hd6efToWzMNJ5cfb7pZRpPdi55Ejhws3E_vk0Vw"/>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3206" y="1182168"/>
              <a:ext cx="665476" cy="3568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upsphilippines.com/resources/Global%20Pinoy%20Pawnshop%20Dealer%20ups%20unified%20products%20services%20Philippines%20home%20based%20negosyo%20franchise%20business%20online%20uno%20royale%20club%204life%20one%20bro%20food%20cart.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607804" y="1654622"/>
              <a:ext cx="950680" cy="3082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thinkrichbefree.com/wp-content/uploads/2013/04/philippine-banks2.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07804" y="2014662"/>
              <a:ext cx="947396" cy="30899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tcpcode.com.au/wp-content/uploads/2014/01/Credit-Card-3.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79813" y="2446710"/>
              <a:ext cx="767282" cy="32034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8" name="Straight Connector 7"/>
          <p:cNvCxnSpPr/>
          <p:nvPr/>
        </p:nvCxnSpPr>
        <p:spPr>
          <a:xfrm>
            <a:off x="573658" y="2358052"/>
            <a:ext cx="3168352" cy="0"/>
          </a:xfrm>
          <a:prstGeom prst="line">
            <a:avLst/>
          </a:prstGeom>
          <a:ln w="0">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2013818" y="1277932"/>
            <a:ext cx="0" cy="1872208"/>
          </a:xfrm>
          <a:prstGeom prst="line">
            <a:avLst/>
          </a:prstGeom>
          <a:ln w="0">
            <a:prstDash val="dash"/>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45666" y="3222148"/>
            <a:ext cx="31683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357634" y="1205924"/>
            <a:ext cx="0" cy="1800200"/>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8196" y="2862108"/>
            <a:ext cx="884981" cy="200055"/>
          </a:xfrm>
          <a:prstGeom prst="rect">
            <a:avLst/>
          </a:prstGeom>
          <a:noFill/>
        </p:spPr>
        <p:txBody>
          <a:bodyPr wrap="square" rtlCol="0">
            <a:spAutoFit/>
          </a:bodyPr>
          <a:lstStyle/>
          <a:p>
            <a:pPr algn="ctr"/>
            <a:r>
              <a:rPr lang="en-US" sz="700" dirty="0"/>
              <a:t>Low</a:t>
            </a:r>
          </a:p>
        </p:txBody>
      </p:sp>
      <p:sp>
        <p:nvSpPr>
          <p:cNvPr id="3" name="Прямоугольник 2"/>
          <p:cNvSpPr/>
          <p:nvPr/>
        </p:nvSpPr>
        <p:spPr>
          <a:xfrm>
            <a:off x="179512" y="755407"/>
            <a:ext cx="8696928" cy="4185761"/>
          </a:xfrm>
          <a:prstGeom prst="rect">
            <a:avLst/>
          </a:prstGeom>
        </p:spPr>
        <p:txBody>
          <a:bodyPr wrap="square">
            <a:spAutoFit/>
          </a:bodyPr>
          <a:lstStyle/>
          <a:p>
            <a:pPr marL="285750" indent="-285750">
              <a:buFont typeface="Arial" panose="020B0604020202020204" pitchFamily="34" charset="0"/>
              <a:buChar char="•"/>
            </a:pPr>
            <a:r>
              <a:rPr lang="en-US" sz="1400" dirty="0"/>
              <a:t>Competitors strategy:</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Our advantages:</a:t>
            </a:r>
          </a:p>
          <a:p>
            <a:pPr marL="742950" lvl="1" indent="-285750">
              <a:buFont typeface="Arial" panose="020B0604020202020204" pitchFamily="34" charset="0"/>
              <a:buChar char="•"/>
            </a:pPr>
            <a:r>
              <a:rPr lang="en-US" sz="1400" dirty="0"/>
              <a:t>Simple and transparent product parameters.</a:t>
            </a:r>
          </a:p>
          <a:p>
            <a:pPr marL="742950" lvl="1" indent="-285750">
              <a:buFont typeface="Arial" panose="020B0604020202020204" pitchFamily="34" charset="0"/>
              <a:buChar char="•"/>
            </a:pPr>
            <a:r>
              <a:rPr lang="en-US" sz="1400" dirty="0"/>
              <a:t>Minimum documents required.</a:t>
            </a:r>
          </a:p>
          <a:p>
            <a:pPr marL="742950" lvl="1" indent="-285750">
              <a:buFont typeface="Arial" panose="020B0604020202020204" pitchFamily="34" charset="0"/>
              <a:buChar char="•"/>
            </a:pPr>
            <a:r>
              <a:rPr lang="en-US" sz="1400" dirty="0"/>
              <a:t>Instant credit decisioning.</a:t>
            </a:r>
            <a:endParaRPr lang="en-US" sz="1400" dirty="0">
              <a:solidFill>
                <a:srgbClr val="000000"/>
              </a:solidFill>
            </a:endParaRPr>
          </a:p>
          <a:p>
            <a:pPr marL="742950" lvl="1" indent="-285750">
              <a:buFont typeface="Arial" panose="020B0604020202020204" pitchFamily="34" charset="0"/>
              <a:buChar char="•"/>
            </a:pPr>
            <a:r>
              <a:rPr lang="en-US" sz="1400" dirty="0"/>
              <a:t>Wide range of ways how to apply </a:t>
            </a:r>
            <a:r>
              <a:rPr lang="en-US" sz="1400" dirty="0">
                <a:solidFill>
                  <a:srgbClr val="FF0000"/>
                </a:solidFill>
              </a:rPr>
              <a:t> </a:t>
            </a:r>
            <a:r>
              <a:rPr lang="en-US" sz="1400" dirty="0"/>
              <a:t>(online and offline)</a:t>
            </a:r>
            <a:r>
              <a:rPr lang="ru-RU" sz="1400" dirty="0"/>
              <a:t>.</a:t>
            </a:r>
            <a:endParaRPr lang="en-US" sz="1400" dirty="0"/>
          </a:p>
          <a:p>
            <a:pPr marL="742950" lvl="1" indent="-285750">
              <a:buFont typeface="Arial" panose="020B0604020202020204" pitchFamily="34" charset="0"/>
              <a:buChar char="•"/>
            </a:pPr>
            <a:r>
              <a:rPr lang="en-US" sz="1400" dirty="0"/>
              <a:t>Various channels to receive and repay the loan (different channels provided by our Payment partner).</a:t>
            </a:r>
          </a:p>
        </p:txBody>
      </p:sp>
    </p:spTree>
    <p:extLst>
      <p:ext uri="{BB962C8B-B14F-4D97-AF65-F5344CB8AC3E}">
        <p14:creationId xmlns:p14="http://schemas.microsoft.com/office/powerpoint/2010/main" val="3095625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Doctor Cash Advertising Strategy</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D7F305DA-160D-498F-B102-A1D8643B4A2C}" type="slidenum">
              <a:rPr lang="ru-RU" smtClean="0"/>
              <a:t>27</a:t>
            </a:fld>
            <a:endParaRPr lang="ru-RU"/>
          </a:p>
        </p:txBody>
      </p:sp>
      <p:graphicFrame>
        <p:nvGraphicFramePr>
          <p:cNvPr id="6" name="Table 2"/>
          <p:cNvGraphicFramePr>
            <a:graphicFrameLocks noGrp="1"/>
          </p:cNvGraphicFramePr>
          <p:nvPr>
            <p:extLst>
              <p:ext uri="{D42A27DB-BD31-4B8C-83A1-F6EECF244321}">
                <p14:modId xmlns:p14="http://schemas.microsoft.com/office/powerpoint/2010/main" val="1450054527"/>
              </p:ext>
            </p:extLst>
          </p:nvPr>
        </p:nvGraphicFramePr>
        <p:xfrm>
          <a:off x="179512" y="764704"/>
          <a:ext cx="8807571" cy="3411158"/>
        </p:xfrm>
        <a:graphic>
          <a:graphicData uri="http://schemas.openxmlformats.org/drawingml/2006/table">
            <a:tbl>
              <a:tblPr/>
              <a:tblGrid>
                <a:gridCol w="293586">
                  <a:extLst>
                    <a:ext uri="{9D8B030D-6E8A-4147-A177-3AD203B41FA5}">
                      <a16:colId xmlns:a16="http://schemas.microsoft.com/office/drawing/2014/main" val="20000"/>
                    </a:ext>
                  </a:extLst>
                </a:gridCol>
                <a:gridCol w="1394532">
                  <a:extLst>
                    <a:ext uri="{9D8B030D-6E8A-4147-A177-3AD203B41FA5}">
                      <a16:colId xmlns:a16="http://schemas.microsoft.com/office/drawing/2014/main" val="20001"/>
                    </a:ext>
                  </a:extLst>
                </a:gridCol>
                <a:gridCol w="2275289">
                  <a:extLst>
                    <a:ext uri="{9D8B030D-6E8A-4147-A177-3AD203B41FA5}">
                      <a16:colId xmlns:a16="http://schemas.microsoft.com/office/drawing/2014/main" val="20002"/>
                    </a:ext>
                  </a:extLst>
                </a:gridCol>
                <a:gridCol w="2201893">
                  <a:extLst>
                    <a:ext uri="{9D8B030D-6E8A-4147-A177-3AD203B41FA5}">
                      <a16:colId xmlns:a16="http://schemas.microsoft.com/office/drawing/2014/main" val="20003"/>
                    </a:ext>
                  </a:extLst>
                </a:gridCol>
                <a:gridCol w="1761514">
                  <a:extLst>
                    <a:ext uri="{9D8B030D-6E8A-4147-A177-3AD203B41FA5}">
                      <a16:colId xmlns:a16="http://schemas.microsoft.com/office/drawing/2014/main" val="20004"/>
                    </a:ext>
                  </a:extLst>
                </a:gridCol>
                <a:gridCol w="880757">
                  <a:extLst>
                    <a:ext uri="{9D8B030D-6E8A-4147-A177-3AD203B41FA5}">
                      <a16:colId xmlns:a16="http://schemas.microsoft.com/office/drawing/2014/main" val="20006"/>
                    </a:ext>
                  </a:extLst>
                </a:gridCol>
              </a:tblGrid>
              <a:tr h="432405">
                <a:tc>
                  <a:txBody>
                    <a:bodyPr/>
                    <a:lstStyle/>
                    <a:p>
                      <a:pPr algn="ctr" rtl="0" fontAlgn="ctr"/>
                      <a:r>
                        <a:rPr lang="en-US" sz="1200" b="1" kern="1200" dirty="0">
                          <a:solidFill>
                            <a:schemeClr val="bg1"/>
                          </a:solidFill>
                          <a:latin typeface="+mn-lt"/>
                          <a:ea typeface="+mn-ea"/>
                          <a:cs typeface="+mn-cs"/>
                        </a:rPr>
                        <a:t>#</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1200" b="1" kern="1200" dirty="0">
                          <a:solidFill>
                            <a:schemeClr val="bg1"/>
                          </a:solidFill>
                          <a:latin typeface="+mn-lt"/>
                          <a:ea typeface="+mn-ea"/>
                          <a:cs typeface="+mn-cs"/>
                        </a:rPr>
                        <a:t>Channel</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1200" b="1" kern="1200" dirty="0">
                          <a:solidFill>
                            <a:schemeClr val="bg1"/>
                          </a:solidFill>
                          <a:latin typeface="+mn-lt"/>
                          <a:ea typeface="+mn-ea"/>
                          <a:cs typeface="+mn-cs"/>
                        </a:rPr>
                        <a:t>Basing</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1200" b="1" kern="1200" dirty="0">
                          <a:solidFill>
                            <a:schemeClr val="bg1"/>
                          </a:solidFill>
                          <a:latin typeface="+mn-lt"/>
                          <a:ea typeface="+mn-ea"/>
                          <a:cs typeface="+mn-cs"/>
                        </a:rPr>
                        <a:t>Advertising Model</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1200" b="1" kern="1200" dirty="0">
                          <a:solidFill>
                            <a:schemeClr val="bg1"/>
                          </a:solidFill>
                          <a:latin typeface="+mn-lt"/>
                          <a:ea typeface="+mn-ea"/>
                          <a:cs typeface="+mn-cs"/>
                        </a:rPr>
                        <a:t>Potential Partner</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rtl="0" fontAlgn="ctr"/>
                      <a:r>
                        <a:rPr lang="en-US" sz="1200" b="1" kern="1200" dirty="0">
                          <a:solidFill>
                            <a:schemeClr val="bg1"/>
                          </a:solidFill>
                          <a:latin typeface="+mn-lt"/>
                          <a:ea typeface="+mn-ea"/>
                          <a:cs typeface="+mn-cs"/>
                        </a:rPr>
                        <a:t>MCA*</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32405">
                <a:tc>
                  <a:txBody>
                    <a:bodyPr/>
                    <a:lstStyle/>
                    <a:p>
                      <a:pPr algn="ctr" rtl="0" fontAlgn="b"/>
                      <a:r>
                        <a:rPr lang="en-US" sz="1200" kern="1200">
                          <a:solidFill>
                            <a:schemeClr val="tx1"/>
                          </a:solidFill>
                          <a:latin typeface="+mn-lt"/>
                          <a:ea typeface="+mn-ea"/>
                          <a:cs typeface="+mn-cs"/>
                        </a:rPr>
                        <a:t>1</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Online Advertising</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Have experience with one PDL online lender at Philippines</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Google AdWords, SEO, Banners, FB</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“Finch”</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kern="1200" dirty="0">
                          <a:solidFill>
                            <a:schemeClr val="tx1"/>
                          </a:solidFill>
                          <a:latin typeface="+mn-lt"/>
                          <a:ea typeface="+mn-ea"/>
                          <a:cs typeface="+mn-cs"/>
                        </a:rPr>
                        <a:t>$20**</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2405">
                <a:tc>
                  <a:txBody>
                    <a:bodyPr/>
                    <a:lstStyle/>
                    <a:p>
                      <a:pPr algn="ctr" rtl="0" fontAlgn="b"/>
                      <a:r>
                        <a:rPr lang="en-US" sz="1200" kern="1200" dirty="0">
                          <a:solidFill>
                            <a:schemeClr val="tx1"/>
                          </a:solidFill>
                          <a:latin typeface="+mn-lt"/>
                          <a:ea typeface="+mn-ea"/>
                          <a:cs typeface="+mn-cs"/>
                        </a:rPr>
                        <a:t>2</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Partners</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Few</a:t>
                      </a:r>
                      <a:r>
                        <a:rPr lang="en-US" sz="1200" kern="1200" baseline="0" dirty="0">
                          <a:solidFill>
                            <a:schemeClr val="tx1"/>
                          </a:solidFill>
                          <a:latin typeface="+mn-lt"/>
                          <a:ea typeface="+mn-ea"/>
                          <a:cs typeface="+mn-cs"/>
                        </a:rPr>
                        <a:t> number of </a:t>
                      </a:r>
                      <a:r>
                        <a:rPr lang="en-US" sz="1200" kern="1200" baseline="0" dirty="0" err="1">
                          <a:solidFill>
                            <a:schemeClr val="tx1"/>
                          </a:solidFill>
                          <a:latin typeface="+mn-lt"/>
                          <a:ea typeface="+mn-ea"/>
                          <a:cs typeface="+mn-cs"/>
                        </a:rPr>
                        <a:t>pos</a:t>
                      </a:r>
                      <a:r>
                        <a:rPr lang="en-US" sz="1200" kern="1200" baseline="0" dirty="0">
                          <a:solidFill>
                            <a:schemeClr val="tx1"/>
                          </a:solidFill>
                          <a:latin typeface="+mn-lt"/>
                          <a:ea typeface="+mn-ea"/>
                          <a:cs typeface="+mn-cs"/>
                        </a:rPr>
                        <a:t>-loans players</a:t>
                      </a:r>
                      <a:endParaRPr lang="en-US" sz="1200" kern="1200" dirty="0">
                        <a:solidFill>
                          <a:schemeClr val="tx1"/>
                        </a:solidFill>
                        <a:latin typeface="+mn-lt"/>
                        <a:ea typeface="+mn-ea"/>
                        <a:cs typeface="+mn-cs"/>
                      </a:endParaRP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Off-line in points of sales</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Agents</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kern="1200" dirty="0">
                          <a:solidFill>
                            <a:schemeClr val="tx1"/>
                          </a:solidFill>
                          <a:latin typeface="+mn-lt"/>
                          <a:ea typeface="+mn-ea"/>
                          <a:cs typeface="+mn-cs"/>
                        </a:rPr>
                        <a:t>$21</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6664">
                <a:tc>
                  <a:txBody>
                    <a:bodyPr/>
                    <a:lstStyle/>
                    <a:p>
                      <a:pPr algn="ctr" rtl="0" fontAlgn="b"/>
                      <a:r>
                        <a:rPr lang="en-US" sz="1200" kern="1200" dirty="0">
                          <a:solidFill>
                            <a:schemeClr val="tx1"/>
                          </a:solidFill>
                          <a:latin typeface="+mn-lt"/>
                          <a:ea typeface="+mn-ea"/>
                          <a:cs typeface="+mn-cs"/>
                        </a:rPr>
                        <a:t>3</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Mobile app</a:t>
                      </a:r>
                      <a:r>
                        <a:rPr lang="en-US" sz="1200" kern="1200" baseline="0" dirty="0">
                          <a:solidFill>
                            <a:schemeClr val="tx1"/>
                          </a:solidFill>
                          <a:latin typeface="+mn-lt"/>
                          <a:ea typeface="+mn-ea"/>
                          <a:cs typeface="+mn-cs"/>
                        </a:rPr>
                        <a:t> and </a:t>
                      </a:r>
                      <a:r>
                        <a:rPr lang="en-US" sz="1200" kern="1200" dirty="0">
                          <a:solidFill>
                            <a:schemeClr val="tx1"/>
                          </a:solidFill>
                          <a:latin typeface="+mn-lt"/>
                          <a:ea typeface="+mn-ea"/>
                          <a:cs typeface="+mn-cs"/>
                        </a:rPr>
                        <a:t>FB App</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Fast growth of smartphone penetration with more then 90% Facebook Penetration</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Mobile </a:t>
                      </a:r>
                      <a:r>
                        <a:rPr lang="en-US" sz="1200" kern="1200">
                          <a:solidFill>
                            <a:schemeClr val="tx1"/>
                          </a:solidFill>
                          <a:latin typeface="+mn-lt"/>
                          <a:ea typeface="+mn-ea"/>
                          <a:cs typeface="+mn-cs"/>
                        </a:rPr>
                        <a:t>advertising and Facebook </a:t>
                      </a:r>
                      <a:r>
                        <a:rPr lang="en-US" sz="1200" kern="1200" dirty="0">
                          <a:solidFill>
                            <a:schemeClr val="tx1"/>
                          </a:solidFill>
                          <a:latin typeface="+mn-lt"/>
                          <a:ea typeface="+mn-ea"/>
                          <a:cs typeface="+mn-cs"/>
                        </a:rPr>
                        <a:t>advertising</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FB + “Globe”</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kern="1200" dirty="0">
                          <a:solidFill>
                            <a:schemeClr val="tx1"/>
                          </a:solidFill>
                          <a:latin typeface="+mn-lt"/>
                          <a:ea typeface="+mn-ea"/>
                          <a:cs typeface="+mn-cs"/>
                        </a:rPr>
                        <a:t>N/A</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2405">
                <a:tc>
                  <a:txBody>
                    <a:bodyPr/>
                    <a:lstStyle/>
                    <a:p>
                      <a:pPr algn="ctr" rtl="0" fontAlgn="b"/>
                      <a:r>
                        <a:rPr lang="en-US" sz="1200" kern="1200" dirty="0">
                          <a:solidFill>
                            <a:schemeClr val="tx1"/>
                          </a:solidFill>
                          <a:latin typeface="+mn-lt"/>
                          <a:ea typeface="+mn-ea"/>
                          <a:cs typeface="+mn-cs"/>
                        </a:rPr>
                        <a:t>4</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Outbound Calls</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Base</a:t>
                      </a:r>
                      <a:r>
                        <a:rPr lang="en-US" sz="1200" kern="1200" baseline="0" dirty="0">
                          <a:solidFill>
                            <a:schemeClr val="tx1"/>
                          </a:solidFill>
                          <a:latin typeface="+mn-lt"/>
                          <a:ea typeface="+mn-ea"/>
                          <a:cs typeface="+mn-cs"/>
                        </a:rPr>
                        <a:t> of borrowers</a:t>
                      </a:r>
                      <a:endParaRPr lang="en-US" sz="1200" kern="1200" dirty="0">
                        <a:solidFill>
                          <a:schemeClr val="tx1"/>
                        </a:solidFill>
                        <a:latin typeface="+mn-lt"/>
                        <a:ea typeface="+mn-ea"/>
                        <a:cs typeface="+mn-cs"/>
                      </a:endParaRP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a:solidFill>
                            <a:schemeClr val="tx1"/>
                          </a:solidFill>
                          <a:latin typeface="+mn-lt"/>
                          <a:ea typeface="+mn-ea"/>
                          <a:cs typeface="+mn-cs"/>
                        </a:rPr>
                        <a:t>Outbound calls to existing borrowers</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Telemarketing </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kern="1200" dirty="0">
                          <a:solidFill>
                            <a:schemeClr val="tx1"/>
                          </a:solidFill>
                          <a:latin typeface="+mn-lt"/>
                          <a:ea typeface="+mn-ea"/>
                          <a:cs typeface="+mn-cs"/>
                        </a:rPr>
                        <a:t>$22</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8210">
                <a:tc>
                  <a:txBody>
                    <a:bodyPr/>
                    <a:lstStyle/>
                    <a:p>
                      <a:pPr algn="ctr" rtl="0" fontAlgn="b"/>
                      <a:r>
                        <a:rPr lang="en-US" sz="1200" kern="1200">
                          <a:solidFill>
                            <a:schemeClr val="tx1"/>
                          </a:solidFill>
                          <a:latin typeface="+mn-lt"/>
                          <a:ea typeface="+mn-ea"/>
                          <a:cs typeface="+mn-cs"/>
                        </a:rPr>
                        <a:t>5</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SMS</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We can targeting to competitor DB</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endParaRPr lang="en-US" sz="1200" kern="1200" dirty="0">
                        <a:solidFill>
                          <a:schemeClr val="tx1"/>
                        </a:solidFill>
                        <a:latin typeface="+mn-lt"/>
                        <a:ea typeface="+mn-ea"/>
                        <a:cs typeface="+mn-cs"/>
                      </a:endParaRP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“Smart</a:t>
                      </a:r>
                      <a:r>
                        <a:rPr lang="en-US" sz="1200" kern="1200" baseline="0" dirty="0">
                          <a:solidFill>
                            <a:schemeClr val="tx1"/>
                          </a:solidFill>
                          <a:latin typeface="+mn-lt"/>
                          <a:ea typeface="+mn-ea"/>
                          <a:cs typeface="+mn-cs"/>
                        </a:rPr>
                        <a:t> telecom?</a:t>
                      </a:r>
                      <a:endParaRPr lang="en-US" sz="1200" kern="1200" dirty="0">
                        <a:solidFill>
                          <a:schemeClr val="tx1"/>
                        </a:solidFill>
                        <a:latin typeface="+mn-lt"/>
                        <a:ea typeface="+mn-ea"/>
                        <a:cs typeface="+mn-cs"/>
                      </a:endParaRP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kern="1200" dirty="0">
                          <a:solidFill>
                            <a:schemeClr val="tx1"/>
                          </a:solidFill>
                          <a:latin typeface="+mn-lt"/>
                          <a:ea typeface="+mn-ea"/>
                          <a:cs typeface="+mn-cs"/>
                        </a:rPr>
                        <a:t>$21</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46664">
                <a:tc>
                  <a:txBody>
                    <a:bodyPr/>
                    <a:lstStyle/>
                    <a:p>
                      <a:pPr algn="ctr" rtl="0" fontAlgn="b"/>
                      <a:r>
                        <a:rPr lang="en-US" sz="1200" kern="1200">
                          <a:solidFill>
                            <a:schemeClr val="tx1"/>
                          </a:solidFill>
                          <a:latin typeface="+mn-lt"/>
                          <a:ea typeface="+mn-ea"/>
                          <a:cs typeface="+mn-cs"/>
                        </a:rPr>
                        <a:t>6</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ATL</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To supports sales volume</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ATL</a:t>
                      </a:r>
                      <a:r>
                        <a:rPr lang="en-US" sz="1200" kern="1200" baseline="0" dirty="0">
                          <a:solidFill>
                            <a:schemeClr val="tx1"/>
                          </a:solidFill>
                          <a:latin typeface="+mn-lt"/>
                          <a:ea typeface="+mn-ea"/>
                          <a:cs typeface="+mn-cs"/>
                        </a:rPr>
                        <a:t> </a:t>
                      </a:r>
                      <a:r>
                        <a:rPr lang="en-US" sz="1200" kern="1200" dirty="0">
                          <a:solidFill>
                            <a:schemeClr val="tx1"/>
                          </a:solidFill>
                          <a:latin typeface="+mn-lt"/>
                          <a:ea typeface="+mn-ea"/>
                          <a:cs typeface="+mn-cs"/>
                        </a:rPr>
                        <a:t>with target to switch to remote channels</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n-US" sz="1200" kern="1200" dirty="0">
                          <a:solidFill>
                            <a:schemeClr val="tx1"/>
                          </a:solidFill>
                          <a:latin typeface="+mn-lt"/>
                          <a:ea typeface="+mn-ea"/>
                          <a:cs typeface="+mn-cs"/>
                        </a:rPr>
                        <a:t>Advertising agency</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kern="1200" dirty="0">
                          <a:solidFill>
                            <a:schemeClr val="tx1"/>
                          </a:solidFill>
                          <a:latin typeface="+mn-lt"/>
                          <a:ea typeface="+mn-ea"/>
                          <a:cs typeface="+mn-cs"/>
                        </a:rPr>
                        <a:t>N/A</a:t>
                      </a:r>
                    </a:p>
                  </a:txBody>
                  <a:tcPr marL="3871" marR="3871" marT="387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2" name="TextBox 11"/>
          <p:cNvSpPr txBox="1">
            <a:spLocks/>
          </p:cNvSpPr>
          <p:nvPr/>
        </p:nvSpPr>
        <p:spPr>
          <a:xfrm>
            <a:off x="250825" y="5373216"/>
            <a:ext cx="8642350" cy="83099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200" dirty="0"/>
              <a:t>Our marketing strategy for the first year is to start with “standard” online advertising tools and “test, test and test” to identify and immediately scale up using the most efficient ones. Also we plan to “market”</a:t>
            </a:r>
            <a:r>
              <a:rPr lang="ru-RU" sz="1200" dirty="0"/>
              <a:t> </a:t>
            </a:r>
            <a:r>
              <a:rPr lang="en-US" sz="1200" dirty="0"/>
              <a:t>Mobile App in order to enter the market when it will be ready for that. Another idea is to test partnership with retail partners and full-scale ATL campaigns to be able to get targeted volumes. We expect average MAC to be at the level of no more than $21</a:t>
            </a:r>
            <a:r>
              <a:rPr lang="ru-RU" sz="1200" dirty="0"/>
              <a:t>.</a:t>
            </a:r>
            <a:endParaRPr lang="en-US" sz="1200" dirty="0"/>
          </a:p>
        </p:txBody>
      </p:sp>
      <p:sp>
        <p:nvSpPr>
          <p:cNvPr id="7" name="TextBox 6"/>
          <p:cNvSpPr txBox="1"/>
          <p:nvPr/>
        </p:nvSpPr>
        <p:spPr>
          <a:xfrm>
            <a:off x="89756" y="6453336"/>
            <a:ext cx="8964488" cy="338554"/>
          </a:xfrm>
          <a:prstGeom prst="rect">
            <a:avLst/>
          </a:prstGeom>
          <a:noFill/>
        </p:spPr>
        <p:txBody>
          <a:bodyPr wrap="square" rtlCol="0">
            <a:spAutoFit/>
          </a:bodyPr>
          <a:lstStyle/>
          <a:p>
            <a:r>
              <a:rPr lang="en-US" sz="800" dirty="0"/>
              <a:t>*Marketing acquisition cost – acquiring 1 customer.</a:t>
            </a:r>
          </a:p>
          <a:p>
            <a:r>
              <a:rPr lang="en-US" sz="800" dirty="0"/>
              <a:t>**Based on “</a:t>
            </a:r>
            <a:r>
              <a:rPr lang="en-US" sz="800" dirty="0" err="1"/>
              <a:t>Lenddo</a:t>
            </a:r>
            <a:r>
              <a:rPr lang="en-US" sz="800" dirty="0"/>
              <a:t>” experience (MAC=$20).</a:t>
            </a:r>
          </a:p>
        </p:txBody>
      </p:sp>
      <p:sp>
        <p:nvSpPr>
          <p:cNvPr id="3" name="Прямоугольник 2"/>
          <p:cNvSpPr/>
          <p:nvPr/>
        </p:nvSpPr>
        <p:spPr>
          <a:xfrm>
            <a:off x="250824" y="4293096"/>
            <a:ext cx="8641655" cy="1015663"/>
          </a:xfrm>
          <a:prstGeom prst="rect">
            <a:avLst/>
          </a:prstGeom>
        </p:spPr>
        <p:txBody>
          <a:bodyPr wrap="square">
            <a:spAutoFit/>
          </a:bodyPr>
          <a:lstStyle/>
          <a:p>
            <a:pPr marL="285750" indent="-285750">
              <a:buFont typeface="Arial" panose="020B0604020202020204" pitchFamily="34" charset="0"/>
              <a:buChar char="•"/>
            </a:pPr>
            <a:r>
              <a:rPr lang="en-US" sz="1200" dirty="0"/>
              <a:t>Some facts about the local market:</a:t>
            </a:r>
          </a:p>
          <a:p>
            <a:pPr marL="742950" lvl="1" indent="-285750">
              <a:buFont typeface="Arial" panose="020B0604020202020204" pitchFamily="34" charset="0"/>
              <a:buChar char="•"/>
            </a:pPr>
            <a:r>
              <a:rPr lang="en-US" sz="1200" dirty="0"/>
              <a:t>The market is at a relatively early stage of development – meaning that there is no “overpricing”.</a:t>
            </a:r>
          </a:p>
          <a:p>
            <a:pPr marL="742950" lvl="1" indent="-285750">
              <a:buFont typeface="Arial" panose="020B0604020202020204" pitchFamily="34" charset="0"/>
              <a:buChar char="•"/>
            </a:pPr>
            <a:r>
              <a:rPr lang="en-US" sz="1200" dirty="0"/>
              <a:t>Currently there is no any Online lender in the market – so this niche is empty.</a:t>
            </a:r>
          </a:p>
          <a:p>
            <a:pPr marL="742950" lvl="1" indent="-285750">
              <a:buFont typeface="Arial" panose="020B0604020202020204" pitchFamily="34" charset="0"/>
              <a:buChar char="•"/>
            </a:pPr>
            <a:r>
              <a:rPr lang="en-US" sz="1200" dirty="0"/>
              <a:t>Philippines is among the countries were FB is providing totally FREE internet access to FB to all the mobile internet users – that boosted FB penetration and simplifies us resolving “coverage” issue.</a:t>
            </a:r>
          </a:p>
        </p:txBody>
      </p:sp>
    </p:spTree>
    <p:extLst>
      <p:ext uri="{BB962C8B-B14F-4D97-AF65-F5344CB8AC3E}">
        <p14:creationId xmlns:p14="http://schemas.microsoft.com/office/powerpoint/2010/main" val="2104335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28</a:t>
            </a:fld>
            <a:endParaRPr lang="ru-RU"/>
          </a:p>
        </p:txBody>
      </p:sp>
      <p:sp>
        <p:nvSpPr>
          <p:cNvPr id="5" name="Title 1"/>
          <p:cNvSpPr>
            <a:spLocks noGrp="1"/>
          </p:cNvSpPr>
          <p:nvPr>
            <p:ph type="title"/>
          </p:nvPr>
        </p:nvSpPr>
        <p:spPr>
          <a:xfrm>
            <a:off x="395536" y="116632"/>
            <a:ext cx="8159540" cy="312281"/>
          </a:xfrm>
        </p:spPr>
        <p:txBody>
          <a:bodyPr/>
          <a:lstStyle/>
          <a:p>
            <a:r>
              <a:rPr lang="en-US" dirty="0"/>
              <a:t>4. Sales Plan</a:t>
            </a:r>
            <a:endParaRPr lang="en-US" b="1" dirty="0">
              <a:solidFill>
                <a:srgbClr val="FF0000"/>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022004247"/>
              </p:ext>
            </p:extLst>
          </p:nvPr>
        </p:nvGraphicFramePr>
        <p:xfrm>
          <a:off x="179388" y="1132672"/>
          <a:ext cx="8785225" cy="1031546"/>
        </p:xfrm>
        <a:graphic>
          <a:graphicData uri="http://schemas.openxmlformats.org/drawingml/2006/table">
            <a:tbl>
              <a:tblPr/>
              <a:tblGrid>
                <a:gridCol w="2290693">
                  <a:extLst>
                    <a:ext uri="{9D8B030D-6E8A-4147-A177-3AD203B41FA5}">
                      <a16:colId xmlns:a16="http://schemas.microsoft.com/office/drawing/2014/main" val="20000"/>
                    </a:ext>
                  </a:extLst>
                </a:gridCol>
                <a:gridCol w="1082422">
                  <a:extLst>
                    <a:ext uri="{9D8B030D-6E8A-4147-A177-3AD203B41FA5}">
                      <a16:colId xmlns:a16="http://schemas.microsoft.com/office/drawing/2014/main" val="20002"/>
                    </a:ext>
                  </a:extLst>
                </a:gridCol>
                <a:gridCol w="1082422">
                  <a:extLst>
                    <a:ext uri="{9D8B030D-6E8A-4147-A177-3AD203B41FA5}">
                      <a16:colId xmlns:a16="http://schemas.microsoft.com/office/drawing/2014/main" val="20003"/>
                    </a:ext>
                  </a:extLst>
                </a:gridCol>
                <a:gridCol w="1082422">
                  <a:extLst>
                    <a:ext uri="{9D8B030D-6E8A-4147-A177-3AD203B41FA5}">
                      <a16:colId xmlns:a16="http://schemas.microsoft.com/office/drawing/2014/main" val="20004"/>
                    </a:ext>
                  </a:extLst>
                </a:gridCol>
                <a:gridCol w="1082422">
                  <a:extLst>
                    <a:ext uri="{9D8B030D-6E8A-4147-A177-3AD203B41FA5}">
                      <a16:colId xmlns:a16="http://schemas.microsoft.com/office/drawing/2014/main" val="20005"/>
                    </a:ext>
                  </a:extLst>
                </a:gridCol>
                <a:gridCol w="1082422">
                  <a:extLst>
                    <a:ext uri="{9D8B030D-6E8A-4147-A177-3AD203B41FA5}">
                      <a16:colId xmlns:a16="http://schemas.microsoft.com/office/drawing/2014/main" val="20006"/>
                    </a:ext>
                  </a:extLst>
                </a:gridCol>
                <a:gridCol w="1082422">
                  <a:extLst>
                    <a:ext uri="{9D8B030D-6E8A-4147-A177-3AD203B41FA5}">
                      <a16:colId xmlns:a16="http://schemas.microsoft.com/office/drawing/2014/main" val="20007"/>
                    </a:ext>
                  </a:extLst>
                </a:gridCol>
              </a:tblGrid>
              <a:tr h="515773">
                <a:tc>
                  <a:txBody>
                    <a:bodyPr/>
                    <a:lstStyle/>
                    <a:p>
                      <a:pPr algn="ctr" fontAlgn="ctr"/>
                      <a:r>
                        <a:rPr lang="en-US" sz="1200" b="0" kern="1200" dirty="0">
                          <a:solidFill>
                            <a:schemeClr val="tx1"/>
                          </a:solidFill>
                          <a:latin typeface="+mn-lt"/>
                          <a:ea typeface="+mn-ea"/>
                          <a:cs typeface="+mn-cs"/>
                        </a:rPr>
                        <a:t> </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200" b="0" kern="1200" dirty="0">
                          <a:solidFill>
                            <a:schemeClr val="tx1"/>
                          </a:solidFill>
                          <a:latin typeface="+mn-lt"/>
                          <a:ea typeface="+mn-ea"/>
                          <a:cs typeface="+mn-cs"/>
                        </a:rPr>
                        <a:t>Month</a:t>
                      </a:r>
                      <a:r>
                        <a:rPr lang="en-US" sz="1200" b="0" kern="1200" baseline="0" dirty="0">
                          <a:solidFill>
                            <a:schemeClr val="tx1"/>
                          </a:solidFill>
                          <a:latin typeface="+mn-lt"/>
                          <a:ea typeface="+mn-ea"/>
                          <a:cs typeface="+mn-cs"/>
                        </a:rPr>
                        <a:t> 1</a:t>
                      </a:r>
                      <a:endParaRPr lang="en-US" sz="1200" b="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200" b="0" kern="1200" dirty="0">
                          <a:solidFill>
                            <a:schemeClr val="tx1"/>
                          </a:solidFill>
                          <a:latin typeface="+mn-lt"/>
                          <a:ea typeface="+mn-ea"/>
                          <a:cs typeface="+mn-cs"/>
                        </a:rPr>
                        <a:t>Month</a:t>
                      </a:r>
                      <a:r>
                        <a:rPr lang="en-US" sz="1200" b="0" kern="1200" baseline="0" dirty="0">
                          <a:solidFill>
                            <a:schemeClr val="tx1"/>
                          </a:solidFill>
                          <a:latin typeface="+mn-lt"/>
                          <a:ea typeface="+mn-ea"/>
                          <a:cs typeface="+mn-cs"/>
                        </a:rPr>
                        <a:t> 2</a:t>
                      </a:r>
                      <a:endParaRPr lang="en-US" sz="1200" b="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200" b="0" kern="1200" dirty="0">
                          <a:solidFill>
                            <a:schemeClr val="tx1"/>
                          </a:solidFill>
                          <a:latin typeface="+mn-lt"/>
                          <a:ea typeface="+mn-ea"/>
                          <a:cs typeface="+mn-cs"/>
                        </a:rPr>
                        <a:t>Month</a:t>
                      </a:r>
                      <a:r>
                        <a:rPr lang="en-US" sz="1200" b="0" kern="1200" baseline="0" dirty="0">
                          <a:solidFill>
                            <a:schemeClr val="tx1"/>
                          </a:solidFill>
                          <a:latin typeface="+mn-lt"/>
                          <a:ea typeface="+mn-ea"/>
                          <a:cs typeface="+mn-cs"/>
                        </a:rPr>
                        <a:t> 3</a:t>
                      </a:r>
                      <a:endParaRPr lang="en-US" sz="1200" b="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200" b="0" kern="1200" dirty="0">
                          <a:solidFill>
                            <a:schemeClr val="tx1"/>
                          </a:solidFill>
                          <a:latin typeface="+mn-lt"/>
                          <a:ea typeface="+mn-ea"/>
                          <a:cs typeface="+mn-cs"/>
                        </a:rPr>
                        <a:t>Month</a:t>
                      </a:r>
                      <a:r>
                        <a:rPr lang="en-US" sz="1200" b="0" kern="1200" baseline="0" dirty="0">
                          <a:solidFill>
                            <a:schemeClr val="tx1"/>
                          </a:solidFill>
                          <a:latin typeface="+mn-lt"/>
                          <a:ea typeface="+mn-ea"/>
                          <a:cs typeface="+mn-cs"/>
                        </a:rPr>
                        <a:t> 4</a:t>
                      </a:r>
                      <a:endParaRPr lang="en-US" sz="1200" b="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200" b="0" kern="1200" dirty="0">
                          <a:solidFill>
                            <a:schemeClr val="tx1"/>
                          </a:solidFill>
                          <a:latin typeface="+mn-lt"/>
                          <a:ea typeface="+mn-ea"/>
                          <a:cs typeface="+mn-cs"/>
                        </a:rPr>
                        <a:t>Month</a:t>
                      </a:r>
                      <a:r>
                        <a:rPr lang="en-US" sz="1200" b="0" kern="1200" baseline="0" dirty="0">
                          <a:solidFill>
                            <a:schemeClr val="tx1"/>
                          </a:solidFill>
                          <a:latin typeface="+mn-lt"/>
                          <a:ea typeface="+mn-ea"/>
                          <a:cs typeface="+mn-cs"/>
                        </a:rPr>
                        <a:t> 5</a:t>
                      </a:r>
                      <a:endParaRPr lang="en-US" sz="1200" b="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200" b="0" kern="1200" dirty="0">
                          <a:solidFill>
                            <a:schemeClr val="tx1"/>
                          </a:solidFill>
                          <a:latin typeface="+mn-lt"/>
                          <a:ea typeface="+mn-ea"/>
                          <a:cs typeface="+mn-cs"/>
                        </a:rPr>
                        <a:t>Month</a:t>
                      </a:r>
                      <a:r>
                        <a:rPr lang="en-US" sz="1200" b="0" kern="1200" baseline="0" dirty="0">
                          <a:solidFill>
                            <a:schemeClr val="tx1"/>
                          </a:solidFill>
                          <a:latin typeface="+mn-lt"/>
                          <a:ea typeface="+mn-ea"/>
                          <a:cs typeface="+mn-cs"/>
                        </a:rPr>
                        <a:t> 6</a:t>
                      </a:r>
                      <a:endParaRPr lang="en-US" sz="1200" b="0" kern="1200" dirty="0">
                        <a:solidFill>
                          <a:schemeClr val="tx1"/>
                        </a:solidFill>
                        <a:latin typeface="+mn-lt"/>
                        <a:ea typeface="+mn-ea"/>
                        <a:cs typeface="+mn-cs"/>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15773">
                <a:tc>
                  <a:txBody>
                    <a:bodyPr/>
                    <a:lstStyle/>
                    <a:p>
                      <a:pPr algn="ctr" fontAlgn="ctr"/>
                      <a:r>
                        <a:rPr lang="en-US" sz="1200" kern="1200" dirty="0">
                          <a:solidFill>
                            <a:schemeClr val="tx1"/>
                          </a:solidFill>
                          <a:latin typeface="+mn-lt"/>
                          <a:ea typeface="+mn-ea"/>
                          <a:cs typeface="+mn-cs"/>
                        </a:rPr>
                        <a:t>Number of loans to new</a:t>
                      </a:r>
                      <a:br>
                        <a:rPr lang="en-US" sz="1200" kern="1200" dirty="0">
                          <a:solidFill>
                            <a:schemeClr val="tx1"/>
                          </a:solidFill>
                          <a:latin typeface="+mn-lt"/>
                          <a:ea typeface="+mn-ea"/>
                          <a:cs typeface="+mn-cs"/>
                        </a:rPr>
                      </a:br>
                      <a:r>
                        <a:rPr lang="en-US" sz="1200" kern="1200" dirty="0">
                          <a:solidFill>
                            <a:schemeClr val="tx1"/>
                          </a:solidFill>
                          <a:latin typeface="+mn-lt"/>
                          <a:ea typeface="+mn-ea"/>
                          <a:cs typeface="+mn-cs"/>
                        </a:rPr>
                        <a:t>clients disbursed per month</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300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600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900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1200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1500</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1800</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TextBox 9"/>
          <p:cNvSpPr txBox="1"/>
          <p:nvPr/>
        </p:nvSpPr>
        <p:spPr>
          <a:xfrm>
            <a:off x="179388" y="836613"/>
            <a:ext cx="7560964"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Short term monthly sales plan:</a:t>
            </a:r>
          </a:p>
        </p:txBody>
      </p:sp>
      <p:sp>
        <p:nvSpPr>
          <p:cNvPr id="11" name="TextBox 10"/>
          <p:cNvSpPr txBox="1"/>
          <p:nvPr/>
        </p:nvSpPr>
        <p:spPr>
          <a:xfrm>
            <a:off x="179388" y="2487264"/>
            <a:ext cx="7488956" cy="307777"/>
          </a:xfrm>
          <a:prstGeom prst="rect">
            <a:avLst/>
          </a:prstGeom>
          <a:noFill/>
        </p:spPr>
        <p:txBody>
          <a:bodyPr wrap="square" rtlCol="0">
            <a:spAutoFit/>
          </a:bodyPr>
          <a:lstStyle/>
          <a:p>
            <a:pPr marL="285750" indent="-285750">
              <a:buFont typeface="Arial" panose="020B0604020202020204" pitchFamily="34" charset="0"/>
              <a:buChar char="•"/>
            </a:pPr>
            <a:r>
              <a:rPr lang="en-US" sz="1400" dirty="0"/>
              <a:t>Long term monthly sales plan:</a:t>
            </a:r>
          </a:p>
        </p:txBody>
      </p:sp>
      <p:graphicFrame>
        <p:nvGraphicFramePr>
          <p:cNvPr id="6" name="Table 5"/>
          <p:cNvGraphicFramePr>
            <a:graphicFrameLocks noGrp="1"/>
          </p:cNvGraphicFramePr>
          <p:nvPr>
            <p:extLst>
              <p:ext uri="{D42A27DB-BD31-4B8C-83A1-F6EECF244321}">
                <p14:modId xmlns:p14="http://schemas.microsoft.com/office/powerpoint/2010/main" val="2038937708"/>
              </p:ext>
            </p:extLst>
          </p:nvPr>
        </p:nvGraphicFramePr>
        <p:xfrm>
          <a:off x="179388" y="2780928"/>
          <a:ext cx="8785224" cy="2592290"/>
        </p:xfrm>
        <a:graphic>
          <a:graphicData uri="http://schemas.openxmlformats.org/drawingml/2006/table">
            <a:tbl>
              <a:tblPr/>
              <a:tblGrid>
                <a:gridCol w="223237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910807">
                  <a:extLst>
                    <a:ext uri="{9D8B030D-6E8A-4147-A177-3AD203B41FA5}">
                      <a16:colId xmlns:a16="http://schemas.microsoft.com/office/drawing/2014/main" val="20002"/>
                    </a:ext>
                  </a:extLst>
                </a:gridCol>
                <a:gridCol w="1098153">
                  <a:extLst>
                    <a:ext uri="{9D8B030D-6E8A-4147-A177-3AD203B41FA5}">
                      <a16:colId xmlns:a16="http://schemas.microsoft.com/office/drawing/2014/main" val="20003"/>
                    </a:ext>
                  </a:extLst>
                </a:gridCol>
                <a:gridCol w="1098153">
                  <a:extLst>
                    <a:ext uri="{9D8B030D-6E8A-4147-A177-3AD203B41FA5}">
                      <a16:colId xmlns:a16="http://schemas.microsoft.com/office/drawing/2014/main" val="20004"/>
                    </a:ext>
                  </a:extLst>
                </a:gridCol>
                <a:gridCol w="1098153">
                  <a:extLst>
                    <a:ext uri="{9D8B030D-6E8A-4147-A177-3AD203B41FA5}">
                      <a16:colId xmlns:a16="http://schemas.microsoft.com/office/drawing/2014/main" val="20005"/>
                    </a:ext>
                  </a:extLst>
                </a:gridCol>
                <a:gridCol w="1195458">
                  <a:extLst>
                    <a:ext uri="{9D8B030D-6E8A-4147-A177-3AD203B41FA5}">
                      <a16:colId xmlns:a16="http://schemas.microsoft.com/office/drawing/2014/main" val="20006"/>
                    </a:ext>
                  </a:extLst>
                </a:gridCol>
              </a:tblGrid>
              <a:tr h="288032">
                <a:tc>
                  <a:txBody>
                    <a:bodyPr/>
                    <a:lstStyle/>
                    <a:p>
                      <a:pPr algn="ctr" fontAlgn="ctr"/>
                      <a:r>
                        <a:rPr lang="en-US" sz="1200" b="0" kern="1200" dirty="0">
                          <a:solidFill>
                            <a:schemeClr val="tx1"/>
                          </a:solidFill>
                          <a:latin typeface="+mn-lt"/>
                          <a:ea typeface="+mn-ea"/>
                          <a:cs typeface="+mn-cs"/>
                        </a:rPr>
                        <a:t>Parameter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200" b="0" kern="1200" dirty="0">
                          <a:solidFill>
                            <a:schemeClr val="tx1"/>
                          </a:solidFill>
                          <a:latin typeface="+mn-lt"/>
                          <a:ea typeface="+mn-ea"/>
                          <a:cs typeface="+mn-cs"/>
                        </a:rPr>
                        <a:t>EOY 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200" b="0" kern="1200" dirty="0">
                          <a:solidFill>
                            <a:schemeClr val="tx1"/>
                          </a:solidFill>
                          <a:latin typeface="+mn-lt"/>
                          <a:ea typeface="+mn-ea"/>
                          <a:cs typeface="+mn-cs"/>
                        </a:rPr>
                        <a:t>EOY 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200" b="0" kern="1200" dirty="0">
                          <a:solidFill>
                            <a:schemeClr val="tx1"/>
                          </a:solidFill>
                          <a:latin typeface="+mn-lt"/>
                          <a:ea typeface="+mn-ea"/>
                          <a:cs typeface="+mn-cs"/>
                        </a:rPr>
                        <a:t>EOY 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200" b="0" kern="1200" dirty="0">
                          <a:solidFill>
                            <a:schemeClr val="tx1"/>
                          </a:solidFill>
                          <a:latin typeface="+mn-lt"/>
                          <a:ea typeface="+mn-ea"/>
                          <a:cs typeface="+mn-cs"/>
                        </a:rPr>
                        <a:t>EOY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200" b="0" kern="1200" dirty="0">
                          <a:solidFill>
                            <a:schemeClr val="tx1"/>
                          </a:solidFill>
                          <a:latin typeface="+mn-lt"/>
                          <a:ea typeface="+mn-ea"/>
                          <a:cs typeface="+mn-cs"/>
                        </a:rPr>
                        <a:t>EOY 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200" b="0" kern="1200" dirty="0">
                          <a:solidFill>
                            <a:schemeClr val="tx1"/>
                          </a:solidFill>
                          <a:latin typeface="+mn-lt"/>
                          <a:ea typeface="+mn-ea"/>
                          <a:cs typeface="+mn-cs"/>
                        </a:rPr>
                        <a:t>EOY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6065">
                <a:tc>
                  <a:txBody>
                    <a:bodyPr/>
                    <a:lstStyle/>
                    <a:p>
                      <a:pPr algn="ctr" rtl="0" fontAlgn="b"/>
                      <a:r>
                        <a:rPr lang="en-US" sz="1200" kern="1200" dirty="0">
                          <a:solidFill>
                            <a:schemeClr val="tx1"/>
                          </a:solidFill>
                          <a:latin typeface="+mn-lt"/>
                          <a:ea typeface="+mn-ea"/>
                          <a:cs typeface="+mn-cs"/>
                        </a:rPr>
                        <a:t>Number of loans to</a:t>
                      </a:r>
                      <a:r>
                        <a:rPr lang="en-US" sz="1200" kern="1200" baseline="0" dirty="0">
                          <a:solidFill>
                            <a:schemeClr val="tx1"/>
                          </a:solidFill>
                          <a:latin typeface="+mn-lt"/>
                          <a:ea typeface="+mn-ea"/>
                          <a:cs typeface="+mn-cs"/>
                        </a:rPr>
                        <a:t> new clients </a:t>
                      </a:r>
                      <a:r>
                        <a:rPr lang="en-US" sz="1200" kern="1200" dirty="0">
                          <a:solidFill>
                            <a:schemeClr val="tx1"/>
                          </a:solidFill>
                          <a:latin typeface="+mn-lt"/>
                          <a:ea typeface="+mn-ea"/>
                          <a:cs typeface="+mn-cs"/>
                        </a:rPr>
                        <a:t>disbursed per month</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300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4000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9200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15000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18500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18500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88032">
                <a:tc gridSpan="7">
                  <a:txBody>
                    <a:bodyPr/>
                    <a:lstStyle/>
                    <a:p>
                      <a:pPr algn="ctr" fontAlgn="ctr"/>
                      <a:r>
                        <a:rPr lang="en-US" sz="1200" kern="1200" dirty="0">
                          <a:solidFill>
                            <a:schemeClr val="tx1"/>
                          </a:solidFill>
                          <a:latin typeface="+mn-lt"/>
                          <a:ea typeface="+mn-ea"/>
                          <a:cs typeface="+mn-cs"/>
                        </a:rPr>
                        <a:t>Share of channels for new customers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2"/>
                  </a:ext>
                </a:extLst>
              </a:tr>
              <a:tr h="288032">
                <a:tc>
                  <a:txBody>
                    <a:bodyPr/>
                    <a:lstStyle/>
                    <a:p>
                      <a:pPr algn="ctr" rtl="0" fontAlgn="b"/>
                      <a:r>
                        <a:rPr lang="en-US" sz="1200" kern="1200" dirty="0">
                          <a:solidFill>
                            <a:schemeClr val="tx1"/>
                          </a:solidFill>
                          <a:latin typeface="+mn-lt"/>
                          <a:ea typeface="+mn-ea"/>
                          <a:cs typeface="+mn-cs"/>
                        </a:rPr>
                        <a:t>Online advertising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100%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90%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8032">
                <a:tc>
                  <a:txBody>
                    <a:bodyPr/>
                    <a:lstStyle/>
                    <a:p>
                      <a:pPr algn="ctr" rtl="0" fontAlgn="b"/>
                      <a:r>
                        <a:rPr lang="en-US" sz="1200" kern="1200" dirty="0">
                          <a:solidFill>
                            <a:schemeClr val="tx1"/>
                          </a:solidFill>
                          <a:latin typeface="+mn-lt"/>
                          <a:ea typeface="+mn-ea"/>
                          <a:cs typeface="+mn-cs"/>
                        </a:rPr>
                        <a:t>Partnership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76065">
                <a:tc>
                  <a:txBody>
                    <a:bodyPr/>
                    <a:lstStyle/>
                    <a:p>
                      <a:pPr algn="ctr" rtl="0" fontAlgn="b"/>
                      <a:r>
                        <a:rPr lang="en-US" sz="1200" kern="1200">
                          <a:solidFill>
                            <a:schemeClr val="tx1"/>
                          </a:solidFill>
                          <a:latin typeface="+mn-lt"/>
                          <a:ea typeface="+mn-ea"/>
                          <a:cs typeface="+mn-cs"/>
                        </a:rPr>
                        <a:t>OutBound telemarketing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a:solidFill>
                            <a:schemeClr val="tx1"/>
                          </a:solidFill>
                          <a:latin typeface="+mn-lt"/>
                          <a:ea typeface="+mn-ea"/>
                          <a:cs typeface="+mn-cs"/>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88032">
                <a:tc>
                  <a:txBody>
                    <a:bodyPr/>
                    <a:lstStyle/>
                    <a:p>
                      <a:pPr algn="ctr" rtl="0" fontAlgn="b"/>
                      <a:r>
                        <a:rPr lang="en-US" sz="1200" kern="1200" dirty="0">
                          <a:solidFill>
                            <a:schemeClr val="tx1"/>
                          </a:solidFill>
                          <a:latin typeface="+mn-lt"/>
                          <a:ea typeface="+mn-ea"/>
                          <a:cs typeface="+mn-cs"/>
                        </a:rPr>
                        <a:t>SMS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kern="1200" dirty="0">
                          <a:solidFill>
                            <a:schemeClr val="tx1"/>
                          </a:solidFill>
                          <a:latin typeface="+mn-lt"/>
                          <a:ea typeface="+mn-ea"/>
                          <a:cs typeface="+mn-cs"/>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93920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Payment partners comparison</a:t>
            </a:r>
            <a:endParaRPr lang="en-US" dirty="0">
              <a:solidFill>
                <a:srgbClr val="FF0000"/>
              </a:solidFill>
            </a:endParaRPr>
          </a:p>
        </p:txBody>
      </p:sp>
      <p:sp>
        <p:nvSpPr>
          <p:cNvPr id="4" name="Slide Number Placeholder 3"/>
          <p:cNvSpPr>
            <a:spLocks noGrp="1"/>
          </p:cNvSpPr>
          <p:nvPr>
            <p:ph type="sldNum" sz="quarter" idx="12"/>
          </p:nvPr>
        </p:nvSpPr>
        <p:spPr>
          <a:xfrm>
            <a:off x="7042867" y="6525344"/>
            <a:ext cx="919824" cy="283758"/>
          </a:xfrm>
        </p:spPr>
        <p:txBody>
          <a:bodyPr/>
          <a:lstStyle/>
          <a:p>
            <a:fld id="{D7F305DA-160D-498F-B102-A1D8643B4A2C}" type="slidenum">
              <a:rPr lang="ru-RU" smtClean="0"/>
              <a:t>29</a:t>
            </a:fld>
            <a:endParaRPr lang="ru-RU"/>
          </a:p>
        </p:txBody>
      </p:sp>
      <p:sp>
        <p:nvSpPr>
          <p:cNvPr id="59" name="TextBox 58"/>
          <p:cNvSpPr txBox="1">
            <a:spLocks/>
          </p:cNvSpPr>
          <p:nvPr/>
        </p:nvSpPr>
        <p:spPr>
          <a:xfrm>
            <a:off x="179388" y="5570656"/>
            <a:ext cx="8785225" cy="738664"/>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Coins.ph and </a:t>
            </a:r>
            <a:r>
              <a:rPr lang="en-US" sz="1400" dirty="0" err="1"/>
              <a:t>DragonPay</a:t>
            </a:r>
            <a:r>
              <a:rPr lang="en-US" sz="1400" dirty="0"/>
              <a:t> will allow us to get more than </a:t>
            </a:r>
            <a:r>
              <a:rPr lang="ru-RU" sz="1400" dirty="0"/>
              <a:t>5</a:t>
            </a:r>
            <a:r>
              <a:rPr lang="en-US" sz="1400" dirty="0"/>
              <a:t>K (the highest number between competitors) branches for disbursement and repayment, all with one API. During portfolio development we are going to integrate directly with payment agents. </a:t>
            </a:r>
          </a:p>
        </p:txBody>
      </p:sp>
      <p:sp>
        <p:nvSpPr>
          <p:cNvPr id="63" name="TextBox 62"/>
          <p:cNvSpPr txBox="1"/>
          <p:nvPr/>
        </p:nvSpPr>
        <p:spPr>
          <a:xfrm>
            <a:off x="179388" y="6381328"/>
            <a:ext cx="8785100" cy="584775"/>
          </a:xfrm>
          <a:prstGeom prst="rect">
            <a:avLst/>
          </a:prstGeom>
          <a:noFill/>
        </p:spPr>
        <p:txBody>
          <a:bodyPr wrap="square" rtlCol="0">
            <a:spAutoFit/>
          </a:bodyPr>
          <a:lstStyle/>
          <a:p>
            <a:r>
              <a:rPr lang="en-US" sz="800" dirty="0"/>
              <a:t>* Turn-around-time.</a:t>
            </a:r>
          </a:p>
          <a:p>
            <a:r>
              <a:rPr lang="en-US" sz="800" dirty="0"/>
              <a:t>** For all partners Banking account transfer takes less then 24 hours, </a:t>
            </a:r>
            <a:r>
              <a:rPr lang="en-US" sz="800" dirty="0" err="1"/>
              <a:t>PawnShop</a:t>
            </a:r>
            <a:r>
              <a:rPr lang="en-US" sz="800" dirty="0"/>
              <a:t> the same day</a:t>
            </a:r>
          </a:p>
          <a:p>
            <a:r>
              <a:rPr lang="en-US" sz="800" dirty="0"/>
              <a:t>All partners – technical platforms, not necessary to have license </a:t>
            </a:r>
          </a:p>
          <a:p>
            <a:endParaRPr lang="en-US" sz="800" dirty="0"/>
          </a:p>
        </p:txBody>
      </p:sp>
      <p:graphicFrame>
        <p:nvGraphicFramePr>
          <p:cNvPr id="49" name="Таблица 5"/>
          <p:cNvGraphicFramePr>
            <a:graphicFrameLocks noGrp="1"/>
          </p:cNvGraphicFramePr>
          <p:nvPr>
            <p:extLst>
              <p:ext uri="{D42A27DB-BD31-4B8C-83A1-F6EECF244321}">
                <p14:modId xmlns:p14="http://schemas.microsoft.com/office/powerpoint/2010/main" val="2806330289"/>
              </p:ext>
            </p:extLst>
          </p:nvPr>
        </p:nvGraphicFramePr>
        <p:xfrm>
          <a:off x="179512" y="836712"/>
          <a:ext cx="8785101" cy="4593287"/>
        </p:xfrm>
        <a:graphic>
          <a:graphicData uri="http://schemas.openxmlformats.org/drawingml/2006/table">
            <a:tbl>
              <a:tblPr firstRow="1" bandRow="1">
                <a:tableStyleId>{5C22544A-7EE6-4342-B048-85BDC9FD1C3A}</a:tableStyleId>
              </a:tblPr>
              <a:tblGrid>
                <a:gridCol w="300939">
                  <a:extLst>
                    <a:ext uri="{9D8B030D-6E8A-4147-A177-3AD203B41FA5}">
                      <a16:colId xmlns:a16="http://schemas.microsoft.com/office/drawing/2014/main" val="20000"/>
                    </a:ext>
                  </a:extLst>
                </a:gridCol>
                <a:gridCol w="1427253">
                  <a:extLst>
                    <a:ext uri="{9D8B030D-6E8A-4147-A177-3AD203B41FA5}">
                      <a16:colId xmlns:a16="http://schemas.microsoft.com/office/drawing/2014/main" val="20001"/>
                    </a:ext>
                  </a:extLst>
                </a:gridCol>
                <a:gridCol w="1152252">
                  <a:extLst>
                    <a:ext uri="{9D8B030D-6E8A-4147-A177-3AD203B41FA5}">
                      <a16:colId xmlns:a16="http://schemas.microsoft.com/office/drawing/2014/main" val="20002"/>
                    </a:ext>
                  </a:extLst>
                </a:gridCol>
                <a:gridCol w="2232248">
                  <a:extLst>
                    <a:ext uri="{9D8B030D-6E8A-4147-A177-3AD203B41FA5}">
                      <a16:colId xmlns:a16="http://schemas.microsoft.com/office/drawing/2014/main" val="20003"/>
                    </a:ext>
                  </a:extLst>
                </a:gridCol>
                <a:gridCol w="1832275">
                  <a:extLst>
                    <a:ext uri="{9D8B030D-6E8A-4147-A177-3AD203B41FA5}">
                      <a16:colId xmlns:a16="http://schemas.microsoft.com/office/drawing/2014/main" val="20006"/>
                    </a:ext>
                  </a:extLst>
                </a:gridCol>
                <a:gridCol w="1840134">
                  <a:extLst>
                    <a:ext uri="{9D8B030D-6E8A-4147-A177-3AD203B41FA5}">
                      <a16:colId xmlns:a16="http://schemas.microsoft.com/office/drawing/2014/main" val="20005"/>
                    </a:ext>
                  </a:extLst>
                </a:gridCol>
              </a:tblGrid>
              <a:tr h="666417">
                <a:tc>
                  <a:txBody>
                    <a:bodyPr/>
                    <a:lstStyle/>
                    <a:p>
                      <a:pPr algn="ctr" fontAlgn="b"/>
                      <a:r>
                        <a:rPr lang="en-US" sz="1200" b="1" i="0" u="none" strike="noStrike" dirty="0">
                          <a:solidFill>
                            <a:schemeClr val="bg1"/>
                          </a:solidFill>
                          <a:effectLst/>
                          <a:latin typeface="+mn-lt"/>
                        </a:rPr>
                        <a:t>#</a:t>
                      </a:r>
                    </a:p>
                  </a:txBody>
                  <a:tcPr marL="6350" marR="6350" marT="6350" marB="0" anchor="ctr"/>
                </a:tc>
                <a:tc>
                  <a:txBody>
                    <a:bodyPr/>
                    <a:lstStyle/>
                    <a:p>
                      <a:pPr algn="ctr" fontAlgn="b"/>
                      <a:r>
                        <a:rPr lang="en-US" sz="1200" b="1" i="0" u="none" strike="noStrike" dirty="0">
                          <a:solidFill>
                            <a:schemeClr val="bg1"/>
                          </a:solidFill>
                          <a:effectLst/>
                          <a:latin typeface="+mn-lt"/>
                        </a:rPr>
                        <a:t>Partner</a:t>
                      </a: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dirty="0">
                          <a:latin typeface="+mn-lt"/>
                        </a:rPr>
                        <a:t>Network </a:t>
                      </a: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dirty="0">
                          <a:latin typeface="+mn-lt"/>
                        </a:rPr>
                        <a:t>Disbursement tariff</a:t>
                      </a: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dirty="0">
                          <a:latin typeface="+mn-lt"/>
                        </a:rPr>
                        <a:t>Money delivery</a:t>
                      </a:r>
                      <a:r>
                        <a:rPr lang="en-US" sz="1200" baseline="0" dirty="0">
                          <a:latin typeface="+mn-lt"/>
                        </a:rPr>
                        <a:t> time</a:t>
                      </a:r>
                      <a:endParaRPr lang="en-US" sz="1200" dirty="0">
                        <a:latin typeface="+mn-lt"/>
                      </a:endParaRPr>
                    </a:p>
                  </a:txBody>
                  <a:tcPr marL="6350" marR="6350" marT="6350" marB="0" anchor="ct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dirty="0">
                          <a:latin typeface="+mn-lt"/>
                        </a:rPr>
                        <a:t>Comments</a:t>
                      </a:r>
                    </a:p>
                  </a:txBody>
                  <a:tcPr marL="6350" marR="6350" marT="6350" marB="0" anchor="ctr"/>
                </a:tc>
                <a:extLst>
                  <a:ext uri="{0D108BD9-81ED-4DB2-BD59-A6C34878D82A}">
                    <a16:rowId xmlns:a16="http://schemas.microsoft.com/office/drawing/2014/main" val="10000"/>
                  </a:ext>
                </a:extLst>
              </a:tr>
              <a:tr h="1275110">
                <a:tc>
                  <a:txBody>
                    <a:bodyPr/>
                    <a:lstStyle/>
                    <a:p>
                      <a:pPr algn="ctr" fontAlgn="b"/>
                      <a:r>
                        <a:rPr lang="en-US" sz="1200" b="0" i="0" u="none" strike="noStrike" dirty="0">
                          <a:solidFill>
                            <a:schemeClr val="tx1"/>
                          </a:solidFill>
                          <a:effectLst/>
                          <a:latin typeface="+mn-lt"/>
                        </a:rPr>
                        <a:t>1</a:t>
                      </a:r>
                    </a:p>
                  </a:txBody>
                  <a:tcPr marL="6350" marR="6350" marT="6350" marB="0" anchor="ctr"/>
                </a:tc>
                <a:tc>
                  <a:txBody>
                    <a:bodyPr/>
                    <a:lstStyle/>
                    <a:p>
                      <a:pPr algn="ctr" fontAlgn="b"/>
                      <a:endParaRPr lang="en-US" sz="1200" b="0" i="0" u="none" strike="noStrike" dirty="0">
                        <a:solidFill>
                          <a:schemeClr val="tx1"/>
                        </a:solidFill>
                        <a:effectLst/>
                        <a:latin typeface="+mn-lt"/>
                      </a:endParaRPr>
                    </a:p>
                  </a:txBody>
                  <a:tcPr marL="6350" marR="6350" marT="635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baseline="0" dirty="0">
                          <a:solidFill>
                            <a:schemeClr val="tx1"/>
                          </a:solidFill>
                          <a:effectLst/>
                          <a:latin typeface="+mn-lt"/>
                        </a:rPr>
                        <a:t>5000</a:t>
                      </a:r>
                      <a:r>
                        <a:rPr lang="ru-RU" sz="1200" b="0" i="0" u="none" strike="noStrike" baseline="0" dirty="0">
                          <a:solidFill>
                            <a:schemeClr val="tx1"/>
                          </a:solidFill>
                          <a:effectLst/>
                          <a:latin typeface="+mn-lt"/>
                        </a:rPr>
                        <a:t>+</a:t>
                      </a:r>
                      <a:r>
                        <a:rPr lang="en-US" sz="1200" b="0" i="0" u="none" strike="noStrike" baseline="0" dirty="0">
                          <a:solidFill>
                            <a:schemeClr val="tx1"/>
                          </a:solidFill>
                          <a:effectLst/>
                          <a:latin typeface="+mn-lt"/>
                        </a:rPr>
                        <a:t> cash-out branches: </a:t>
                      </a:r>
                      <a:r>
                        <a:rPr lang="en-US" sz="1200" b="0" i="0" u="none" strike="noStrike" dirty="0">
                          <a:solidFill>
                            <a:schemeClr val="tx1"/>
                          </a:solidFill>
                          <a:effectLst/>
                          <a:latin typeface="+mn-lt"/>
                        </a:rPr>
                        <a:t>15 banks + 2 non-bank partners</a:t>
                      </a:r>
                    </a:p>
                    <a:p>
                      <a:pPr algn="l" fontAlgn="b"/>
                      <a:endParaRPr lang="en-US" sz="1200" b="0" i="0" u="none" strike="noStrike" dirty="0">
                        <a:solidFill>
                          <a:schemeClr val="tx1"/>
                        </a:solidFill>
                        <a:effectLst/>
                        <a:latin typeface="+mn-lt"/>
                      </a:endParaRPr>
                    </a:p>
                  </a:txBody>
                  <a:tcPr marL="6350" marR="6350" marT="635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baseline="0" dirty="0">
                          <a:solidFill>
                            <a:schemeClr val="tx1"/>
                          </a:solidFill>
                          <a:effectLst/>
                          <a:latin typeface="+mn-lt"/>
                        </a:rPr>
                        <a:t>Average fee:</a:t>
                      </a:r>
                      <a:endParaRPr lang="en-US" sz="1200" b="0" i="0" u="none" strike="noStrike" kern="1200" baseline="0" dirty="0">
                        <a:solidFill>
                          <a:schemeClr val="tx1"/>
                        </a:solidFill>
                        <a:effectLst/>
                        <a:latin typeface="+mn-lt"/>
                        <a:ea typeface="+mn-ea"/>
                        <a:cs typeface="+mn-cs"/>
                      </a:endParaRPr>
                    </a:p>
                    <a:p>
                      <a:pPr marL="228600" indent="-228600" algn="l" fontAlgn="b">
                        <a:buAutoNum type="arabicPeriod"/>
                      </a:pPr>
                      <a:r>
                        <a:rPr lang="en-US" sz="1200" b="0" i="0" u="none" strike="noStrike" kern="1200" baseline="0" dirty="0">
                          <a:solidFill>
                            <a:schemeClr val="tx1"/>
                          </a:solidFill>
                          <a:effectLst/>
                          <a:latin typeface="+mn-lt"/>
                          <a:ea typeface="+mn-ea"/>
                          <a:cs typeface="+mn-cs"/>
                        </a:rPr>
                        <a:t>Banks accounts – 15 PHP (~$0,3)</a:t>
                      </a:r>
                    </a:p>
                    <a:p>
                      <a:pPr marL="228600" indent="-228600" algn="l" fontAlgn="b">
                        <a:buAutoNum type="arabicPeriod"/>
                      </a:pPr>
                      <a:r>
                        <a:rPr lang="en-US" sz="1200" b="0" i="0" u="none" strike="noStrike" kern="1200" baseline="0" dirty="0">
                          <a:solidFill>
                            <a:schemeClr val="tx1"/>
                          </a:solidFill>
                          <a:effectLst/>
                          <a:latin typeface="+mn-lt"/>
                          <a:ea typeface="+mn-ea"/>
                          <a:cs typeface="+mn-cs"/>
                        </a:rPr>
                        <a:t>Offline pick up – 15 PHP (~$0,3)</a:t>
                      </a:r>
                    </a:p>
                    <a:p>
                      <a:pPr marL="228600" indent="-228600" algn="l" fontAlgn="b">
                        <a:buAutoNum type="arabicPeriod"/>
                      </a:pPr>
                      <a:r>
                        <a:rPr lang="en-US" sz="1200" b="0" i="0" u="none" strike="noStrike" kern="1200" baseline="0" dirty="0">
                          <a:solidFill>
                            <a:schemeClr val="tx1"/>
                          </a:solidFill>
                          <a:effectLst/>
                          <a:latin typeface="+mn-lt"/>
                          <a:ea typeface="+mn-ea"/>
                          <a:cs typeface="+mn-cs"/>
                        </a:rPr>
                        <a:t>Existing Card- 15 PHP ($0,3)</a:t>
                      </a:r>
                    </a:p>
                    <a:p>
                      <a:pPr marL="228600" indent="-228600" algn="l" fontAlgn="b">
                        <a:buAutoNum type="arabicPeriod"/>
                      </a:pPr>
                      <a:r>
                        <a:rPr lang="en-US" sz="1200" b="0" i="0" u="none" strike="noStrike" kern="1200" baseline="0" dirty="0">
                          <a:solidFill>
                            <a:schemeClr val="tx1"/>
                          </a:solidFill>
                          <a:effectLst/>
                          <a:latin typeface="+mn-lt"/>
                          <a:ea typeface="+mn-ea"/>
                          <a:cs typeface="+mn-cs"/>
                        </a:rPr>
                        <a:t>Door-to-Door 100 PHP ($2,3)</a:t>
                      </a:r>
                    </a:p>
                  </a:txBody>
                  <a:tcPr marL="6350" marR="6350" marT="6350" marB="0" anchor="ctr"/>
                </a:tc>
                <a:tc>
                  <a:txBody>
                    <a:bodyPr/>
                    <a:lstStyle/>
                    <a:p>
                      <a:pPr algn="l" fontAlgn="b"/>
                      <a:r>
                        <a:rPr lang="en-US" sz="1200" b="0" i="0" u="none" strike="noStrike" baseline="0" dirty="0">
                          <a:solidFill>
                            <a:schemeClr val="tx1"/>
                          </a:solidFill>
                          <a:effectLst/>
                          <a:latin typeface="+mn-lt"/>
                        </a:rPr>
                        <a:t>1. Big banks – online.</a:t>
                      </a:r>
                    </a:p>
                    <a:p>
                      <a:pPr algn="l" fontAlgn="b"/>
                      <a:r>
                        <a:rPr lang="en-US" sz="1200" b="0" i="0" u="none" strike="noStrike" baseline="0" dirty="0">
                          <a:solidFill>
                            <a:schemeClr val="tx1"/>
                          </a:solidFill>
                          <a:effectLst/>
                          <a:latin typeface="+mn-lt"/>
                        </a:rPr>
                        <a:t>2. Medium and small banks – 0,5-6h.</a:t>
                      </a:r>
                    </a:p>
                    <a:p>
                      <a:pPr algn="l" fontAlgn="b"/>
                      <a:r>
                        <a:rPr lang="en-US" sz="1200" b="0" i="0" u="none" strike="noStrike" baseline="0" dirty="0">
                          <a:solidFill>
                            <a:schemeClr val="tx1"/>
                          </a:solidFill>
                          <a:effectLst/>
                          <a:latin typeface="+mn-lt"/>
                        </a:rPr>
                        <a:t>3.</a:t>
                      </a:r>
                      <a:r>
                        <a:rPr lang="en-US" sz="1200" b="0" i="0" u="none" strike="noStrike" kern="1200" baseline="0" dirty="0">
                          <a:solidFill>
                            <a:schemeClr val="dk1"/>
                          </a:solidFill>
                          <a:latin typeface="+mn-lt"/>
                          <a:ea typeface="+mn-ea"/>
                          <a:cs typeface="+mn-cs"/>
                        </a:rPr>
                        <a:t> </a:t>
                      </a:r>
                      <a:r>
                        <a:rPr lang="en-US" sz="1200" b="0" i="0" u="none" strike="noStrike" kern="1200" baseline="0" dirty="0" err="1">
                          <a:solidFill>
                            <a:schemeClr val="tx1"/>
                          </a:solidFill>
                          <a:effectLst/>
                          <a:latin typeface="+mn-lt"/>
                          <a:ea typeface="+mn-ea"/>
                          <a:cs typeface="+mn-cs"/>
                        </a:rPr>
                        <a:t>Lhuillier</a:t>
                      </a:r>
                      <a:r>
                        <a:rPr lang="en-US" sz="1200" b="0" i="0" u="none" strike="noStrike" kern="1200" baseline="0" dirty="0">
                          <a:solidFill>
                            <a:schemeClr val="tx1"/>
                          </a:solidFill>
                          <a:effectLst/>
                          <a:latin typeface="+mn-lt"/>
                          <a:ea typeface="+mn-ea"/>
                          <a:cs typeface="+mn-cs"/>
                        </a:rPr>
                        <a:t> – 0,5-4h.</a:t>
                      </a:r>
                    </a:p>
                  </a:txBody>
                  <a:tcPr marL="6350" marR="6350" marT="6350" marB="0" anchor="ctr"/>
                </a:tc>
                <a:tc>
                  <a:txBody>
                    <a:bodyPr/>
                    <a:lstStyle/>
                    <a:p>
                      <a:pPr algn="l" fontAlgn="b"/>
                      <a:r>
                        <a:rPr lang="en-US" sz="1200" b="0" i="0" u="none" strike="noStrike" baseline="0" dirty="0">
                          <a:solidFill>
                            <a:schemeClr val="tx1"/>
                          </a:solidFill>
                          <a:effectLst/>
                          <a:latin typeface="+mn-lt"/>
                        </a:rPr>
                        <a:t>Wide network for payment</a:t>
                      </a:r>
                    </a:p>
                    <a:p>
                      <a:pPr algn="l" fontAlgn="b"/>
                      <a:r>
                        <a:rPr lang="en-US" sz="1200" b="0" i="0" u="none" strike="noStrike" baseline="0" dirty="0">
                          <a:solidFill>
                            <a:schemeClr val="tx1"/>
                          </a:solidFill>
                          <a:effectLst/>
                          <a:latin typeface="+mn-lt"/>
                        </a:rPr>
                        <a:t>Previously worked for loan disbursement.</a:t>
                      </a:r>
                    </a:p>
                    <a:p>
                      <a:pPr algn="l" fontAlgn="b"/>
                      <a:r>
                        <a:rPr lang="en-US" sz="1200" b="0" i="0" u="none" strike="noStrike" baseline="0" dirty="0">
                          <a:solidFill>
                            <a:schemeClr val="tx1"/>
                          </a:solidFill>
                          <a:effectLst/>
                          <a:latin typeface="+mn-lt"/>
                        </a:rPr>
                        <a:t>Better integrations with banks and </a:t>
                      </a:r>
                      <a:r>
                        <a:rPr lang="en-US" sz="1200" b="0" i="0" u="none" strike="noStrike" baseline="0" dirty="0" err="1">
                          <a:solidFill>
                            <a:schemeClr val="tx1"/>
                          </a:solidFill>
                          <a:effectLst/>
                          <a:latin typeface="+mn-lt"/>
                        </a:rPr>
                        <a:t>Lhuillier</a:t>
                      </a:r>
                      <a:endParaRPr lang="en-US" sz="1200" b="0" i="0" u="none" strike="noStrike" baseline="0" dirty="0">
                        <a:solidFill>
                          <a:schemeClr val="tx1"/>
                        </a:solidFill>
                        <a:effectLst/>
                        <a:latin typeface="+mn-lt"/>
                      </a:endParaRPr>
                    </a:p>
                  </a:txBody>
                  <a:tcPr marL="6350" marR="6350" marT="6350" marB="0" anchor="ctr"/>
                </a:tc>
                <a:extLst>
                  <a:ext uri="{0D108BD9-81ED-4DB2-BD59-A6C34878D82A}">
                    <a16:rowId xmlns:a16="http://schemas.microsoft.com/office/drawing/2014/main" val="10003"/>
                  </a:ext>
                </a:extLst>
              </a:tr>
              <a:tr h="1586034">
                <a:tc>
                  <a:txBody>
                    <a:bodyPr/>
                    <a:lstStyle/>
                    <a:p>
                      <a:pPr algn="ctr" fontAlgn="b"/>
                      <a:r>
                        <a:rPr lang="en-US" sz="1200" b="0" i="0" u="none" strike="noStrike" dirty="0">
                          <a:solidFill>
                            <a:schemeClr val="tx1"/>
                          </a:solidFill>
                          <a:effectLst/>
                          <a:latin typeface="+mn-lt"/>
                        </a:rPr>
                        <a:t>2</a:t>
                      </a:r>
                    </a:p>
                  </a:txBody>
                  <a:tcPr marL="6350" marR="6350" marT="6350" marB="0" anchor="ctr"/>
                </a:tc>
                <a:tc>
                  <a:txBody>
                    <a:bodyPr/>
                    <a:lstStyle/>
                    <a:p>
                      <a:pPr algn="ctr" fontAlgn="b"/>
                      <a:r>
                        <a:rPr lang="en-US" sz="1200" b="0" i="0" u="none" strike="noStrike" dirty="0">
                          <a:solidFill>
                            <a:schemeClr val="tx1"/>
                          </a:solidFill>
                          <a:effectLst/>
                          <a:latin typeface="+mn-lt"/>
                        </a:rPr>
                        <a:t>Coins.ph</a:t>
                      </a:r>
                    </a:p>
                  </a:txBody>
                  <a:tcPr marL="6350" marR="6350" marT="635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baseline="0" dirty="0">
                          <a:solidFill>
                            <a:schemeClr val="tx1"/>
                          </a:solidFill>
                          <a:effectLst/>
                          <a:latin typeface="+mn-lt"/>
                        </a:rPr>
                        <a:t>5000</a:t>
                      </a:r>
                      <a:r>
                        <a:rPr lang="ru-RU" sz="1200" b="0" i="0" u="none" strike="noStrike" baseline="0" dirty="0">
                          <a:solidFill>
                            <a:schemeClr val="tx1"/>
                          </a:solidFill>
                          <a:effectLst/>
                          <a:latin typeface="+mn-lt"/>
                        </a:rPr>
                        <a:t>+</a:t>
                      </a:r>
                      <a:r>
                        <a:rPr lang="en-US" sz="1200" b="0" i="0" u="none" strike="noStrike" baseline="0" dirty="0">
                          <a:solidFill>
                            <a:schemeClr val="tx1"/>
                          </a:solidFill>
                          <a:effectLst/>
                          <a:latin typeface="+mn-lt"/>
                        </a:rPr>
                        <a:t> cash-out branches: </a:t>
                      </a:r>
                      <a:r>
                        <a:rPr lang="en-US" sz="1200" b="0" i="0" u="none" strike="noStrike" dirty="0">
                          <a:solidFill>
                            <a:schemeClr val="tx1"/>
                          </a:solidFill>
                          <a:effectLst/>
                          <a:latin typeface="+mn-lt"/>
                        </a:rPr>
                        <a:t>15 banks + 5 non-bank partners</a:t>
                      </a:r>
                    </a:p>
                    <a:p>
                      <a:pPr algn="l" fontAlgn="b"/>
                      <a:endParaRPr lang="en-US" sz="1200" b="0" i="0" u="none" strike="noStrike" dirty="0">
                        <a:solidFill>
                          <a:schemeClr val="tx1"/>
                        </a:solidFill>
                        <a:effectLst/>
                        <a:latin typeface="+mn-lt"/>
                      </a:endParaRPr>
                    </a:p>
                  </a:txBody>
                  <a:tcPr marL="6350" marR="6350" marT="6350" marB="0" anchor="ct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effectLst/>
                          <a:latin typeface="+mn-lt"/>
                          <a:ea typeface="+mn-ea"/>
                          <a:cs typeface="+mn-cs"/>
                        </a:rPr>
                        <a:t>Average fee:</a:t>
                      </a:r>
                    </a:p>
                    <a:p>
                      <a:pPr marL="228600" indent="-228600" algn="l" fontAlgn="b">
                        <a:buAutoNum type="arabicPeriod"/>
                      </a:pPr>
                      <a:r>
                        <a:rPr lang="en-US" sz="1200" b="0" i="0" u="none" strike="noStrike" kern="1200" baseline="0" dirty="0">
                          <a:solidFill>
                            <a:schemeClr val="tx1"/>
                          </a:solidFill>
                          <a:effectLst/>
                          <a:latin typeface="+mn-lt"/>
                          <a:ea typeface="+mn-ea"/>
                          <a:cs typeface="+mn-cs"/>
                        </a:rPr>
                        <a:t>Banks accounts – 15 PHP (~$0,3)</a:t>
                      </a:r>
                    </a:p>
                    <a:p>
                      <a:pPr marL="228600" indent="-228600" algn="l" fontAlgn="b">
                        <a:buAutoNum type="arabicPeriod"/>
                      </a:pPr>
                      <a:r>
                        <a:rPr lang="en-US" sz="1200" b="0" i="0" u="none" strike="noStrike" kern="1200" baseline="0" dirty="0">
                          <a:solidFill>
                            <a:schemeClr val="tx1"/>
                          </a:solidFill>
                          <a:effectLst/>
                          <a:latin typeface="+mn-lt"/>
                          <a:ea typeface="+mn-ea"/>
                          <a:cs typeface="+mn-cs"/>
                        </a:rPr>
                        <a:t>Offline pick up – 80 PHP (~$1.7)</a:t>
                      </a:r>
                    </a:p>
                    <a:p>
                      <a:pPr marL="228600" indent="-228600" algn="l" fontAlgn="b">
                        <a:buAutoNum type="arabicPeriod"/>
                      </a:pPr>
                      <a:r>
                        <a:rPr lang="en-US" sz="1200" b="0" i="0" u="none" strike="noStrike" kern="1200" baseline="0" dirty="0">
                          <a:solidFill>
                            <a:schemeClr val="tx1"/>
                          </a:solidFill>
                          <a:effectLst/>
                          <a:latin typeface="+mn-lt"/>
                          <a:ea typeface="+mn-ea"/>
                          <a:cs typeface="+mn-cs"/>
                        </a:rPr>
                        <a:t>Existing Card- 15 PHP ($0,3)</a:t>
                      </a:r>
                    </a:p>
                    <a:p>
                      <a:pPr marL="228600" indent="-228600" algn="l" fontAlgn="b">
                        <a:buAutoNum type="arabicPeriod"/>
                      </a:pPr>
                      <a:r>
                        <a:rPr lang="en-US" sz="1200" b="0" i="0" u="none" strike="noStrike" kern="1200" baseline="0" dirty="0">
                          <a:solidFill>
                            <a:schemeClr val="tx1"/>
                          </a:solidFill>
                          <a:effectLst/>
                          <a:latin typeface="+mn-lt"/>
                          <a:ea typeface="+mn-ea"/>
                          <a:cs typeface="+mn-cs"/>
                        </a:rPr>
                        <a:t>Door-to-Door 120 PHP ($2,6)</a:t>
                      </a:r>
                    </a:p>
                    <a:p>
                      <a:pPr algn="l"/>
                      <a:endParaRPr lang="en-US" dirty="0"/>
                    </a:p>
                  </a:txBody>
                  <a:tcPr/>
                </a:tc>
                <a:tc>
                  <a:txBody>
                    <a:bodyPr/>
                    <a:lstStyle/>
                    <a:p>
                      <a:pPr algn="l" fontAlgn="b"/>
                      <a:r>
                        <a:rPr lang="en-US" sz="1200" b="0" i="0" u="none" strike="noStrike" kern="1200" baseline="0" dirty="0">
                          <a:solidFill>
                            <a:schemeClr val="tx1"/>
                          </a:solidFill>
                          <a:effectLst/>
                          <a:latin typeface="+mn-lt"/>
                          <a:ea typeface="+mn-ea"/>
                          <a:cs typeface="+mn-cs"/>
                        </a:rPr>
                        <a:t>1. Big banks – online.</a:t>
                      </a:r>
                    </a:p>
                    <a:p>
                      <a:pPr algn="l" fontAlgn="b"/>
                      <a:r>
                        <a:rPr lang="en-US" sz="1200" b="0" i="0" u="none" strike="noStrike" kern="1200" baseline="0" dirty="0">
                          <a:solidFill>
                            <a:schemeClr val="tx1"/>
                          </a:solidFill>
                          <a:effectLst/>
                          <a:latin typeface="+mn-lt"/>
                          <a:ea typeface="+mn-ea"/>
                          <a:cs typeface="+mn-cs"/>
                        </a:rPr>
                        <a:t>2. Medium and small banks – 0,5-6h.</a:t>
                      </a:r>
                    </a:p>
                    <a:p>
                      <a:pPr algn="l" fontAlgn="b"/>
                      <a:r>
                        <a:rPr lang="en-US" sz="1200" b="0" i="0" u="none" strike="noStrike" kern="1200" baseline="0" dirty="0">
                          <a:solidFill>
                            <a:schemeClr val="tx1"/>
                          </a:solidFill>
                          <a:effectLst/>
                          <a:latin typeface="+mn-lt"/>
                          <a:ea typeface="+mn-ea"/>
                          <a:cs typeface="+mn-cs"/>
                        </a:rPr>
                        <a:t>3. </a:t>
                      </a:r>
                      <a:r>
                        <a:rPr lang="en-US" sz="1200" b="0" i="0" u="none" strike="noStrike" kern="1200" baseline="0" dirty="0" err="1">
                          <a:solidFill>
                            <a:schemeClr val="tx1"/>
                          </a:solidFill>
                          <a:effectLst/>
                          <a:latin typeface="+mn-lt"/>
                          <a:ea typeface="+mn-ea"/>
                          <a:cs typeface="+mn-cs"/>
                        </a:rPr>
                        <a:t>Lhuillier</a:t>
                      </a:r>
                      <a:r>
                        <a:rPr lang="en-US" sz="1200" b="0" i="0" u="none" strike="noStrike" kern="1200" baseline="0" dirty="0">
                          <a:solidFill>
                            <a:schemeClr val="tx1"/>
                          </a:solidFill>
                          <a:effectLst/>
                          <a:latin typeface="+mn-lt"/>
                          <a:ea typeface="+mn-ea"/>
                          <a:cs typeface="+mn-cs"/>
                        </a:rPr>
                        <a:t> – 0,5-4h.</a:t>
                      </a:r>
                    </a:p>
                    <a:p>
                      <a:pPr algn="l" fontAlgn="b"/>
                      <a:endParaRPr lang="en-US" sz="1400" b="0" i="0" u="none" strike="noStrike" dirty="0">
                        <a:solidFill>
                          <a:schemeClr val="tx1"/>
                        </a:solidFill>
                        <a:effectLst/>
                        <a:latin typeface="Calibri" panose="020F0502020204030204" pitchFamily="34" charset="0"/>
                      </a:endParaRPr>
                    </a:p>
                  </a:txBody>
                  <a:tcPr marL="6350" marR="6350" marT="6350" marB="0" anchor="ctr"/>
                </a:tc>
                <a:tc>
                  <a:txBody>
                    <a:bodyPr/>
                    <a:lstStyle/>
                    <a:p>
                      <a:pPr algn="l" fontAlgn="b"/>
                      <a:r>
                        <a:rPr lang="en-US" sz="1200" b="0" i="0" u="none" strike="noStrike" dirty="0">
                          <a:solidFill>
                            <a:schemeClr val="tx1"/>
                          </a:solidFill>
                          <a:effectLst/>
                          <a:latin typeface="+mn-lt"/>
                        </a:rPr>
                        <a:t>Wide network for payment</a:t>
                      </a:r>
                    </a:p>
                    <a:p>
                      <a:pPr algn="l" fontAlgn="b"/>
                      <a:r>
                        <a:rPr lang="en-US" sz="1200" b="0" i="0" u="none" strike="noStrike" dirty="0">
                          <a:solidFill>
                            <a:schemeClr val="tx1"/>
                          </a:solidFill>
                          <a:effectLst/>
                          <a:latin typeface="+mn-lt"/>
                        </a:rPr>
                        <a:t>7/11</a:t>
                      </a:r>
                      <a:r>
                        <a:rPr lang="en-US" sz="1200" b="0" i="0" u="none" strike="noStrike" baseline="0" dirty="0">
                          <a:solidFill>
                            <a:schemeClr val="tx1"/>
                          </a:solidFill>
                          <a:effectLst/>
                          <a:latin typeface="+mn-lt"/>
                        </a:rPr>
                        <a:t> Integration</a:t>
                      </a:r>
                      <a:endParaRPr lang="en-US" sz="1200" b="0" i="0" u="none" strike="noStrike" dirty="0">
                        <a:solidFill>
                          <a:schemeClr val="tx1"/>
                        </a:solidFill>
                        <a:effectLst/>
                        <a:latin typeface="+mn-lt"/>
                      </a:endParaRPr>
                    </a:p>
                  </a:txBody>
                  <a:tcPr marL="6350" marR="6350" marT="6350" marB="0" anchor="ctr"/>
                </a:tc>
                <a:extLst>
                  <a:ext uri="{0D108BD9-81ED-4DB2-BD59-A6C34878D82A}">
                    <a16:rowId xmlns:a16="http://schemas.microsoft.com/office/drawing/2014/main" val="10002"/>
                  </a:ext>
                </a:extLst>
              </a:tr>
              <a:tr h="793017">
                <a:tc>
                  <a:txBody>
                    <a:bodyPr/>
                    <a:lstStyle/>
                    <a:p>
                      <a:pPr algn="ctr" fontAlgn="b"/>
                      <a:r>
                        <a:rPr lang="en-US" sz="1200" b="0" i="0" u="none" strike="noStrike" dirty="0">
                          <a:solidFill>
                            <a:schemeClr val="tx1"/>
                          </a:solidFill>
                          <a:effectLst/>
                          <a:latin typeface="+mn-lt"/>
                        </a:rPr>
                        <a:t>3</a:t>
                      </a:r>
                    </a:p>
                  </a:txBody>
                  <a:tcPr marL="6350" marR="6350" marT="6350" marB="0" anchor="ctr"/>
                </a:tc>
                <a:tc>
                  <a:txBody>
                    <a:bodyPr/>
                    <a:lstStyle/>
                    <a:p>
                      <a:pPr algn="ctr" fontAlgn="b"/>
                      <a:r>
                        <a:rPr lang="en-US" sz="1200" b="0" i="0" u="none" strike="noStrike" dirty="0" err="1">
                          <a:solidFill>
                            <a:schemeClr val="tx1"/>
                          </a:solidFill>
                          <a:effectLst/>
                          <a:latin typeface="+mn-lt"/>
                        </a:rPr>
                        <a:t>Ayannah</a:t>
                      </a:r>
                      <a:endParaRPr lang="en-US" sz="1200" b="0" i="0" u="none" strike="noStrike" dirty="0">
                        <a:solidFill>
                          <a:schemeClr val="tx1"/>
                        </a:solidFill>
                        <a:effectLst/>
                        <a:latin typeface="+mn-lt"/>
                      </a:endParaRPr>
                    </a:p>
                  </a:txBody>
                  <a:tcPr marL="6350" marR="6350" marT="6350" marB="0" anchor="ctr"/>
                </a:tc>
                <a:tc>
                  <a:txBody>
                    <a:bodyPr/>
                    <a:lstStyle/>
                    <a:p>
                      <a:pPr algn="l" fontAlgn="b"/>
                      <a:r>
                        <a:rPr lang="en-US" sz="1200" b="0" i="0" u="none" strike="noStrike" dirty="0">
                          <a:solidFill>
                            <a:schemeClr val="tx1"/>
                          </a:solidFill>
                          <a:effectLst/>
                          <a:latin typeface="+mn-lt"/>
                        </a:rPr>
                        <a:t>7000 outlets</a:t>
                      </a:r>
                    </a:p>
                  </a:txBody>
                  <a:tcPr marL="6350" marR="6350" marT="6350" marB="0" anchor="ctr"/>
                </a:tc>
                <a:tc>
                  <a:txBody>
                    <a:bodyPr/>
                    <a:lstStyle/>
                    <a:p>
                      <a:pPr algn="l"/>
                      <a:endParaRPr lang="en-US" dirty="0"/>
                    </a:p>
                    <a:p>
                      <a:pPr algn="l"/>
                      <a:r>
                        <a:rPr lang="en-US" sz="1200" b="0" i="0" u="none" strike="noStrike" kern="1200" baseline="0" dirty="0">
                          <a:solidFill>
                            <a:schemeClr val="tx1"/>
                          </a:solidFill>
                          <a:effectLst/>
                          <a:latin typeface="+mn-lt"/>
                          <a:ea typeface="+mn-ea"/>
                          <a:cs typeface="+mn-cs"/>
                        </a:rPr>
                        <a:t>Could be discussed after registration FC</a:t>
                      </a:r>
                    </a:p>
                    <a:p>
                      <a:pPr algn="l"/>
                      <a:endParaRPr lang="en-US" dirty="0"/>
                    </a:p>
                  </a:txBody>
                  <a:tcPr/>
                </a:tc>
                <a:tc>
                  <a:txBody>
                    <a:bodyPr/>
                    <a:lstStyle/>
                    <a:p>
                      <a:pPr algn="l" fontAlgn="b"/>
                      <a:r>
                        <a:rPr lang="en-US" sz="1200" b="0" i="0" u="none" strike="noStrike" kern="1200" baseline="0" dirty="0">
                          <a:solidFill>
                            <a:schemeClr val="tx1"/>
                          </a:solidFill>
                          <a:effectLst/>
                          <a:latin typeface="+mn-lt"/>
                          <a:ea typeface="+mn-ea"/>
                          <a:cs typeface="+mn-cs"/>
                        </a:rPr>
                        <a:t>Don’t have KYC covered outlets for cash-out</a:t>
                      </a:r>
                    </a:p>
                  </a:txBody>
                  <a:tcPr marL="6350" marR="6350" marT="6350" marB="0" anchor="ctr"/>
                </a:tc>
                <a:tc>
                  <a:txBody>
                    <a:bodyPr/>
                    <a:lstStyle/>
                    <a:p>
                      <a:pPr algn="l" fontAlgn="b"/>
                      <a:r>
                        <a:rPr lang="en-US" sz="1200" b="0" i="0" u="none" strike="noStrike" dirty="0">
                          <a:solidFill>
                            <a:schemeClr val="tx1"/>
                          </a:solidFill>
                          <a:effectLst/>
                          <a:latin typeface="+mn-lt"/>
                        </a:rPr>
                        <a:t>Medium network for payment</a:t>
                      </a:r>
                    </a:p>
                  </a:txBody>
                  <a:tcPr marL="6350" marR="6350" marT="6350" marB="0" anchor="ctr"/>
                </a:tc>
                <a:extLst>
                  <a:ext uri="{0D108BD9-81ED-4DB2-BD59-A6C34878D82A}">
                    <a16:rowId xmlns:a16="http://schemas.microsoft.com/office/drawing/2014/main" val="10004"/>
                  </a:ext>
                </a:extLst>
              </a:tr>
            </a:tbl>
          </a:graphicData>
        </a:graphic>
      </p:graphicFrame>
      <p:pic>
        <p:nvPicPr>
          <p:cNvPr id="1026" name="Picture 2" descr="http://www.dragonpay.ph/wp-content/themes/wp365_theme/img/logo_dragonpa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60947"/>
            <a:ext cx="1296144" cy="388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ssets.devcon.ph/uploads/ckeditor/pictures/143/content_coins_ph.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9552" y="3429099"/>
            <a:ext cx="1152128" cy="3441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avemaker.vc/wp-content/uploads/2014/09/ayannah_lg.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4581227"/>
            <a:ext cx="1080120" cy="557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376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a:t>1. Investment summary</a:t>
            </a:r>
          </a:p>
        </p:txBody>
      </p:sp>
      <p:sp>
        <p:nvSpPr>
          <p:cNvPr id="3" name="Номер слайда 2"/>
          <p:cNvSpPr>
            <a:spLocks noGrp="1"/>
          </p:cNvSpPr>
          <p:nvPr>
            <p:ph type="sldNum" sz="quarter" idx="12"/>
          </p:nvPr>
        </p:nvSpPr>
        <p:spPr/>
        <p:txBody>
          <a:bodyPr/>
          <a:lstStyle/>
          <a:p>
            <a:fld id="{D7F305DA-160D-498F-B102-A1D8643B4A2C}" type="slidenum">
              <a:rPr lang="ru-RU" smtClean="0"/>
              <a:t>3</a:t>
            </a:fld>
            <a:endParaRPr lang="ru-RU"/>
          </a:p>
        </p:txBody>
      </p:sp>
      <p:sp>
        <p:nvSpPr>
          <p:cNvPr id="4" name="Объект 2"/>
          <p:cNvSpPr txBox="1">
            <a:spLocks/>
          </p:cNvSpPr>
          <p:nvPr/>
        </p:nvSpPr>
        <p:spPr>
          <a:xfrm>
            <a:off x="179389" y="764704"/>
            <a:ext cx="8785224" cy="5400675"/>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1400" b="1" dirty="0"/>
              <a:t>Philippines Money Lending Market is one of the most promising in Asia due to a number of factors:</a:t>
            </a:r>
          </a:p>
          <a:p>
            <a:pPr marL="266700" indent="-266700">
              <a:spcBef>
                <a:spcPts val="0"/>
              </a:spcBef>
              <a:spcAft>
                <a:spcPts val="600"/>
              </a:spcAft>
            </a:pPr>
            <a:r>
              <a:rPr lang="en-US" sz="1400" dirty="0"/>
              <a:t>Large population </a:t>
            </a:r>
            <a:r>
              <a:rPr lang="en-US" sz="1400" dirty="0">
                <a:latin typeface="Calibri" charset="0"/>
              </a:rPr>
              <a:t>with rising wages, with high </a:t>
            </a:r>
            <a:r>
              <a:rPr lang="en-US" sz="1400" dirty="0"/>
              <a:t>portion of young spenders (53% of population under 25).</a:t>
            </a:r>
          </a:p>
          <a:p>
            <a:pPr marL="266700" indent="-266700">
              <a:spcBef>
                <a:spcPts val="0"/>
              </a:spcBef>
              <a:spcAft>
                <a:spcPts val="600"/>
              </a:spcAft>
            </a:pPr>
            <a:r>
              <a:rPr lang="en-US" sz="1400" dirty="0"/>
              <a:t>High smartphone penetration and above-average for the region internet penetration levels.</a:t>
            </a:r>
          </a:p>
          <a:p>
            <a:pPr marL="266700" indent="-266700">
              <a:spcBef>
                <a:spcPts val="0"/>
              </a:spcBef>
              <a:spcAft>
                <a:spcPts val="600"/>
              </a:spcAft>
            </a:pPr>
            <a:r>
              <a:rPr lang="en-US" sz="1400" dirty="0"/>
              <a:t>Majority of formal players (banks, financing companies) focus on products for upper- and middle-class customers, such that a </a:t>
            </a:r>
            <a:r>
              <a:rPr lang="en-US" sz="1400" dirty="0">
                <a:latin typeface="Calibri" charset="0"/>
              </a:rPr>
              <a:t>significant portion of population is not penetrated by formal financial services.</a:t>
            </a:r>
          </a:p>
          <a:p>
            <a:pPr marL="266700" indent="-266700">
              <a:spcBef>
                <a:spcPts val="0"/>
              </a:spcBef>
              <a:spcAft>
                <a:spcPts val="600"/>
              </a:spcAft>
            </a:pPr>
            <a:r>
              <a:rPr lang="en-US" sz="1400" dirty="0">
                <a:latin typeface="Calibri" charset="0"/>
              </a:rPr>
              <a:t>Unbanked are currently covered by low-tech and </a:t>
            </a:r>
            <a:r>
              <a:rPr lang="en-US" sz="1400" dirty="0"/>
              <a:t>dispersed informal lenders ("loan sharks") and pawnshops.</a:t>
            </a:r>
          </a:p>
          <a:p>
            <a:pPr marL="266700" indent="-266700">
              <a:spcBef>
                <a:spcPts val="0"/>
              </a:spcBef>
              <a:spcAft>
                <a:spcPts val="600"/>
              </a:spcAft>
            </a:pPr>
            <a:r>
              <a:rPr lang="en-US" sz="1400" dirty="0"/>
              <a:t>Money lending regulatory environment is very lenient if compared to the other markets in the region, with no interest caps and no specific </a:t>
            </a:r>
            <a:r>
              <a:rPr lang="en-US" sz="1400" dirty="0">
                <a:latin typeface="Calibri" charset="0"/>
              </a:rPr>
              <a:t>advertising and other restrictions. This fact is proven by a set of online moneylending startups already recently launched in the market.</a:t>
            </a:r>
          </a:p>
          <a:p>
            <a:pPr marL="0" indent="0">
              <a:spcBef>
                <a:spcPts val="0"/>
              </a:spcBef>
              <a:spcAft>
                <a:spcPts val="600"/>
              </a:spcAft>
              <a:buNone/>
            </a:pPr>
            <a:r>
              <a:rPr lang="en-US" sz="1400" b="1" dirty="0">
                <a:latin typeface="Calibri" charset="0"/>
              </a:rPr>
              <a:t>We </a:t>
            </a:r>
            <a:r>
              <a:rPr lang="en-US" sz="1400" b="1" dirty="0"/>
              <a:t>can achieve outstanding results very fast</a:t>
            </a:r>
            <a:r>
              <a:rPr lang="ru-RU" sz="1400" b="1" dirty="0"/>
              <a:t> </a:t>
            </a:r>
            <a:r>
              <a:rPr lang="en-US" sz="1400" b="1" dirty="0"/>
              <a:t>because of next key success factors:</a:t>
            </a:r>
          </a:p>
          <a:p>
            <a:pPr marL="266700" indent="-266700">
              <a:spcBef>
                <a:spcPts val="0"/>
              </a:spcBef>
              <a:spcAft>
                <a:spcPts val="600"/>
              </a:spcAft>
            </a:pPr>
            <a:r>
              <a:rPr lang="en-US" sz="1400" dirty="0"/>
              <a:t>New convenient product with fixed interest rate, which can replace Loan Sharks’ and Pawnshops’ products.</a:t>
            </a:r>
          </a:p>
          <a:p>
            <a:pPr marL="266700" indent="-266700">
              <a:spcBef>
                <a:spcPts val="0"/>
              </a:spcBef>
              <a:spcAft>
                <a:spcPts val="600"/>
              </a:spcAft>
            </a:pPr>
            <a:r>
              <a:rPr lang="en-US" sz="1400" dirty="0"/>
              <a:t>Using innovative Pure online business model – which will allow customers easily apply for a loan via online and mobile application, </a:t>
            </a:r>
            <a:r>
              <a:rPr lang="ru-RU" sz="1400" dirty="0"/>
              <a:t>receive </a:t>
            </a:r>
            <a:r>
              <a:rPr lang="en-US" sz="1400" dirty="0"/>
              <a:t>almost immediate credit decision and get the money in minutes after approval through their </a:t>
            </a:r>
            <a:r>
              <a:rPr lang="ru-RU" sz="1400" dirty="0"/>
              <a:t>bank </a:t>
            </a:r>
            <a:r>
              <a:rPr lang="en-US" sz="1400" dirty="0"/>
              <a:t>account or at Payment partner’s offline stores. </a:t>
            </a:r>
          </a:p>
          <a:p>
            <a:pPr marL="266700" indent="-266700">
              <a:spcBef>
                <a:spcPts val="0"/>
              </a:spcBef>
              <a:spcAft>
                <a:spcPts val="600"/>
              </a:spcAft>
            </a:pPr>
            <a:r>
              <a:rPr lang="en-US" sz="1400" dirty="0"/>
              <a:t>New innovative advertising tools will allow us to reduce Marketing acquisition cost to as low as $21.</a:t>
            </a:r>
          </a:p>
          <a:p>
            <a:pPr marL="0" indent="0">
              <a:buNone/>
            </a:pPr>
            <a:endParaRPr lang="en-US" sz="1400" dirty="0"/>
          </a:p>
          <a:p>
            <a:pPr marL="0" indent="0">
              <a:buNone/>
            </a:pPr>
            <a:endParaRPr lang="en-US" sz="1400" dirty="0"/>
          </a:p>
        </p:txBody>
      </p:sp>
      <p:sp>
        <p:nvSpPr>
          <p:cNvPr id="5" name="Прямоугольник 4"/>
          <p:cNvSpPr/>
          <p:nvPr/>
        </p:nvSpPr>
        <p:spPr>
          <a:xfrm>
            <a:off x="179389" y="5211197"/>
            <a:ext cx="8785224" cy="95410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Philippines lending market is one of the most promising in Asia due huge number of untapped population .</a:t>
            </a:r>
          </a:p>
          <a:p>
            <a:r>
              <a:rPr lang="en-US" sz="1400" dirty="0"/>
              <a:t>Our main challenge, based on our market research,</a:t>
            </a:r>
            <a:r>
              <a:rPr lang="ru-RU" sz="1400" dirty="0"/>
              <a:t> </a:t>
            </a:r>
            <a:r>
              <a:rPr lang="en-US" sz="1400" dirty="0"/>
              <a:t>are lying in Risk area. We will manage this issue by using both innovative big-data scoring models (using external info and web-data), relatively tough verification process and wide usage of different indirect solutions like using secure</a:t>
            </a:r>
            <a:r>
              <a:rPr lang="ru-RU" sz="1400" dirty="0"/>
              <a:t> </a:t>
            </a:r>
            <a:r>
              <a:rPr lang="en-US" sz="1400" dirty="0"/>
              <a:t>disbursal channels with obligatory face-to-face identification.</a:t>
            </a:r>
          </a:p>
        </p:txBody>
      </p:sp>
    </p:spTree>
    <p:extLst>
      <p:ext uri="{BB962C8B-B14F-4D97-AF65-F5344CB8AC3E}">
        <p14:creationId xmlns:p14="http://schemas.microsoft.com/office/powerpoint/2010/main" val="2387212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t>5. Risk </a:t>
            </a:r>
            <a:r>
              <a:rPr lang="en-US"/>
              <a:t>management summary</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t>30</a:t>
            </a:fld>
            <a:endParaRPr lang="ru-RU" dirty="0"/>
          </a:p>
        </p:txBody>
      </p:sp>
      <p:sp>
        <p:nvSpPr>
          <p:cNvPr id="8" name="Rectangle 7"/>
          <p:cNvSpPr/>
          <p:nvPr/>
        </p:nvSpPr>
        <p:spPr>
          <a:xfrm>
            <a:off x="179386" y="732180"/>
            <a:ext cx="8908013" cy="3077766"/>
          </a:xfrm>
          <a:prstGeom prst="rect">
            <a:avLst/>
          </a:prstGeom>
        </p:spPr>
        <p:txBody>
          <a:bodyPr wrap="square" anchor="t">
            <a:spAutoFit/>
          </a:bodyPr>
          <a:lstStyle/>
          <a:p>
            <a:pPr marL="285750" indent="-285750">
              <a:buFont typeface="Arial" panose="020B0604020202020204" pitchFamily="34" charset="0"/>
              <a:buChar char="•"/>
            </a:pPr>
            <a:r>
              <a:rPr lang="en-US" sz="1400" dirty="0"/>
              <a:t>Main risks lay in fraud and lack of credit bureau data areas. We plan to mitigate them using the following:</a:t>
            </a:r>
          </a:p>
          <a:p>
            <a:endParaRPr lang="ru-RU" sz="1400" dirty="0"/>
          </a:p>
          <a:p>
            <a:endParaRPr lang="en-US" sz="1400" dirty="0"/>
          </a:p>
          <a:p>
            <a:endParaRPr lang="en-US" sz="1400" dirty="0"/>
          </a:p>
          <a:p>
            <a:pPr algn="ctr"/>
            <a:endParaRPr lang="en-US" sz="1600" dirty="0"/>
          </a:p>
          <a:p>
            <a:pPr algn="ctr"/>
            <a:endParaRPr lang="en-US" sz="1600" dirty="0"/>
          </a:p>
          <a:p>
            <a:pPr algn="ctr"/>
            <a:endParaRPr lang="en-US" sz="1600" dirty="0"/>
          </a:p>
          <a:p>
            <a:pPr algn="ctr"/>
            <a:endParaRPr lang="en-US" sz="1600" dirty="0"/>
          </a:p>
          <a:p>
            <a:pPr algn="ctr"/>
            <a:endParaRPr lang="en-US" sz="1600" dirty="0"/>
          </a:p>
          <a:p>
            <a:endParaRPr lang="en-US" sz="1600" dirty="0"/>
          </a:p>
          <a:p>
            <a:pPr marL="285750" indent="-285750">
              <a:buFont typeface="Arial" panose="020B0604020202020204" pitchFamily="34" charset="0"/>
              <a:buChar char="•"/>
            </a:pPr>
            <a:r>
              <a:rPr lang="en-US" sz="1400" dirty="0"/>
              <a:t>Taking into consideration best local practices and our current experience in risk management will help us to get competitive advantage. We plan to obtain low default rate of less than 14%</a:t>
            </a:r>
            <a:r>
              <a:rPr lang="ru-RU" sz="1400" dirty="0"/>
              <a:t> </a:t>
            </a:r>
            <a:r>
              <a:rPr lang="en-US" sz="1400" dirty="0"/>
              <a:t>(after the first year) due to using the following risk mitigation tools:</a:t>
            </a:r>
          </a:p>
        </p:txBody>
      </p:sp>
      <p:graphicFrame>
        <p:nvGraphicFramePr>
          <p:cNvPr id="2" name="Table 2"/>
          <p:cNvGraphicFramePr>
            <a:graphicFrameLocks noGrp="1"/>
          </p:cNvGraphicFramePr>
          <p:nvPr>
            <p:extLst>
              <p:ext uri="{D42A27DB-BD31-4B8C-83A1-F6EECF244321}">
                <p14:modId xmlns:p14="http://schemas.microsoft.com/office/powerpoint/2010/main" val="3466912654"/>
              </p:ext>
            </p:extLst>
          </p:nvPr>
        </p:nvGraphicFramePr>
        <p:xfrm>
          <a:off x="539552" y="1092180"/>
          <a:ext cx="8406193" cy="1760756"/>
        </p:xfrm>
        <a:graphic>
          <a:graphicData uri="http://schemas.openxmlformats.org/drawingml/2006/table">
            <a:tbl>
              <a:tblPr>
                <a:tableStyleId>{5C22544A-7EE6-4342-B048-85BDC9FD1C3A}</a:tableStyleId>
              </a:tblPr>
              <a:tblGrid>
                <a:gridCol w="216024">
                  <a:extLst>
                    <a:ext uri="{9D8B030D-6E8A-4147-A177-3AD203B41FA5}">
                      <a16:colId xmlns:a16="http://schemas.microsoft.com/office/drawing/2014/main" val="20002"/>
                    </a:ext>
                  </a:extLst>
                </a:gridCol>
                <a:gridCol w="2108384">
                  <a:extLst>
                    <a:ext uri="{9D8B030D-6E8A-4147-A177-3AD203B41FA5}">
                      <a16:colId xmlns:a16="http://schemas.microsoft.com/office/drawing/2014/main" val="20000"/>
                    </a:ext>
                  </a:extLst>
                </a:gridCol>
                <a:gridCol w="6081785">
                  <a:extLst>
                    <a:ext uri="{9D8B030D-6E8A-4147-A177-3AD203B41FA5}">
                      <a16:colId xmlns:a16="http://schemas.microsoft.com/office/drawing/2014/main" val="20001"/>
                    </a:ext>
                  </a:extLst>
                </a:gridCol>
              </a:tblGrid>
              <a:tr h="215900">
                <a:tc>
                  <a:txBody>
                    <a:bodyPr/>
                    <a:lstStyle/>
                    <a:p>
                      <a:pPr algn="ctr" rtl="0" fontAlgn="ctr"/>
                      <a:r>
                        <a:rPr lang="en-US" sz="1200" b="1" i="0" u="none" strike="noStrike" dirty="0">
                          <a:solidFill>
                            <a:srgbClr val="000000"/>
                          </a:solidFill>
                          <a:effectLst/>
                          <a:latin typeface="+mn-lt"/>
                        </a:rPr>
                        <a:t>#</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ctr"/>
                      <a:r>
                        <a:rPr lang="en-US" sz="1200" b="1" i="0" u="none" strike="noStrike" dirty="0">
                          <a:solidFill>
                            <a:srgbClr val="000000"/>
                          </a:solidFill>
                          <a:effectLst/>
                          <a:latin typeface="+mn-lt"/>
                        </a:rPr>
                        <a:t>Area</a:t>
                      </a:r>
                      <a:r>
                        <a:rPr lang="en-US" sz="1200" b="1" i="0" u="none" strike="noStrike" baseline="0" dirty="0">
                          <a:solidFill>
                            <a:srgbClr val="000000"/>
                          </a:solidFill>
                          <a:effectLst/>
                          <a:latin typeface="+mn-lt"/>
                        </a:rPr>
                        <a:t> </a:t>
                      </a:r>
                      <a:endParaRPr lang="en-US" sz="1200" b="1"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indent="0" algn="ctr" rtl="0" fontAlgn="ctr">
                        <a:buFont typeface="Arial" panose="020B0604020202020204" pitchFamily="34" charset="0"/>
                        <a:buNone/>
                      </a:pPr>
                      <a:r>
                        <a:rPr lang="en-US" sz="1200" b="1" i="0" u="none" strike="noStrike" dirty="0">
                          <a:solidFill>
                            <a:srgbClr val="000000"/>
                          </a:solidFill>
                          <a:effectLst/>
                          <a:latin typeface="+mn-lt"/>
                        </a:rPr>
                        <a:t>Factor </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215900">
                <a:tc>
                  <a:txBody>
                    <a:bodyPr/>
                    <a:lstStyle/>
                    <a:p>
                      <a:pPr algn="ctr" rtl="0" fontAlgn="ctr"/>
                      <a:r>
                        <a:rPr lang="en-US" sz="1200" b="0" i="0" u="none" strike="noStrike" dirty="0">
                          <a:solidFill>
                            <a:srgbClr val="000000"/>
                          </a:solidFill>
                          <a:effectLst/>
                          <a:latin typeface="+mn-lt"/>
                        </a:rPr>
                        <a:t>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200" u="none" strike="noStrike" dirty="0">
                          <a:effectLst/>
                          <a:latin typeface="+mn-lt"/>
                        </a:rPr>
                        <a:t>Fraud</a:t>
                      </a:r>
                      <a:endParaRPr lang="en-US"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rtl="0" fontAlgn="ctr">
                        <a:buFont typeface="Arial" panose="020B0604020202020204" pitchFamily="34" charset="0"/>
                        <a:buChar char="•"/>
                      </a:pPr>
                      <a:r>
                        <a:rPr lang="en-US" sz="1200" u="none" strike="noStrike" dirty="0">
                          <a:effectLst/>
                          <a:latin typeface="+mn-lt"/>
                        </a:rPr>
                        <a:t>There is no ultimate</a:t>
                      </a:r>
                      <a:r>
                        <a:rPr lang="en-US" sz="1200" u="none" strike="noStrike" baseline="0" dirty="0">
                          <a:effectLst/>
                          <a:latin typeface="+mn-lt"/>
                        </a:rPr>
                        <a:t> official </a:t>
                      </a:r>
                      <a:r>
                        <a:rPr lang="en-US" sz="1200" u="none" strike="noStrike" dirty="0">
                          <a:effectLst/>
                          <a:latin typeface="+mn-lt"/>
                        </a:rPr>
                        <a:t>identification document in Philippines and its easy to</a:t>
                      </a:r>
                      <a:r>
                        <a:rPr lang="en-US" sz="1200" u="none" strike="noStrike" baseline="0" dirty="0">
                          <a:effectLst/>
                          <a:latin typeface="+mn-lt"/>
                        </a:rPr>
                        <a:t> buy</a:t>
                      </a:r>
                      <a:r>
                        <a:rPr lang="en-US" sz="1200" u="none" strike="noStrike" dirty="0">
                          <a:effectLst/>
                          <a:latin typeface="+mn-lt"/>
                        </a:rPr>
                        <a:t> almost any fake document with the price as</a:t>
                      </a:r>
                      <a:r>
                        <a:rPr lang="en-US" sz="1200" u="none" strike="noStrike" baseline="0" dirty="0">
                          <a:effectLst/>
                          <a:latin typeface="+mn-lt"/>
                        </a:rPr>
                        <a:t> low as </a:t>
                      </a:r>
                      <a:r>
                        <a:rPr lang="en-US" sz="1200" u="none" strike="noStrike" dirty="0">
                          <a:effectLst/>
                          <a:latin typeface="+mn-lt"/>
                        </a:rPr>
                        <a:t>$10 per document.</a:t>
                      </a:r>
                      <a:endParaRPr lang="en-US"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215900">
                <a:tc>
                  <a:txBody>
                    <a:bodyPr/>
                    <a:lstStyle/>
                    <a:p>
                      <a:pPr algn="ctr" rtl="0" fontAlgn="ctr"/>
                      <a:r>
                        <a:rPr lang="en-US" sz="1200" b="0" i="0" u="none" strike="noStrike" dirty="0">
                          <a:solidFill>
                            <a:srgbClr val="000000"/>
                          </a:solidFill>
                          <a:effectLst/>
                          <a:latin typeface="+mn-lt"/>
                        </a:rPr>
                        <a:t>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200" u="none" strike="noStrike" dirty="0">
                          <a:effectLst/>
                          <a:latin typeface="+mn-lt"/>
                        </a:rPr>
                        <a:t>Low ability to manage risk</a:t>
                      </a:r>
                      <a:endParaRPr lang="en-US"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rtl="0" fontAlgn="ctr">
                        <a:buFont typeface="Arial" panose="020B0604020202020204" pitchFamily="34" charset="0"/>
                        <a:buChar char="•"/>
                      </a:pPr>
                      <a:r>
                        <a:rPr lang="en-US" sz="1200" u="none" strike="noStrike" dirty="0">
                          <a:effectLst/>
                          <a:latin typeface="+mn-lt"/>
                        </a:rPr>
                        <a:t>Currently there are 4 credit bureaus in Philippines but </a:t>
                      </a:r>
                      <a:r>
                        <a:rPr lang="en-US" sz="1200" u="none" strike="noStrike" kern="1200" dirty="0">
                          <a:solidFill>
                            <a:schemeClr val="dk1"/>
                          </a:solidFill>
                          <a:effectLst/>
                          <a:latin typeface="+mn-lt"/>
                          <a:ea typeface="+mn-ea"/>
                          <a:cs typeface="+mn-cs"/>
                        </a:rPr>
                        <a:t>number of records are small (</a:t>
                      </a:r>
                      <a:r>
                        <a:rPr lang="en-US" sz="1200" u="none" strike="noStrike" dirty="0">
                          <a:effectLst/>
                          <a:latin typeface="+mn-lt"/>
                        </a:rPr>
                        <a:t>Central Credit Bureau will be launched in Q4 2015)</a:t>
                      </a:r>
                      <a:endParaRPr lang="en-US"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800636">
                <a:tc>
                  <a:txBody>
                    <a:bodyPr/>
                    <a:lstStyle/>
                    <a:p>
                      <a:pPr algn="ctr" rtl="0" fontAlgn="ctr"/>
                      <a:r>
                        <a:rPr lang="en-US" sz="1200" b="0" i="0" u="none" strike="noStrike" dirty="0">
                          <a:solidFill>
                            <a:srgbClr val="000000"/>
                          </a:solidFill>
                          <a:effectLst/>
                          <a:latin typeface="+mn-lt"/>
                        </a:rPr>
                        <a:t>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rtl="0" fontAlgn="ctr"/>
                      <a:r>
                        <a:rPr lang="en-US" sz="1200" u="none" strike="noStrike" dirty="0">
                          <a:effectLst/>
                          <a:latin typeface="+mn-lt"/>
                        </a:rPr>
                        <a:t>Market players practice</a:t>
                      </a:r>
                      <a:endParaRPr lang="en-US" sz="1200" b="0" i="0" u="none" strike="noStrike" dirty="0">
                        <a:solidFill>
                          <a:srgbClr val="000000"/>
                        </a:solidFill>
                        <a:effectLst/>
                        <a:latin typeface="+mn-lt"/>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rtl="0" fontAlgn="ctr">
                        <a:buFont typeface="Arial" panose="020B0604020202020204" pitchFamily="34" charset="0"/>
                        <a:buChar char="•"/>
                      </a:pPr>
                      <a:r>
                        <a:rPr lang="en-US" sz="1200" u="none" strike="noStrike" dirty="0">
                          <a:effectLst/>
                          <a:latin typeface="+mn-lt"/>
                        </a:rPr>
                        <a:t>Loan Sharks (mostly Indians) operate in residential areas and manage risk using small frequent payments</a:t>
                      </a:r>
                      <a:r>
                        <a:rPr lang="en-US" sz="1200" u="none" strike="noStrike" baseline="0" dirty="0">
                          <a:effectLst/>
                          <a:latin typeface="+mn-lt"/>
                        </a:rPr>
                        <a:t> </a:t>
                      </a:r>
                      <a:r>
                        <a:rPr lang="en-US" sz="1200" u="none" strike="noStrike" dirty="0">
                          <a:effectLst/>
                          <a:latin typeface="+mn-lt"/>
                        </a:rPr>
                        <a:t>(daily/weekly) and by direct contact with borrower’s relatives at his place of living.</a:t>
                      </a:r>
                    </a:p>
                    <a:p>
                      <a:pPr marL="171450" indent="-171450" algn="l" rtl="0" fontAlgn="ctr">
                        <a:buFont typeface="Arial" panose="020B0604020202020204" pitchFamily="34" charset="0"/>
                        <a:buChar char="•"/>
                      </a:pPr>
                      <a:r>
                        <a:rPr lang="en-US" sz="1200" u="none" strike="noStrike" dirty="0">
                          <a:effectLst/>
                          <a:latin typeface="+mn-lt"/>
                        </a:rPr>
                        <a:t>Most part FLCs use high requirements for the borrowers</a:t>
                      </a:r>
                      <a:r>
                        <a:rPr lang="en-US" sz="1200" u="none" strike="noStrike" baseline="0" dirty="0">
                          <a:effectLst/>
                          <a:latin typeface="+mn-lt"/>
                        </a:rPr>
                        <a:t> - n</a:t>
                      </a:r>
                      <a:r>
                        <a:rPr lang="en-US" sz="1200" u="none" strike="noStrike" dirty="0">
                          <a:effectLst/>
                          <a:latin typeface="+mn-lt"/>
                        </a:rPr>
                        <a:t>ecessity to present 2 IDs, a Proof of employment, a Proof of bills.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6" name="Table 9"/>
          <p:cNvGraphicFramePr>
            <a:graphicFrameLocks noGrp="1"/>
          </p:cNvGraphicFramePr>
          <p:nvPr>
            <p:extLst>
              <p:ext uri="{D42A27DB-BD31-4B8C-83A1-F6EECF244321}">
                <p14:modId xmlns:p14="http://schemas.microsoft.com/office/powerpoint/2010/main" val="3881827524"/>
              </p:ext>
            </p:extLst>
          </p:nvPr>
        </p:nvGraphicFramePr>
        <p:xfrm>
          <a:off x="505288" y="4077072"/>
          <a:ext cx="8406193" cy="1372870"/>
        </p:xfrm>
        <a:graphic>
          <a:graphicData uri="http://schemas.openxmlformats.org/drawingml/2006/table">
            <a:tbl>
              <a:tblPr/>
              <a:tblGrid>
                <a:gridCol w="206704">
                  <a:extLst>
                    <a:ext uri="{9D8B030D-6E8A-4147-A177-3AD203B41FA5}">
                      <a16:colId xmlns:a16="http://schemas.microsoft.com/office/drawing/2014/main" val="20002"/>
                    </a:ext>
                  </a:extLst>
                </a:gridCol>
                <a:gridCol w="2121165">
                  <a:extLst>
                    <a:ext uri="{9D8B030D-6E8A-4147-A177-3AD203B41FA5}">
                      <a16:colId xmlns:a16="http://schemas.microsoft.com/office/drawing/2014/main" val="20000"/>
                    </a:ext>
                  </a:extLst>
                </a:gridCol>
                <a:gridCol w="6078324">
                  <a:extLst>
                    <a:ext uri="{9D8B030D-6E8A-4147-A177-3AD203B41FA5}">
                      <a16:colId xmlns:a16="http://schemas.microsoft.com/office/drawing/2014/main" val="20001"/>
                    </a:ext>
                  </a:extLst>
                </a:gridCol>
              </a:tblGrid>
              <a:tr h="215900">
                <a:tc>
                  <a:txBody>
                    <a:bodyPr/>
                    <a:lstStyle/>
                    <a:p>
                      <a:pPr algn="ctr" rtl="0" fontAlgn="ctr"/>
                      <a:r>
                        <a:rPr lang="en-US" sz="1200" b="1" i="0" u="none" strike="noStrike" dirty="0">
                          <a:solidFill>
                            <a:srgbClr val="000000"/>
                          </a:solidFill>
                          <a:effectLst/>
                          <a:latin typeface="Calibri" panose="020F0502020204030204" pitchFamily="34" charset="0"/>
                        </a:rPr>
                        <a:t>#</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algn="ctr" rtl="0" fontAlgn="ctr"/>
                      <a:r>
                        <a:rPr lang="en-US" sz="1200" b="1" i="0" u="none" strike="noStrike" dirty="0">
                          <a:solidFill>
                            <a:srgbClr val="000000"/>
                          </a:solidFill>
                          <a:effectLst/>
                          <a:latin typeface="Calibri" panose="020F0502020204030204" pitchFamily="34" charset="0"/>
                        </a:rPr>
                        <a:t>Tool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tc>
                  <a:txBody>
                    <a:bodyPr/>
                    <a:lstStyle/>
                    <a:p>
                      <a:pPr marL="0" indent="0" algn="ctr" rtl="0" fontAlgn="ctr">
                        <a:buFont typeface="Arial" panose="020B0604020202020204" pitchFamily="34" charset="0"/>
                        <a:buNone/>
                      </a:pPr>
                      <a:endParaRPr lang="en-US" sz="1200" b="1"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3"/>
                  </a:ext>
                </a:extLst>
              </a:tr>
              <a:tr h="215900">
                <a:tc>
                  <a:txBody>
                    <a:bodyPr/>
                    <a:lstStyle/>
                    <a:p>
                      <a:pPr algn="ctr" rtl="0" fontAlgn="ctr"/>
                      <a:r>
                        <a:rPr lang="en-US" sz="1200" b="0" i="0" u="none" strike="noStrike" dirty="0">
                          <a:solidFill>
                            <a:srgbClr val="000000"/>
                          </a:solidFill>
                          <a:effectLst/>
                          <a:latin typeface="Calibri" panose="020F0502020204030204" pitchFamily="34" charset="0"/>
                        </a:rPr>
                        <a:t>1</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Identification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indent="-171450" algn="l" rtl="0"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Innovative identification procedures (Facebook, Web-data identification) combined with traditional procedures (phone verification) </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5900">
                <a:tc>
                  <a:txBody>
                    <a:bodyPr/>
                    <a:lstStyle/>
                    <a:p>
                      <a:pPr algn="ctr" rtl="0" fontAlgn="ctr"/>
                      <a:r>
                        <a:rPr lang="en-US" sz="1200" b="0" i="0" u="none" strike="noStrike" dirty="0">
                          <a:solidFill>
                            <a:srgbClr val="000000"/>
                          </a:solidFill>
                          <a:effectLst/>
                          <a:latin typeface="Calibri" panose="020F0502020204030204" pitchFamily="34" charset="0"/>
                        </a:rPr>
                        <a:t>2</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a:solidFill>
                            <a:srgbClr val="000000"/>
                          </a:solidFill>
                          <a:effectLst/>
                          <a:latin typeface="Calibri" panose="020F0502020204030204" pitchFamily="34" charset="0"/>
                        </a:rPr>
                        <a:t>Scoring</a:t>
                      </a:r>
                      <a:endParaRPr lang="en-US" sz="12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71450" indent="-171450" algn="l" rtl="0" fontAlgn="ctr">
                        <a:buFont typeface="Arial" panose="020B0604020202020204" pitchFamily="34" charset="0"/>
                        <a:buChar char="•"/>
                      </a:pPr>
                      <a:r>
                        <a:rPr lang="en-US" sz="1200" b="0" i="0" u="none" strike="noStrike">
                          <a:solidFill>
                            <a:srgbClr val="000000"/>
                          </a:solidFill>
                          <a:effectLst/>
                          <a:latin typeface="Calibri" panose="020F0502020204030204" pitchFamily="34" charset="0"/>
                        </a:rPr>
                        <a:t>Usage advanced scoring based on traditional data (CB, Application) and alternative data (FB, web).</a:t>
                      </a:r>
                      <a:endParaRPr lang="en-US" sz="1200" b="0" i="0" u="none" strike="noStrike" dirty="0">
                        <a:solidFill>
                          <a:srgbClr val="000000"/>
                        </a:solidFill>
                        <a:effectLst/>
                        <a:latin typeface="Calibri" panose="020F0502020204030204" pitchFamily="34" charset="0"/>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2750">
                <a:tc>
                  <a:txBody>
                    <a:bodyPr/>
                    <a:lstStyle/>
                    <a:p>
                      <a:pPr algn="ctr" rtl="0" fontAlgn="ctr"/>
                      <a:r>
                        <a:rPr lang="en-US" sz="1200" b="0" i="0" u="none" strike="noStrike" dirty="0">
                          <a:solidFill>
                            <a:srgbClr val="000000"/>
                          </a:solidFill>
                          <a:effectLst/>
                          <a:latin typeface="Calibri" panose="020F0502020204030204" pitchFamily="34" charset="0"/>
                        </a:rPr>
                        <a:t>3</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Managing channel of disbursement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71450" indent="-171450" algn="l" rtl="0" fontAlgn="ctr">
                        <a:buFont typeface="Arial" panose="020B0604020202020204" pitchFamily="34" charset="0"/>
                        <a:buChar char="•"/>
                      </a:pPr>
                      <a:r>
                        <a:rPr lang="en-US" sz="1200" b="0" i="0" u="none" strike="noStrike" dirty="0">
                          <a:solidFill>
                            <a:srgbClr val="000000"/>
                          </a:solidFill>
                          <a:effectLst/>
                          <a:latin typeface="Calibri" panose="020F0502020204030204" pitchFamily="34" charset="0"/>
                        </a:rPr>
                        <a:t>Applying different disbursement channel depending on customers’ risk profile.</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9" name="TextBox 8"/>
          <p:cNvSpPr txBox="1">
            <a:spLocks/>
          </p:cNvSpPr>
          <p:nvPr/>
        </p:nvSpPr>
        <p:spPr>
          <a:xfrm>
            <a:off x="179387" y="5658012"/>
            <a:ext cx="8785225"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We </a:t>
            </a:r>
            <a:r>
              <a:rPr lang="en-US" sz="1400"/>
              <a:t>understand </a:t>
            </a:r>
            <a:r>
              <a:rPr lang="en-US" sz="1400" dirty="0"/>
              <a:t>that</a:t>
            </a:r>
            <a:r>
              <a:rPr lang="en-US" sz="1400"/>
              <a:t> the main </a:t>
            </a:r>
            <a:r>
              <a:rPr lang="en-US" sz="1400" dirty="0"/>
              <a:t>specific</a:t>
            </a:r>
            <a:r>
              <a:rPr lang="en-US" sz="1400"/>
              <a:t> risk lays in risk sphere and </a:t>
            </a:r>
            <a:r>
              <a:rPr lang="en-US" sz="1400" dirty="0"/>
              <a:t>we</a:t>
            </a:r>
            <a:r>
              <a:rPr lang="en-US" sz="1400"/>
              <a:t> plan to mitigate it using various tools such as ID </a:t>
            </a:r>
            <a:r>
              <a:rPr lang="en-US" sz="1400" dirty="0"/>
              <a:t>verification, scoring, phone verification, managing </a:t>
            </a:r>
            <a:r>
              <a:rPr lang="en-US" sz="1400"/>
              <a:t>disbursement channels</a:t>
            </a:r>
            <a:r>
              <a:rPr lang="en-US" sz="1400" dirty="0"/>
              <a:t>,</a:t>
            </a:r>
            <a:r>
              <a:rPr lang="en-US" sz="1400"/>
              <a:t> etc. </a:t>
            </a:r>
            <a:endParaRPr lang="en-US" sz="1600" dirty="0"/>
          </a:p>
        </p:txBody>
      </p:sp>
    </p:spTree>
    <p:extLst>
      <p:ext uri="{BB962C8B-B14F-4D97-AF65-F5344CB8AC3E}">
        <p14:creationId xmlns:p14="http://schemas.microsoft.com/office/powerpoint/2010/main" val="27201863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a:graphicFrameLocks/>
          </p:cNvGraphicFramePr>
          <p:nvPr>
            <p:extLst>
              <p:ext uri="{D42A27DB-BD31-4B8C-83A1-F6EECF244321}">
                <p14:modId xmlns:p14="http://schemas.microsoft.com/office/powerpoint/2010/main" val="42266284"/>
              </p:ext>
            </p:extLst>
          </p:nvPr>
        </p:nvGraphicFramePr>
        <p:xfrm>
          <a:off x="179389" y="2276872"/>
          <a:ext cx="8785224" cy="325012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395536" y="116632"/>
            <a:ext cx="8159540" cy="407753"/>
          </a:xfrm>
        </p:spPr>
        <p:txBody>
          <a:bodyPr/>
          <a:lstStyle/>
          <a:p>
            <a:r>
              <a:rPr lang="en-US" dirty="0"/>
              <a:t>5. Risk Strategy</a:t>
            </a:r>
            <a:endParaRPr lang="en-US" dirty="0">
              <a:solidFill>
                <a:srgbClr val="FF0000"/>
              </a:solidFill>
            </a:endParaRPr>
          </a:p>
        </p:txBody>
      </p:sp>
      <p:sp>
        <p:nvSpPr>
          <p:cNvPr id="4"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t>31</a:t>
            </a:fld>
            <a:endParaRPr lang="ru-RU"/>
          </a:p>
        </p:txBody>
      </p:sp>
      <p:sp>
        <p:nvSpPr>
          <p:cNvPr id="3" name="Выноска 1 2"/>
          <p:cNvSpPr/>
          <p:nvPr/>
        </p:nvSpPr>
        <p:spPr>
          <a:xfrm>
            <a:off x="1357440" y="868363"/>
            <a:ext cx="2088232" cy="864096"/>
          </a:xfrm>
          <a:prstGeom prst="borderCallout1">
            <a:avLst>
              <a:gd name="adj1" fmla="val 47610"/>
              <a:gd name="adj2" fmla="val 33"/>
              <a:gd name="adj3" fmla="val 213531"/>
              <a:gd name="adj4" fmla="val -115"/>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ysClr val="windowText" lastClr="000000"/>
                </a:solidFill>
              </a:rPr>
              <a:t>Start with the Credit rules, 3in1 Phone verifications, 2 Credit bureaus, Social media scoring, Data and documents checking</a:t>
            </a:r>
            <a:endParaRPr lang="ru-RU" sz="1200" dirty="0">
              <a:solidFill>
                <a:sysClr val="windowText" lastClr="000000"/>
              </a:solidFill>
            </a:endParaRPr>
          </a:p>
        </p:txBody>
      </p:sp>
      <p:sp>
        <p:nvSpPr>
          <p:cNvPr id="6" name="Выноска 1 5"/>
          <p:cNvSpPr/>
          <p:nvPr/>
        </p:nvSpPr>
        <p:spPr>
          <a:xfrm>
            <a:off x="3206006" y="2323480"/>
            <a:ext cx="2232248" cy="622877"/>
          </a:xfrm>
          <a:prstGeom prst="borderCallout1">
            <a:avLst>
              <a:gd name="adj1" fmla="val 47610"/>
              <a:gd name="adj2" fmla="val 33"/>
              <a:gd name="adj3" fmla="val 184410"/>
              <a:gd name="adj4" fmla="val 290"/>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ysClr val="windowText" lastClr="000000"/>
                </a:solidFill>
              </a:rPr>
              <a:t>Implemented the first internal score card and the follow 6 month updated monthly</a:t>
            </a:r>
            <a:endParaRPr lang="ru-RU" sz="1200" dirty="0">
              <a:solidFill>
                <a:sysClr val="windowText" lastClr="000000"/>
              </a:solidFill>
            </a:endParaRPr>
          </a:p>
        </p:txBody>
      </p:sp>
      <p:sp>
        <p:nvSpPr>
          <p:cNvPr id="7" name="Выноска 1 6"/>
          <p:cNvSpPr/>
          <p:nvPr/>
        </p:nvSpPr>
        <p:spPr>
          <a:xfrm>
            <a:off x="2017853" y="1772816"/>
            <a:ext cx="1872208" cy="432048"/>
          </a:xfrm>
          <a:prstGeom prst="borderCallout1">
            <a:avLst>
              <a:gd name="adj1" fmla="val 47610"/>
              <a:gd name="adj2" fmla="val 33"/>
              <a:gd name="adj3" fmla="val 299941"/>
              <a:gd name="adj4" fmla="val -270"/>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ysClr val="windowText" lastClr="000000"/>
                </a:solidFill>
              </a:rPr>
              <a:t>Implemented New Anti Fraud rules and signals </a:t>
            </a:r>
            <a:endParaRPr lang="ru-RU" sz="1200" dirty="0">
              <a:solidFill>
                <a:sysClr val="windowText" lastClr="000000"/>
              </a:solidFill>
            </a:endParaRPr>
          </a:p>
        </p:txBody>
      </p:sp>
      <p:sp>
        <p:nvSpPr>
          <p:cNvPr id="8" name="Выноска 1 7"/>
          <p:cNvSpPr/>
          <p:nvPr/>
        </p:nvSpPr>
        <p:spPr>
          <a:xfrm>
            <a:off x="5221472" y="3025279"/>
            <a:ext cx="1800200" cy="432048"/>
          </a:xfrm>
          <a:prstGeom prst="borderCallout1">
            <a:avLst>
              <a:gd name="adj1" fmla="val 47610"/>
              <a:gd name="adj2" fmla="val 33"/>
              <a:gd name="adj3" fmla="val 225058"/>
              <a:gd name="adj4" fmla="val 397"/>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ysClr val="windowText" lastClr="000000"/>
                </a:solidFill>
              </a:rPr>
              <a:t>New scorecards updated with data from FB</a:t>
            </a:r>
            <a:endParaRPr lang="ru-RU" sz="1200" dirty="0">
              <a:solidFill>
                <a:sysClr val="windowText" lastClr="000000"/>
              </a:solidFill>
            </a:endParaRPr>
          </a:p>
        </p:txBody>
      </p:sp>
      <p:sp>
        <p:nvSpPr>
          <p:cNvPr id="10" name="Выноска 1 9"/>
          <p:cNvSpPr/>
          <p:nvPr/>
        </p:nvSpPr>
        <p:spPr>
          <a:xfrm>
            <a:off x="2555776" y="4581128"/>
            <a:ext cx="1656184" cy="360040"/>
          </a:xfrm>
          <a:prstGeom prst="borderCallout1">
            <a:avLst>
              <a:gd name="adj1" fmla="val 47610"/>
              <a:gd name="adj2" fmla="val 33"/>
              <a:gd name="adj3" fmla="val -357447"/>
              <a:gd name="adj4" fmla="val 326"/>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ysClr val="windowText" lastClr="000000"/>
                </a:solidFill>
              </a:rPr>
              <a:t>Using the behavior data from FB</a:t>
            </a:r>
            <a:endParaRPr lang="ru-RU" sz="1200" dirty="0">
              <a:solidFill>
                <a:sysClr val="windowText" lastClr="000000"/>
              </a:solidFill>
            </a:endParaRPr>
          </a:p>
        </p:txBody>
      </p:sp>
      <p:sp>
        <p:nvSpPr>
          <p:cNvPr id="11" name="Выноска 1 10"/>
          <p:cNvSpPr/>
          <p:nvPr/>
        </p:nvSpPr>
        <p:spPr>
          <a:xfrm>
            <a:off x="3563888" y="4149080"/>
            <a:ext cx="1656184" cy="378604"/>
          </a:xfrm>
          <a:prstGeom prst="borderCallout1">
            <a:avLst>
              <a:gd name="adj1" fmla="val 47610"/>
              <a:gd name="adj2" fmla="val 33"/>
              <a:gd name="adj3" fmla="val -127610"/>
              <a:gd name="adj4" fmla="val 288"/>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ysClr val="windowText" lastClr="000000"/>
                </a:solidFill>
              </a:rPr>
              <a:t>Using the behavior data from mobile phone</a:t>
            </a:r>
            <a:endParaRPr lang="ru-RU" sz="1200" dirty="0">
              <a:solidFill>
                <a:sysClr val="windowText" lastClr="000000"/>
              </a:solidFill>
            </a:endParaRPr>
          </a:p>
        </p:txBody>
      </p:sp>
      <p:sp>
        <p:nvSpPr>
          <p:cNvPr id="13" name="Выноска 1 12"/>
          <p:cNvSpPr/>
          <p:nvPr/>
        </p:nvSpPr>
        <p:spPr>
          <a:xfrm>
            <a:off x="5652120" y="4365104"/>
            <a:ext cx="1872208" cy="360040"/>
          </a:xfrm>
          <a:prstGeom prst="borderCallout1">
            <a:avLst>
              <a:gd name="adj1" fmla="val 47610"/>
              <a:gd name="adj2" fmla="val 33"/>
              <a:gd name="adj3" fmla="val -70988"/>
              <a:gd name="adj4" fmla="val 376"/>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ysClr val="windowText" lastClr="000000"/>
                </a:solidFill>
              </a:rPr>
              <a:t>Using web history data</a:t>
            </a:r>
            <a:endParaRPr lang="ru-RU" sz="1200" dirty="0">
              <a:solidFill>
                <a:sysClr val="windowText" lastClr="000000"/>
              </a:solidFill>
            </a:endParaRPr>
          </a:p>
        </p:txBody>
      </p:sp>
      <p:sp>
        <p:nvSpPr>
          <p:cNvPr id="14" name="TextBox 13"/>
          <p:cNvSpPr txBox="1">
            <a:spLocks/>
          </p:cNvSpPr>
          <p:nvPr/>
        </p:nvSpPr>
        <p:spPr>
          <a:xfrm>
            <a:off x="179388" y="5652513"/>
            <a:ext cx="8785225" cy="584775"/>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600" dirty="0">
                <a:latin typeface="Calibri" charset="0"/>
              </a:rPr>
              <a:t>We will achieve the target</a:t>
            </a:r>
            <a:r>
              <a:rPr lang="ru-RU" sz="1600" dirty="0">
                <a:latin typeface="Calibri" charset="0"/>
              </a:rPr>
              <a:t> % </a:t>
            </a:r>
            <a:r>
              <a:rPr lang="en-US" sz="1600" dirty="0">
                <a:latin typeface="Calibri" charset="0"/>
              </a:rPr>
              <a:t>loses 13.4 % from disbursement volume at the end of the first year as a results of implementing new “big data” sources, developing scoring power and due to repeat clients.</a:t>
            </a:r>
          </a:p>
        </p:txBody>
      </p:sp>
      <p:sp>
        <p:nvSpPr>
          <p:cNvPr id="16" name="Выноска 1 1"/>
          <p:cNvSpPr/>
          <p:nvPr/>
        </p:nvSpPr>
        <p:spPr>
          <a:xfrm>
            <a:off x="7164455" y="3284984"/>
            <a:ext cx="1800158" cy="519013"/>
          </a:xfrm>
          <a:prstGeom prst="borderCallout1">
            <a:avLst>
              <a:gd name="adj1" fmla="val 47610"/>
              <a:gd name="adj2" fmla="val 33"/>
              <a:gd name="adj3" fmla="val 165853"/>
              <a:gd name="adj4" fmla="val -153"/>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n-US" sz="1200" dirty="0">
                <a:solidFill>
                  <a:sysClr val="windowText" lastClr="000000"/>
                </a:solidFill>
              </a:rPr>
              <a:t>New scorecards updated with data from mobile phone</a:t>
            </a:r>
            <a:endParaRPr lang="ru-RU" sz="1200" dirty="0">
              <a:solidFill>
                <a:sysClr val="windowText" lastClr="000000"/>
              </a:solidFill>
            </a:endParaRPr>
          </a:p>
        </p:txBody>
      </p:sp>
    </p:spTree>
    <p:extLst>
      <p:ext uri="{BB962C8B-B14F-4D97-AF65-F5344CB8AC3E}">
        <p14:creationId xmlns:p14="http://schemas.microsoft.com/office/powerpoint/2010/main" val="8297788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5. Usage of Fake ID</a:t>
            </a:r>
            <a:endParaRPr lang="ru-RU" dirty="0"/>
          </a:p>
        </p:txBody>
      </p:sp>
      <p:sp>
        <p:nvSpPr>
          <p:cNvPr id="7" name="Номер слайда 6"/>
          <p:cNvSpPr>
            <a:spLocks noGrp="1"/>
          </p:cNvSpPr>
          <p:nvPr>
            <p:ph type="sldNum" sz="quarter" idx="12"/>
          </p:nvPr>
        </p:nvSpPr>
        <p:spPr/>
        <p:txBody>
          <a:bodyPr/>
          <a:lstStyle/>
          <a:p>
            <a:fld id="{D7F305DA-160D-498F-B102-A1D8643B4A2C}" type="slidenum">
              <a:rPr lang="ru-RU" smtClean="0"/>
              <a:t>32</a:t>
            </a:fld>
            <a:endParaRPr lang="ru-RU"/>
          </a:p>
        </p:txBody>
      </p:sp>
      <p:sp>
        <p:nvSpPr>
          <p:cNvPr id="8" name="Rectangle 2"/>
          <p:cNvSpPr/>
          <p:nvPr/>
        </p:nvSpPr>
        <p:spPr>
          <a:xfrm>
            <a:off x="179512" y="649928"/>
            <a:ext cx="8807572" cy="1077218"/>
          </a:xfrm>
          <a:prstGeom prst="rect">
            <a:avLst/>
          </a:prstGeom>
        </p:spPr>
        <p:txBody>
          <a:bodyPr wrap="square" anchor="t">
            <a:spAutoFit/>
          </a:bodyPr>
          <a:lstStyle/>
          <a:p>
            <a:r>
              <a:rPr lang="en-US" sz="1600" dirty="0"/>
              <a:t>There are more then 10 official IDs in Philippines:</a:t>
            </a:r>
          </a:p>
          <a:p>
            <a:r>
              <a:rPr lang="en-US" sz="1200" dirty="0"/>
              <a:t>Driver's License, Postal ID, Social Security System (SSS ID), Government Service Insurance System (GSIS ID), Tax Identification Number (TIN ID), Professional Regulation Commission (PRC ID), National Statistics Office (NSO) Birth Certificate, Marriage Certificate (NSO Authenticated), National Bureau of Investigation (NBI) Clearance, Police </a:t>
            </a:r>
            <a:r>
              <a:rPr lang="en-US" sz="1200" dirty="0" err="1"/>
              <a:t>Clearance, Barangay</a:t>
            </a:r>
            <a:r>
              <a:rPr lang="en-US" sz="1200" dirty="0"/>
              <a:t> Clearance/</a:t>
            </a:r>
            <a:r>
              <a:rPr lang="en-US" sz="1200" dirty="0" err="1"/>
              <a:t>Certificate, Senior</a:t>
            </a:r>
            <a:r>
              <a:rPr lang="en-US" sz="1200" dirty="0"/>
              <a:t> Citizen's ID </a:t>
            </a:r>
            <a:r>
              <a:rPr lang="en-US" sz="1200" dirty="0" err="1"/>
              <a:t>Card, PhilHealth</a:t>
            </a:r>
            <a:r>
              <a:rPr lang="en-US" sz="1200" dirty="0"/>
              <a:t> Identification Card (PIC), Alien Certificate of Registration (ACR I-Card), Consular </a:t>
            </a:r>
            <a:r>
              <a:rPr lang="en-US" sz="1200" dirty="0" err="1"/>
              <a:t>ID, Permit</a:t>
            </a:r>
            <a:r>
              <a:rPr lang="en-US" sz="1200" dirty="0"/>
              <a:t> to Carry </a:t>
            </a:r>
            <a:r>
              <a:rPr lang="en-US" sz="1200" dirty="0" err="1"/>
              <a:t>Firearms, Passport</a:t>
            </a:r>
            <a:endParaRPr lang="en-US" sz="1200" dirty="0"/>
          </a:p>
        </p:txBody>
      </p:sp>
      <p:sp>
        <p:nvSpPr>
          <p:cNvPr id="9" name="Rectangle 2"/>
          <p:cNvSpPr/>
          <p:nvPr/>
        </p:nvSpPr>
        <p:spPr>
          <a:xfrm>
            <a:off x="179512" y="2179258"/>
            <a:ext cx="8964488" cy="584775"/>
          </a:xfrm>
          <a:prstGeom prst="rect">
            <a:avLst/>
          </a:prstGeom>
        </p:spPr>
        <p:txBody>
          <a:bodyPr wrap="square" anchor="t">
            <a:spAutoFit/>
          </a:bodyPr>
          <a:lstStyle/>
          <a:p>
            <a:r>
              <a:rPr lang="en-US" sz="1600" dirty="0"/>
              <a:t>Responsibility for first time usage of fake ID: The criminal code of Philippines provisioning up to 12K PHP ($300)</a:t>
            </a:r>
          </a:p>
        </p:txBody>
      </p:sp>
      <p:sp>
        <p:nvSpPr>
          <p:cNvPr id="12" name="Rectangle 2"/>
          <p:cNvSpPr/>
          <p:nvPr/>
        </p:nvSpPr>
        <p:spPr>
          <a:xfrm>
            <a:off x="179512" y="2781138"/>
            <a:ext cx="8964488" cy="1077218"/>
          </a:xfrm>
          <a:prstGeom prst="rect">
            <a:avLst/>
          </a:prstGeom>
        </p:spPr>
        <p:txBody>
          <a:bodyPr wrap="square" anchor="t">
            <a:spAutoFit/>
          </a:bodyPr>
          <a:lstStyle/>
          <a:p>
            <a:r>
              <a:rPr lang="en-US" sz="1600" dirty="0"/>
              <a:t>Requirements for bank account*:</a:t>
            </a:r>
          </a:p>
          <a:p>
            <a:pPr marL="285750" indent="-285750">
              <a:buFont typeface="Arial" panose="020B0604020202020204" pitchFamily="34" charset="0"/>
              <a:buChar char="•"/>
            </a:pPr>
            <a:r>
              <a:rPr lang="en-US" sz="1200" dirty="0"/>
              <a:t>2 photo-bearing government issued IDs (e.g. driver’s license, SSS/ GSIS ID, voter’s ID, PRC license, passport)</a:t>
            </a:r>
          </a:p>
          <a:p>
            <a:pPr marL="285750" indent="-285750">
              <a:buFont typeface="Arial" panose="020B0604020202020204" pitchFamily="34" charset="0"/>
              <a:buChar char="•"/>
            </a:pPr>
            <a:r>
              <a:rPr lang="en-US" sz="1200" dirty="0"/>
              <a:t>2 ID pictures (1x1 or 2x2)</a:t>
            </a:r>
          </a:p>
          <a:p>
            <a:pPr marL="285750" indent="-285750">
              <a:buFont typeface="Arial" panose="020B0604020202020204" pitchFamily="34" charset="0"/>
              <a:buChar char="•"/>
            </a:pPr>
            <a:r>
              <a:rPr lang="en-US" sz="1200" dirty="0"/>
              <a:t>Accomplished Client Information Form, Account Information Form, Signature Card and Conditions Form</a:t>
            </a:r>
          </a:p>
          <a:p>
            <a:pPr marL="285750" indent="-285750">
              <a:buFont typeface="Arial" panose="020B0604020202020204" pitchFamily="34" charset="0"/>
              <a:buChar char="•"/>
            </a:pPr>
            <a:r>
              <a:rPr lang="en-US" sz="1200" dirty="0"/>
              <a:t>Minimum initial Deposit 3K PHP ($70)  </a:t>
            </a:r>
          </a:p>
        </p:txBody>
      </p:sp>
      <p:sp>
        <p:nvSpPr>
          <p:cNvPr id="13" name="TextBox 12"/>
          <p:cNvSpPr txBox="1"/>
          <p:nvPr/>
        </p:nvSpPr>
        <p:spPr>
          <a:xfrm>
            <a:off x="37588" y="6413307"/>
            <a:ext cx="4539546" cy="230832"/>
          </a:xfrm>
          <a:prstGeom prst="rect">
            <a:avLst/>
          </a:prstGeom>
          <a:noFill/>
        </p:spPr>
        <p:txBody>
          <a:bodyPr wrap="square" rtlCol="0">
            <a:spAutoFit/>
          </a:bodyPr>
          <a:lstStyle/>
          <a:p>
            <a:r>
              <a:rPr lang="en-US" sz="900" dirty="0"/>
              <a:t>* BDO,HSBC,PNB </a:t>
            </a:r>
            <a:r>
              <a:rPr lang="en-US" sz="900" dirty="0" err="1"/>
              <a:t>etc</a:t>
            </a:r>
            <a:endParaRPr lang="en-US" sz="900" dirty="0"/>
          </a:p>
        </p:txBody>
      </p:sp>
      <p:sp>
        <p:nvSpPr>
          <p:cNvPr id="14" name="Rectangle 2"/>
          <p:cNvSpPr/>
          <p:nvPr/>
        </p:nvSpPr>
        <p:spPr>
          <a:xfrm>
            <a:off x="179512" y="1787345"/>
            <a:ext cx="8964488" cy="338554"/>
          </a:xfrm>
          <a:prstGeom prst="rect">
            <a:avLst/>
          </a:prstGeom>
        </p:spPr>
        <p:txBody>
          <a:bodyPr wrap="square" anchor="t">
            <a:spAutoFit/>
          </a:bodyPr>
          <a:lstStyle/>
          <a:p>
            <a:r>
              <a:rPr lang="en-US" sz="1600" dirty="0"/>
              <a:t>Falsification ID: It costs from $10 for 1 ID, and takes from 1h-1week to produce ID</a:t>
            </a:r>
          </a:p>
        </p:txBody>
      </p:sp>
      <p:sp>
        <p:nvSpPr>
          <p:cNvPr id="15" name="Rectangle 2"/>
          <p:cNvSpPr/>
          <p:nvPr/>
        </p:nvSpPr>
        <p:spPr>
          <a:xfrm>
            <a:off x="179512" y="4047951"/>
            <a:ext cx="8964488" cy="707886"/>
          </a:xfrm>
          <a:prstGeom prst="rect">
            <a:avLst/>
          </a:prstGeom>
        </p:spPr>
        <p:txBody>
          <a:bodyPr wrap="square" anchor="t">
            <a:spAutoFit/>
          </a:bodyPr>
          <a:lstStyle/>
          <a:p>
            <a:r>
              <a:rPr lang="en-US" sz="1600" dirty="0"/>
              <a:t>Requirements for money transfer to </a:t>
            </a:r>
            <a:r>
              <a:rPr lang="en-US" sz="1600" dirty="0" err="1"/>
              <a:t>Pawnshop</a:t>
            </a:r>
            <a:r>
              <a:rPr lang="en-US" sz="1600" dirty="0"/>
              <a:t>:</a:t>
            </a:r>
          </a:p>
          <a:p>
            <a:pPr marL="285750" indent="-285750">
              <a:buFont typeface="Arial" panose="020B0604020202020204" pitchFamily="34" charset="0"/>
              <a:buChar char="•"/>
            </a:pPr>
            <a:r>
              <a:rPr lang="en-US" sz="1200" dirty="0"/>
              <a:t>photo-bearing government issued IDs (e.g., driver’s license, SSS/ GSIS ID, voter’s ID, PRC license, passport)</a:t>
            </a:r>
          </a:p>
          <a:p>
            <a:pPr marL="285750" indent="-285750">
              <a:buFont typeface="Arial" panose="020B0604020202020204" pitchFamily="34" charset="0"/>
              <a:buChar char="•"/>
            </a:pPr>
            <a:r>
              <a:rPr lang="en-US" sz="1200" dirty="0"/>
              <a:t>10 digits code</a:t>
            </a:r>
          </a:p>
        </p:txBody>
      </p:sp>
      <p:sp>
        <p:nvSpPr>
          <p:cNvPr id="16" name="Rectangle 2"/>
          <p:cNvSpPr/>
          <p:nvPr/>
        </p:nvSpPr>
        <p:spPr>
          <a:xfrm>
            <a:off x="179512" y="4945432"/>
            <a:ext cx="8964488" cy="707886"/>
          </a:xfrm>
          <a:prstGeom prst="rect">
            <a:avLst/>
          </a:prstGeom>
        </p:spPr>
        <p:txBody>
          <a:bodyPr wrap="square" anchor="t">
            <a:spAutoFit/>
          </a:bodyPr>
          <a:lstStyle/>
          <a:p>
            <a:r>
              <a:rPr lang="en-US" sz="1600" dirty="0"/>
              <a:t>Requirements for money home delivery:</a:t>
            </a:r>
          </a:p>
          <a:p>
            <a:pPr marL="285750" indent="-285750">
              <a:buFont typeface="Arial" panose="020B0604020202020204" pitchFamily="34" charset="0"/>
              <a:buChar char="•"/>
            </a:pPr>
            <a:r>
              <a:rPr lang="en-US" sz="1200" dirty="0"/>
              <a:t>photo-bearing government issued IDs (e.g., driver’s license, SSS/ GSIS ID, voter’s ID, PRC license, passport)</a:t>
            </a:r>
          </a:p>
          <a:p>
            <a:pPr marL="285750" indent="-285750">
              <a:buFont typeface="Arial" panose="020B0604020202020204" pitchFamily="34" charset="0"/>
              <a:buChar char="•"/>
            </a:pPr>
            <a:r>
              <a:rPr lang="en-US" sz="1200" dirty="0"/>
              <a:t>additional documents c</a:t>
            </a:r>
            <a:r>
              <a:rPr lang="en-US" sz="1200" dirty="0">
                <a:latin typeface="Calibri" charset="0"/>
              </a:rPr>
              <a:t>ould be asked </a:t>
            </a:r>
          </a:p>
        </p:txBody>
      </p:sp>
      <p:sp>
        <p:nvSpPr>
          <p:cNvPr id="11" name="TextBox 10"/>
          <p:cNvSpPr txBox="1">
            <a:spLocks/>
          </p:cNvSpPr>
          <p:nvPr/>
        </p:nvSpPr>
        <p:spPr>
          <a:xfrm>
            <a:off x="179388" y="5678488"/>
            <a:ext cx="8785225" cy="584775"/>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600" dirty="0"/>
              <a:t>Despite of relatively low cost of ID falsification, ID verification and tough Phone verification procedure allow us to control ID fraud</a:t>
            </a:r>
          </a:p>
        </p:txBody>
      </p:sp>
    </p:spTree>
    <p:extLst>
      <p:ext uri="{BB962C8B-B14F-4D97-AF65-F5344CB8AC3E}">
        <p14:creationId xmlns:p14="http://schemas.microsoft.com/office/powerpoint/2010/main" val="1626774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t>5. Sources of Data for Risk management</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t>33</a:t>
            </a:fld>
            <a:endParaRPr lang="ru-RU"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899914533"/>
              </p:ext>
            </p:extLst>
          </p:nvPr>
        </p:nvGraphicFramePr>
        <p:xfrm>
          <a:off x="168577" y="836613"/>
          <a:ext cx="8724598" cy="4867720"/>
        </p:xfrm>
        <a:graphic>
          <a:graphicData uri="http://schemas.openxmlformats.org/drawingml/2006/table">
            <a:tbl>
              <a:tblPr/>
              <a:tblGrid>
                <a:gridCol w="763836">
                  <a:extLst>
                    <a:ext uri="{9D8B030D-6E8A-4147-A177-3AD203B41FA5}">
                      <a16:colId xmlns:a16="http://schemas.microsoft.com/office/drawing/2014/main" val="20000"/>
                    </a:ext>
                  </a:extLst>
                </a:gridCol>
                <a:gridCol w="2587859">
                  <a:extLst>
                    <a:ext uri="{9D8B030D-6E8A-4147-A177-3AD203B41FA5}">
                      <a16:colId xmlns:a16="http://schemas.microsoft.com/office/drawing/2014/main" val="20001"/>
                    </a:ext>
                  </a:extLst>
                </a:gridCol>
                <a:gridCol w="781903">
                  <a:extLst>
                    <a:ext uri="{9D8B030D-6E8A-4147-A177-3AD203B41FA5}">
                      <a16:colId xmlns:a16="http://schemas.microsoft.com/office/drawing/2014/main" val="20002"/>
                    </a:ext>
                  </a:extLst>
                </a:gridCol>
                <a:gridCol w="2319958">
                  <a:extLst>
                    <a:ext uri="{9D8B030D-6E8A-4147-A177-3AD203B41FA5}">
                      <a16:colId xmlns:a16="http://schemas.microsoft.com/office/drawing/2014/main" val="20003"/>
                    </a:ext>
                  </a:extLst>
                </a:gridCol>
                <a:gridCol w="652607">
                  <a:extLst>
                    <a:ext uri="{9D8B030D-6E8A-4147-A177-3AD203B41FA5}">
                      <a16:colId xmlns:a16="http://schemas.microsoft.com/office/drawing/2014/main" val="20004"/>
                    </a:ext>
                  </a:extLst>
                </a:gridCol>
                <a:gridCol w="943076">
                  <a:extLst>
                    <a:ext uri="{9D8B030D-6E8A-4147-A177-3AD203B41FA5}">
                      <a16:colId xmlns:a16="http://schemas.microsoft.com/office/drawing/2014/main" val="20005"/>
                    </a:ext>
                  </a:extLst>
                </a:gridCol>
                <a:gridCol w="675359">
                  <a:extLst>
                    <a:ext uri="{9D8B030D-6E8A-4147-A177-3AD203B41FA5}">
                      <a16:colId xmlns:a16="http://schemas.microsoft.com/office/drawing/2014/main" val="20006"/>
                    </a:ext>
                  </a:extLst>
                </a:gridCol>
              </a:tblGrid>
              <a:tr h="247680">
                <a:tc>
                  <a:txBody>
                    <a:bodyPr/>
                    <a:lstStyle/>
                    <a:p>
                      <a:pPr algn="ctr" rtl="0" fontAlgn="ctr"/>
                      <a:r>
                        <a:rPr lang="en-US" sz="1200" b="1" i="0" u="none" strike="noStrike" dirty="0">
                          <a:solidFill>
                            <a:srgbClr val="FFFFFF"/>
                          </a:solidFill>
                          <a:effectLst/>
                          <a:latin typeface="Calibri" panose="020F0502020204030204" pitchFamily="34" charset="0"/>
                        </a:rPr>
                        <a:t>Type</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ctr"/>
                      <a:r>
                        <a:rPr lang="en-US" sz="1200" b="1" i="0" u="none" strike="noStrike">
                          <a:solidFill>
                            <a:srgbClr val="FFFFFF"/>
                          </a:solidFill>
                          <a:effectLst/>
                          <a:latin typeface="Calibri" panose="020F0502020204030204" pitchFamily="34" charset="0"/>
                        </a:rPr>
                        <a:t>Credit bureau/ data sources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ctr"/>
                      <a:r>
                        <a:rPr lang="en-US" sz="1200" b="1" i="0" u="none" strike="noStrike">
                          <a:solidFill>
                            <a:srgbClr val="FFFFFF"/>
                          </a:solidFill>
                          <a:effectLst/>
                          <a:latin typeface="Calibri" panose="020F0502020204030204" pitchFamily="34" charset="0"/>
                        </a:rPr>
                        <a:t>Report cost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ctr"/>
                      <a:r>
                        <a:rPr lang="en-US" sz="1200" b="1" i="0" u="none" strike="noStrike">
                          <a:solidFill>
                            <a:srgbClr val="FFFFFF"/>
                          </a:solidFill>
                          <a:effectLst/>
                          <a:latin typeface="Calibri" panose="020F0502020204030204" pitchFamily="34" charset="0"/>
                        </a:rPr>
                        <a:t>Type Of Data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ctr"/>
                      <a:r>
                        <a:rPr lang="en-US" sz="1200" b="1" i="0" u="none" strike="noStrike">
                          <a:solidFill>
                            <a:srgbClr val="FFFFFF"/>
                          </a:solidFill>
                          <a:effectLst/>
                          <a:latin typeface="Calibri" panose="020F0502020204030204" pitchFamily="34" charset="0"/>
                        </a:rPr>
                        <a:t>Number of Records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ctr"/>
                      <a:r>
                        <a:rPr lang="en-US" sz="1200" b="1" i="0" u="none" strike="noStrike">
                          <a:solidFill>
                            <a:srgbClr val="FFFFFF"/>
                          </a:solidFill>
                          <a:effectLst/>
                          <a:latin typeface="Calibri" panose="020F0502020204030204" pitchFamily="34" charset="0"/>
                        </a:rPr>
                        <a:t>Hit Rate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b"/>
                      <a:r>
                        <a:rPr lang="en-US" sz="1200" b="1" i="0" u="none" strike="noStrike">
                          <a:solidFill>
                            <a:srgbClr val="FFFFFF"/>
                          </a:solidFill>
                          <a:effectLst/>
                          <a:latin typeface="Calibri" panose="020F0502020204030204" pitchFamily="34" charset="0"/>
                        </a:rPr>
                        <a:t>Launching Period</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378214">
                <a:tc rowSpan="4">
                  <a:txBody>
                    <a:bodyPr/>
                    <a:lstStyle/>
                    <a:p>
                      <a:pPr fontAlgn="ctr"/>
                      <a:r>
                        <a:rPr lang="en-US" sz="1200" b="1" i="0" u="none" strike="noStrike" dirty="0">
                          <a:solidFill>
                            <a:srgbClr val="000000"/>
                          </a:solidFill>
                          <a:effectLst/>
                          <a:latin typeface="Calibri" panose="020F0502020204030204" pitchFamily="34" charset="0"/>
                        </a:rPr>
                        <a:t>Credit Bureau</a:t>
                      </a:r>
                    </a:p>
                  </a:txBody>
                  <a:tcPr marL="0" marR="0" marT="0" marB="0" vert="vert27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CIBI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Free in case data exchange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a:solidFill>
                            <a:srgbClr val="000000"/>
                          </a:solidFill>
                          <a:effectLst/>
                          <a:latin typeface="Calibri" panose="020F0502020204030204" pitchFamily="34" charset="0"/>
                        </a:rPr>
                        <a:t>Credit history, ID Score, contacts, address, Employer,</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30M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a:solidFill>
                            <a:srgbClr val="000000"/>
                          </a:solidFill>
                          <a:effectLst/>
                          <a:latin typeface="Calibri" panose="020F0502020204030204" pitchFamily="34" charset="0"/>
                        </a:rPr>
                        <a:t>50% or Banks, 10-20% for MFI</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US" sz="1200" b="0" i="0" u="none" strike="noStrike">
                          <a:solidFill>
                            <a:srgbClr val="000000"/>
                          </a:solidFill>
                          <a:effectLst/>
                          <a:latin typeface="Calibri" panose="020F0502020204030204" pitchFamily="34" charset="0"/>
                        </a:rPr>
                        <a:t>Fast</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8890">
                <a:tc vMerge="1">
                  <a:txBody>
                    <a:bodyPr/>
                    <a:lstStyle/>
                    <a:p>
                      <a:endParaRPr lang="en-US"/>
                    </a:p>
                  </a:txBody>
                  <a:tcPr/>
                </a:tc>
                <a:tc>
                  <a:txBody>
                    <a:bodyPr/>
                    <a:lstStyle/>
                    <a:p>
                      <a:pPr rtl="0" fontAlgn="ctr"/>
                      <a:r>
                        <a:rPr lang="en-US" sz="1200" b="0" i="0" u="none" strike="noStrike" dirty="0">
                          <a:solidFill>
                            <a:srgbClr val="000000"/>
                          </a:solidFill>
                          <a:effectLst/>
                          <a:latin typeface="Calibri" panose="020F0502020204030204" pitchFamily="34" charset="0"/>
                        </a:rPr>
                        <a:t>TransUnion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 $2.3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Credit history, ID Score,  Credit score, contacts, address, Employer, On-line fraud detection system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11M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a:solidFill>
                            <a:srgbClr val="000000"/>
                          </a:solidFill>
                          <a:effectLst/>
                          <a:latin typeface="Calibri" panose="020F0502020204030204" pitchFamily="34" charset="0"/>
                        </a:rPr>
                        <a:t>10-20% for MFI,</a:t>
                      </a:r>
                      <a:br>
                        <a:rPr lang="en-US" sz="1200" b="0" i="0" u="none" strike="noStrike" dirty="0">
                          <a:solidFill>
                            <a:srgbClr val="000000"/>
                          </a:solidFill>
                          <a:effectLst/>
                          <a:latin typeface="Calibri" panose="020F0502020204030204" pitchFamily="34" charset="0"/>
                        </a:rPr>
                      </a:br>
                      <a:r>
                        <a:rPr lang="en-US" sz="1200" b="0" i="0" u="none" strike="noStrike">
                          <a:solidFill>
                            <a:srgbClr val="000000"/>
                          </a:solidFill>
                          <a:effectLst/>
                          <a:latin typeface="Calibri" panose="020F0502020204030204" pitchFamily="34" charset="0"/>
                        </a:rPr>
                        <a:t>95% Credit Cards</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US" sz="1200" b="0" i="0" u="none" strike="noStrike">
                          <a:solidFill>
                            <a:srgbClr val="000000"/>
                          </a:solidFill>
                          <a:effectLst/>
                          <a:latin typeface="Calibri" panose="020F0502020204030204" pitchFamily="34" charset="0"/>
                        </a:rPr>
                        <a:t>Fast</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7381">
                <a:tc vMerge="1">
                  <a:txBody>
                    <a:bodyPr/>
                    <a:lstStyle/>
                    <a:p>
                      <a:endParaRPr lang="en-US"/>
                    </a:p>
                  </a:txBody>
                  <a:tcPr/>
                </a:tc>
                <a:tc>
                  <a:txBody>
                    <a:bodyPr/>
                    <a:lstStyle/>
                    <a:p>
                      <a:pPr rtl="0" fontAlgn="ctr"/>
                      <a:r>
                        <a:rPr lang="en-US" sz="1200" b="0" i="0" u="none" strike="noStrike" dirty="0">
                          <a:solidFill>
                            <a:srgbClr val="000000"/>
                          </a:solidFill>
                          <a:effectLst/>
                          <a:latin typeface="Calibri" panose="020F0502020204030204" pitchFamily="34" charset="0"/>
                        </a:rPr>
                        <a:t>Credit Information Corporation (CIC)</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$1.6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a:solidFill>
                            <a:srgbClr val="000000"/>
                          </a:solidFill>
                          <a:effectLst/>
                          <a:latin typeface="Calibri" panose="020F0502020204030204" pitchFamily="34" charset="0"/>
                        </a:rPr>
                        <a:t>Central Credit Berua(Agregator), Launched several month ago</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1M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a:solidFill>
                            <a:srgbClr val="000000"/>
                          </a:solidFill>
                          <a:effectLst/>
                          <a:latin typeface="Calibri" panose="020F0502020204030204" pitchFamily="34" charset="0"/>
                        </a:rPr>
                        <a:t>5%</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US" sz="1200" b="0" i="0" u="none" strike="noStrike">
                          <a:solidFill>
                            <a:srgbClr val="000000"/>
                          </a:solidFill>
                          <a:effectLst/>
                          <a:latin typeface="Calibri" panose="020F0502020204030204" pitchFamily="34" charset="0"/>
                        </a:rPr>
                        <a:t>Fast</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83922">
                <a:tc vMerge="1">
                  <a:txBody>
                    <a:bodyPr/>
                    <a:lstStyle/>
                    <a:p>
                      <a:endParaRPr lang="en-US"/>
                    </a:p>
                  </a:txBody>
                  <a:tcPr/>
                </a:tc>
                <a:tc>
                  <a:txBody>
                    <a:bodyPr/>
                    <a:lstStyle/>
                    <a:p>
                      <a:pPr rtl="0" fontAlgn="ctr"/>
                      <a:r>
                        <a:rPr lang="en-US" sz="1200" b="0" i="0" u="none" strike="noStrike" dirty="0">
                          <a:solidFill>
                            <a:srgbClr val="000000"/>
                          </a:solidFill>
                          <a:effectLst/>
                          <a:latin typeface="Calibri" panose="020F0502020204030204" pitchFamily="34" charset="0"/>
                        </a:rPr>
                        <a:t>BAP Credit Bureau, Inc. (BAPCBI)</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 $1.6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a:solidFill>
                            <a:srgbClr val="000000"/>
                          </a:solidFill>
                          <a:effectLst/>
                          <a:latin typeface="Calibri" panose="020F0502020204030204" pitchFamily="34" charset="0"/>
                        </a:rPr>
                        <a:t>Mostly Buseness Records(unstructered)</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No Data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a:solidFill>
                            <a:srgbClr val="000000"/>
                          </a:solidFill>
                          <a:effectLst/>
                          <a:latin typeface="Calibri" panose="020F0502020204030204" pitchFamily="34" charset="0"/>
                        </a:rPr>
                        <a:t>No Data</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US" sz="1200" b="0" i="0" u="none" strike="noStrike" dirty="0">
                          <a:solidFill>
                            <a:srgbClr val="000000"/>
                          </a:solidFill>
                          <a:effectLst/>
                          <a:latin typeface="Calibri" panose="020F0502020204030204" pitchFamily="34" charset="0"/>
                        </a:rPr>
                        <a:t>Fast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44445">
                <a:tc rowSpan="3">
                  <a:txBody>
                    <a:bodyPr/>
                    <a:lstStyle/>
                    <a:p>
                      <a:pPr fontAlgn="ctr"/>
                      <a:r>
                        <a:rPr lang="en-US" sz="1200" b="1" i="0" u="none" strike="noStrike" dirty="0">
                          <a:solidFill>
                            <a:srgbClr val="000000"/>
                          </a:solidFill>
                          <a:effectLst/>
                          <a:latin typeface="Calibri" panose="020F0502020204030204" pitchFamily="34" charset="0"/>
                        </a:rPr>
                        <a:t>Alternative Sources</a:t>
                      </a:r>
                    </a:p>
                  </a:txBody>
                  <a:tcPr marL="0" marR="0" marT="0" marB="0" vert="vert27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Telecom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 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Call Info, GEO</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90M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 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US" sz="1200" b="0" i="0" u="none" strike="noStrike" dirty="0">
                          <a:solidFill>
                            <a:srgbClr val="000000"/>
                          </a:solidFill>
                          <a:effectLst/>
                          <a:latin typeface="Calibri" panose="020F0502020204030204" pitchFamily="34" charset="0"/>
                        </a:rPr>
                        <a:t>Investigation</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44445">
                <a:tc vMerge="1">
                  <a:txBody>
                    <a:bodyPr/>
                    <a:lstStyle/>
                    <a:p>
                      <a:endParaRPr lang="en-US"/>
                    </a:p>
                  </a:txBody>
                  <a:tcPr/>
                </a:tc>
                <a:tc>
                  <a:txBody>
                    <a:bodyPr/>
                    <a:lstStyle/>
                    <a:p>
                      <a:pPr rtl="0" fontAlgn="ctr"/>
                      <a:r>
                        <a:rPr lang="en-US" sz="1200" b="0" i="0" u="none" strike="noStrike" dirty="0">
                          <a:solidFill>
                            <a:srgbClr val="000000"/>
                          </a:solidFill>
                          <a:effectLst/>
                          <a:latin typeface="Calibri" panose="020F0502020204030204" pitchFamily="34" charset="0"/>
                        </a:rPr>
                        <a:t>Web Data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 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Web site</a:t>
                      </a:r>
                      <a:r>
                        <a:rPr lang="en-US" sz="1200" b="0" i="0" u="none" strike="noStrike" baseline="0" dirty="0">
                          <a:solidFill>
                            <a:srgbClr val="000000"/>
                          </a:solidFill>
                          <a:effectLst/>
                          <a:latin typeface="Calibri" panose="020F0502020204030204" pitchFamily="34" charset="0"/>
                        </a:rPr>
                        <a:t> data</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 For all customers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 NA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US" sz="1200" b="0" i="0" u="none" strike="noStrike" dirty="0">
                          <a:solidFill>
                            <a:srgbClr val="000000"/>
                          </a:solidFill>
                          <a:effectLst/>
                          <a:latin typeface="Calibri" panose="020F0502020204030204" pitchFamily="34" charset="0"/>
                        </a:rPr>
                        <a:t>Fast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6667">
                <a:tc vMerge="1">
                  <a:txBody>
                    <a:bodyPr/>
                    <a:lstStyle/>
                    <a:p>
                      <a:endParaRPr lang="en-US"/>
                    </a:p>
                  </a:txBody>
                  <a:tcPr/>
                </a:tc>
                <a:tc>
                  <a:txBody>
                    <a:bodyPr/>
                    <a:lstStyle/>
                    <a:p>
                      <a:pPr rtl="0" fontAlgn="ctr"/>
                      <a:r>
                        <a:rPr lang="en-US" sz="1200" b="0" i="0" u="none" strike="noStrike" dirty="0">
                          <a:solidFill>
                            <a:srgbClr val="000000"/>
                          </a:solidFill>
                          <a:effectLst/>
                          <a:latin typeface="Calibri" panose="020F0502020204030204" pitchFamily="34" charset="0"/>
                        </a:rPr>
                        <a:t>I</a:t>
                      </a:r>
                      <a:r>
                        <a:rPr lang="en-US" sz="1200" b="0" i="0" u="none" strike="noStrike" baseline="0" dirty="0">
                          <a:solidFill>
                            <a:srgbClr val="000000"/>
                          </a:solidFill>
                          <a:effectLst/>
                          <a:latin typeface="Calibri" panose="020F0502020204030204" pitchFamily="34" charset="0"/>
                        </a:rPr>
                        <a:t> am Real</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a:t>
                      </a:r>
                      <a:r>
                        <a:rPr lang="ru-RU" sz="1200" b="0" i="0" u="none" strike="noStrike" dirty="0">
                          <a:solidFill>
                            <a:srgbClr val="000000"/>
                          </a:solidFill>
                          <a:effectLst/>
                          <a:latin typeface="Calibri" panose="020F0502020204030204" pitchFamily="34" charset="0"/>
                        </a:rPr>
                        <a:t>1</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Network social score, ID Verification, data verification by documents and Facebook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 For all customers</a:t>
                      </a:r>
                    </a:p>
                    <a:p>
                      <a:pPr rtl="0" fontAlgn="ct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50% for All</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rtl="0" fontAlgn="b"/>
                      <a:r>
                        <a:rPr lang="en-US" sz="1200" b="0" i="0" u="none" strike="noStrike" dirty="0">
                          <a:solidFill>
                            <a:srgbClr val="000000"/>
                          </a:solidFill>
                          <a:effectLst/>
                          <a:latin typeface="Calibri" panose="020F0502020204030204" pitchFamily="34" charset="0"/>
                        </a:rPr>
                        <a:t>Fast</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0000">
                <a:tc rowSpan="3">
                  <a:txBody>
                    <a:bodyPr/>
                    <a:lstStyle/>
                    <a:p>
                      <a:pPr fontAlgn="ctr"/>
                      <a:r>
                        <a:rPr lang="en-US" sz="1200" b="1" i="0" u="none" strike="noStrike" dirty="0">
                          <a:solidFill>
                            <a:srgbClr val="000000"/>
                          </a:solidFill>
                          <a:effectLst/>
                          <a:latin typeface="Calibri" panose="020F0502020204030204" pitchFamily="34" charset="0"/>
                        </a:rPr>
                        <a:t>Verification Data</a:t>
                      </a:r>
                    </a:p>
                  </a:txBody>
                  <a:tcPr marL="0" marR="0" marT="0" marB="0" vert="vert27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ctr"/>
                      <a:r>
                        <a:rPr lang="en-US" sz="1200" b="0" i="0" u="none" strike="noStrike" dirty="0">
                          <a:solidFill>
                            <a:srgbClr val="000000"/>
                          </a:solidFill>
                          <a:effectLst/>
                          <a:latin typeface="Calibri" panose="020F0502020204030204" pitchFamily="34" charset="0"/>
                        </a:rPr>
                        <a:t>Customer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fontAlgn="ctr"/>
                      <a:r>
                        <a:rPr lang="en-US" sz="1200" b="0" i="0" u="none" strike="noStrike" dirty="0">
                          <a:solidFill>
                            <a:srgbClr val="000000"/>
                          </a:solidFill>
                          <a:effectLst/>
                          <a:latin typeface="Calibri" panose="020F0502020204030204" pitchFamily="34" charset="0"/>
                        </a:rPr>
                        <a:t>Internal</a:t>
                      </a:r>
                    </a:p>
                    <a:p>
                      <a:pPr fontAlgn="ctr"/>
                      <a:r>
                        <a:rPr lang="en-US" sz="1200" b="0" i="0" u="none" strike="noStrike" dirty="0">
                          <a:solidFill>
                            <a:srgbClr val="000000"/>
                          </a:solidFill>
                          <a:effectLst/>
                          <a:latin typeface="Calibri" panose="020F0502020204030204" pitchFamily="34" charset="0"/>
                        </a:rPr>
                        <a:t> Procedure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ctr"/>
                      <a:r>
                        <a:rPr lang="en-US" sz="1200" dirty="0"/>
                        <a:t>Questionnaire  </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3">
                  <a:txBody>
                    <a:bodyPr/>
                    <a:lstStyle/>
                    <a:p>
                      <a:pPr rtl="0" fontAlgn="ctr"/>
                      <a:r>
                        <a:rPr lang="en-US" sz="1200" b="0" i="0" u="none" strike="noStrike" dirty="0">
                          <a:solidFill>
                            <a:srgbClr val="000000"/>
                          </a:solidFill>
                          <a:effectLst/>
                          <a:latin typeface="Calibri" panose="020F0502020204030204" pitchFamily="34" charset="0"/>
                        </a:rPr>
                        <a:t>For all customers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fontAlgn="b"/>
                      <a:r>
                        <a:rPr lang="en-US" sz="1200" b="0" i="0" u="none" strike="noStrike" dirty="0">
                          <a:solidFill>
                            <a:srgbClr val="000000"/>
                          </a:solidFill>
                          <a:effectLst/>
                          <a:latin typeface="Calibri" panose="020F0502020204030204" pitchFamily="34" charset="0"/>
                        </a:rPr>
                        <a:t>100% </a:t>
                      </a:r>
                    </a:p>
                    <a:p>
                      <a:pPr fontAlgn="b"/>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Fast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05192">
                <a:tc vMerge="1">
                  <a:txBody>
                    <a:bodyPr/>
                    <a:lstStyle/>
                    <a:p>
                      <a:endParaRPr lang="en-US"/>
                    </a:p>
                  </a:txBody>
                  <a:tcPr/>
                </a:tc>
                <a:tc>
                  <a:txBody>
                    <a:bodyPr/>
                    <a:lstStyle/>
                    <a:p>
                      <a:pPr algn="ctr" fontAlgn="b"/>
                      <a:r>
                        <a:rPr lang="en-US" sz="1200" b="0" i="0" u="none" strike="noStrike" kern="1200" dirty="0">
                          <a:solidFill>
                            <a:srgbClr val="000000"/>
                          </a:solidFill>
                          <a:effectLst/>
                          <a:latin typeface="Calibri" panose="020F0502020204030204" pitchFamily="34" charset="0"/>
                          <a:ea typeface="+mn-ea"/>
                          <a:cs typeface="+mn-cs"/>
                        </a:rPr>
                        <a:t>Work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ctr" rtl="0" fontAlgn="ctr"/>
                      <a:r>
                        <a:rPr lang="en-US" sz="1200" dirty="0"/>
                        <a:t>Questionnaire </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pPr algn="ctr" fontAlgn="b"/>
                      <a:endParaRPr lang="en-US" sz="9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pPr algn="ctr" fontAlgn="b"/>
                      <a:endParaRPr lang="en-US" sz="9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32048">
                <a:tc vMerge="1">
                  <a:txBody>
                    <a:bodyPr/>
                    <a:lstStyle/>
                    <a:p>
                      <a:endParaRPr lang="en-US"/>
                    </a:p>
                  </a:txBody>
                  <a:tcPr/>
                </a:tc>
                <a:tc>
                  <a:txBody>
                    <a:bodyPr/>
                    <a:lstStyle/>
                    <a:p>
                      <a:pPr algn="ctr" fontAlgn="b"/>
                      <a:r>
                        <a:rPr lang="en-US" sz="1200" b="0" i="0" u="none" strike="noStrike" kern="1200" dirty="0">
                          <a:solidFill>
                            <a:srgbClr val="000000"/>
                          </a:solidFill>
                          <a:effectLst/>
                          <a:latin typeface="Calibri" panose="020F0502020204030204" pitchFamily="34" charset="0"/>
                          <a:ea typeface="+mn-ea"/>
                          <a:cs typeface="+mn-cs"/>
                        </a:rPr>
                        <a:t>Home/Relative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a:txBody>
                    <a:bodyPr/>
                    <a:lstStyle/>
                    <a:p>
                      <a:pPr algn="ctr" rtl="0" fontAlgn="ctr"/>
                      <a:r>
                        <a:rPr lang="en-US" sz="1200" dirty="0"/>
                        <a:t>Questionnaire </a:t>
                      </a:r>
                      <a:endParaRPr lang="en-US" sz="1200" b="0" i="0" u="none" strike="noStrike" dirty="0">
                        <a:solidFill>
                          <a:srgbClr val="000000"/>
                        </a:solidFill>
                        <a:effectLst/>
                        <a:latin typeface="Calibri" panose="020F0502020204030204"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en-US"/>
                    </a:p>
                  </a:txBody>
                  <a:tcPr/>
                </a:tc>
                <a:tc vMerge="1">
                  <a:txBody>
                    <a:bodyPr/>
                    <a:lstStyle/>
                    <a:p>
                      <a:pPr algn="ctr" fontAlgn="b"/>
                      <a:endParaRPr lang="en-US" sz="900" b="0" i="0" u="none" strike="noStrike" dirty="0">
                        <a:solidFill>
                          <a:srgbClr val="000000"/>
                        </a:solidFill>
                        <a:effectLst/>
                        <a:latin typeface="Calibri" panose="020F0502020204030204" pitchFamily="34" charset="0"/>
                      </a:endParaRPr>
                    </a:p>
                  </a:txBody>
                  <a:tcPr/>
                </a:tc>
                <a:tc vMerge="1">
                  <a:txBody>
                    <a:bodyPr/>
                    <a:lstStyle/>
                    <a:p>
                      <a:pPr marL="0" marR="0" indent="0" algn="ctr" defTabSz="914400" rtl="0" eaLnBrk="1" fontAlgn="b" latinLnBrk="0" hangingPunct="1">
                        <a:lnSpc>
                          <a:spcPct val="100000"/>
                        </a:lnSpc>
                        <a:spcBef>
                          <a:spcPts val="0"/>
                        </a:spcBef>
                        <a:spcAft>
                          <a:spcPts val="0"/>
                        </a:spcAft>
                        <a:buClrTx/>
                        <a:buSzTx/>
                        <a:buFontTx/>
                        <a:buNone/>
                        <a:tabLst/>
                        <a:defRPr/>
                      </a:pPr>
                      <a:endParaRPr lang="en-US" sz="900" b="0" i="0" u="none" strike="noStrike" dirty="0">
                        <a:solidFill>
                          <a:srgbClr val="000000"/>
                        </a:solidFill>
                        <a:effectLst/>
                        <a:latin typeface="Calibri" panose="020F0502020204030204" pitchFamily="34" charset="0"/>
                      </a:endParaRPr>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58175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t>5. Initial decision making procedure</a:t>
            </a:r>
          </a:p>
        </p:txBody>
      </p:sp>
      <p:sp>
        <p:nvSpPr>
          <p:cNvPr id="4" name="Номер слайда 3"/>
          <p:cNvSpPr>
            <a:spLocks noGrp="1"/>
          </p:cNvSpPr>
          <p:nvPr>
            <p:ph type="sldNum" sz="quarter" idx="12"/>
          </p:nvPr>
        </p:nvSpPr>
        <p:spPr/>
        <p:txBody>
          <a:bodyPr/>
          <a:lstStyle/>
          <a:p>
            <a:fld id="{D7F305DA-160D-498F-B102-A1D8643B4A2C}" type="slidenum">
              <a:rPr lang="ru-RU" smtClean="0"/>
              <a:t>34</a:t>
            </a:fld>
            <a:endParaRPr lang="ru-RU" dirty="0"/>
          </a:p>
        </p:txBody>
      </p:sp>
      <p:graphicFrame>
        <p:nvGraphicFramePr>
          <p:cNvPr id="17" name="Table 16"/>
          <p:cNvGraphicFramePr>
            <a:graphicFrameLocks noGrp="1"/>
          </p:cNvGraphicFramePr>
          <p:nvPr>
            <p:extLst>
              <p:ext uri="{D42A27DB-BD31-4B8C-83A1-F6EECF244321}">
                <p14:modId xmlns:p14="http://schemas.microsoft.com/office/powerpoint/2010/main" val="453618191"/>
              </p:ext>
            </p:extLst>
          </p:nvPr>
        </p:nvGraphicFramePr>
        <p:xfrm>
          <a:off x="179388" y="768942"/>
          <a:ext cx="8785226" cy="5612386"/>
        </p:xfrm>
        <a:graphic>
          <a:graphicData uri="http://schemas.openxmlformats.org/drawingml/2006/table">
            <a:tbl>
              <a:tblPr firstRow="1" bandRow="1">
                <a:tableStyleId>{5C22544A-7EE6-4342-B048-85BDC9FD1C3A}</a:tableStyleId>
              </a:tblPr>
              <a:tblGrid>
                <a:gridCol w="288156">
                  <a:extLst>
                    <a:ext uri="{9D8B030D-6E8A-4147-A177-3AD203B41FA5}">
                      <a16:colId xmlns:a16="http://schemas.microsoft.com/office/drawing/2014/main" val="20002"/>
                    </a:ext>
                  </a:extLst>
                </a:gridCol>
                <a:gridCol w="1512168">
                  <a:extLst>
                    <a:ext uri="{9D8B030D-6E8A-4147-A177-3AD203B41FA5}">
                      <a16:colId xmlns:a16="http://schemas.microsoft.com/office/drawing/2014/main" val="20000"/>
                    </a:ext>
                  </a:extLst>
                </a:gridCol>
                <a:gridCol w="6984902">
                  <a:extLst>
                    <a:ext uri="{9D8B030D-6E8A-4147-A177-3AD203B41FA5}">
                      <a16:colId xmlns:a16="http://schemas.microsoft.com/office/drawing/2014/main" val="20001"/>
                    </a:ext>
                  </a:extLst>
                </a:gridCol>
              </a:tblGrid>
              <a:tr h="256359">
                <a:tc>
                  <a:txBody>
                    <a:bodyPr/>
                    <a:lstStyle/>
                    <a:p>
                      <a:pPr marL="0" marR="0" algn="ctr">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a:t>
                      </a:r>
                    </a:p>
                  </a:txBody>
                  <a:tcPr marL="42083" marR="42083" marT="0" marB="0" anchor="ctr"/>
                </a:tc>
                <a:tc>
                  <a:txBody>
                    <a:bodyPr/>
                    <a:lstStyle/>
                    <a:p>
                      <a:pPr marL="0" marR="0" algn="ctr">
                        <a:lnSpc>
                          <a:spcPct val="107000"/>
                        </a:lnSpc>
                        <a:spcBef>
                          <a:spcPts val="0"/>
                        </a:spcBef>
                        <a:spcAft>
                          <a:spcPts val="0"/>
                        </a:spcAft>
                      </a:pPr>
                      <a:r>
                        <a:rPr lang="en-US" sz="1200" dirty="0">
                          <a:effectLst/>
                          <a:latin typeface="+mn-lt"/>
                          <a:ea typeface="+mn-ea"/>
                          <a:cs typeface="+mn-cs"/>
                        </a:rPr>
                        <a:t>Stage</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tc>
                  <a:txBody>
                    <a:bodyPr/>
                    <a:lstStyle/>
                    <a:p>
                      <a:pPr marL="0" marR="0" algn="ctr">
                        <a:lnSpc>
                          <a:spcPct val="107000"/>
                        </a:lnSpc>
                        <a:spcBef>
                          <a:spcPts val="0"/>
                        </a:spcBef>
                        <a:spcAft>
                          <a:spcPts val="0"/>
                        </a:spcAft>
                      </a:pPr>
                      <a:r>
                        <a:rPr lang="en-US" sz="1200" dirty="0">
                          <a:effectLst/>
                          <a:latin typeface="+mn-lt"/>
                        </a:rPr>
                        <a:t>Tools for the risk reducing</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00"/>
                  </a:ext>
                </a:extLst>
              </a:tr>
              <a:tr h="192284">
                <a:tc rowSpan="4">
                  <a:txBody>
                    <a:bodyPr/>
                    <a:lstStyle/>
                    <a:p>
                      <a:pPr marL="0" marR="0" algn="ctr">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1</a:t>
                      </a:r>
                    </a:p>
                  </a:txBody>
                  <a:tcPr marL="42083" marR="42083" marT="0" marB="0" anchor="ctr"/>
                </a:tc>
                <a:tc rowSpan="4">
                  <a:txBody>
                    <a:bodyPr/>
                    <a:lstStyle/>
                    <a:p>
                      <a:pPr marL="0" marR="0">
                        <a:lnSpc>
                          <a:spcPct val="107000"/>
                        </a:lnSpc>
                        <a:spcBef>
                          <a:spcPts val="0"/>
                        </a:spcBef>
                        <a:spcAft>
                          <a:spcPts val="0"/>
                        </a:spcAft>
                      </a:pPr>
                      <a:r>
                        <a:rPr lang="en-US" sz="1200" dirty="0">
                          <a:effectLst/>
                          <a:latin typeface="+mn-lt"/>
                        </a:rPr>
                        <a:t>Loan application check factors</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Application form filling in verification</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01"/>
                  </a:ext>
                </a:extLst>
              </a:tr>
              <a:tr h="192284">
                <a:tc vMerge="1">
                  <a:txBody>
                    <a:bodyPr/>
                    <a:lstStyle/>
                    <a:p>
                      <a:endParaRPr lang="en-US"/>
                    </a:p>
                  </a:txBody>
                  <a:tcPr/>
                </a:tc>
                <a:tc vMerge="1">
                  <a:txBody>
                    <a:bodyPr/>
                    <a:lstStyle/>
                    <a:p>
                      <a:endParaRPr lang="en-US"/>
                    </a:p>
                  </a:txBody>
                  <a:tcPr/>
                </a:tc>
                <a:tc>
                  <a:txBody>
                    <a:bodyPr/>
                    <a:lstStyle/>
                    <a:p>
                      <a:pPr marL="171450" indent="-171450">
                        <a:lnSpc>
                          <a:spcPct val="107000"/>
                        </a:lnSpc>
                        <a:spcAft>
                          <a:spcPts val="0"/>
                        </a:spcAft>
                        <a:buFont typeface="Arial" panose="020B0604020202020204" pitchFamily="34" charset="0"/>
                        <a:buChar char="•"/>
                      </a:pPr>
                      <a:r>
                        <a:rPr lang="en-US" sz="1200" dirty="0">
                          <a:effectLst/>
                          <a:latin typeface="+mn-lt"/>
                        </a:rPr>
                        <a:t>SMS – code verification</a:t>
                      </a:r>
                    </a:p>
                  </a:txBody>
                  <a:tcPr marL="42083" marR="42083" marT="0" marB="0" anchor="ctr"/>
                </a:tc>
                <a:extLst>
                  <a:ext uri="{0D108BD9-81ED-4DB2-BD59-A6C34878D82A}">
                    <a16:rowId xmlns:a16="http://schemas.microsoft.com/office/drawing/2014/main" val="10002"/>
                  </a:ext>
                </a:extLst>
              </a:tr>
              <a:tr h="192284">
                <a:tc vMerge="1">
                  <a:txBody>
                    <a:bodyPr/>
                    <a:lstStyle/>
                    <a:p>
                      <a:endParaRPr lang="en-US"/>
                    </a:p>
                  </a:txBody>
                  <a:tcPr/>
                </a:tc>
                <a:tc vMerge="1">
                  <a:txBody>
                    <a:bodyPr/>
                    <a:lstStyle/>
                    <a:p>
                      <a:endParaRPr lang="en-US"/>
                    </a:p>
                  </a:txBody>
                  <a:tcPr/>
                </a:tc>
                <a:tc>
                  <a:txBody>
                    <a:bodyPr/>
                    <a:lstStyle/>
                    <a:p>
                      <a:pPr marL="171450" indent="-171450">
                        <a:lnSpc>
                          <a:spcPct val="107000"/>
                        </a:lnSpc>
                        <a:spcAft>
                          <a:spcPts val="0"/>
                        </a:spcAft>
                        <a:buFont typeface="Arial" panose="020B0604020202020204" pitchFamily="34" charset="0"/>
                        <a:buChar char="•"/>
                      </a:pPr>
                      <a:r>
                        <a:rPr lang="en-US" sz="1200" dirty="0">
                          <a:effectLst/>
                          <a:latin typeface="+mn-lt"/>
                        </a:rPr>
                        <a:t>Asking customer to upload id with photo</a:t>
                      </a:r>
                    </a:p>
                  </a:txBody>
                  <a:tcPr marL="42083" marR="42083" marT="0" marB="0" anchor="ctr"/>
                </a:tc>
                <a:extLst>
                  <a:ext uri="{0D108BD9-81ED-4DB2-BD59-A6C34878D82A}">
                    <a16:rowId xmlns:a16="http://schemas.microsoft.com/office/drawing/2014/main" val="10003"/>
                  </a:ext>
                </a:extLst>
              </a:tr>
              <a:tr h="192284">
                <a:tc vMerge="1">
                  <a:txBody>
                    <a:bodyPr/>
                    <a:lstStyle/>
                    <a:p>
                      <a:endParaRPr lang="en-US"/>
                    </a:p>
                  </a:txBody>
                  <a:tcPr/>
                </a:tc>
                <a:tc vMerge="1">
                  <a:txBody>
                    <a:bodyPr/>
                    <a:lstStyle/>
                    <a:p>
                      <a:endParaRPr lang="en-US"/>
                    </a:p>
                  </a:txBody>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Internal black lists (phone, IP, ID)</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04"/>
                  </a:ext>
                </a:extLst>
              </a:tr>
              <a:tr h="384568">
                <a:tc rowSpan="3">
                  <a:txBody>
                    <a:bodyPr/>
                    <a:lstStyle/>
                    <a:p>
                      <a:pPr marL="0" marR="0" algn="ctr">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2</a:t>
                      </a:r>
                    </a:p>
                  </a:txBody>
                  <a:tcPr marL="42083" marR="42083" marT="0" marB="0" anchor="ctr"/>
                </a:tc>
                <a:tc rowSpan="3">
                  <a:txBody>
                    <a:bodyPr/>
                    <a:lstStyle/>
                    <a:p>
                      <a:pPr marL="0" marR="0">
                        <a:lnSpc>
                          <a:spcPct val="107000"/>
                        </a:lnSpc>
                        <a:spcBef>
                          <a:spcPts val="0"/>
                        </a:spcBef>
                        <a:spcAft>
                          <a:spcPts val="0"/>
                        </a:spcAft>
                      </a:pPr>
                      <a:r>
                        <a:rPr lang="en-US" sz="1200" dirty="0">
                          <a:effectLst/>
                          <a:latin typeface="+mn-lt"/>
                        </a:rPr>
                        <a:t>Data auto-verification</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tc>
                  <a:txBody>
                    <a:bodyPr/>
                    <a:lstStyle/>
                    <a:p>
                      <a:pPr marL="171450" indent="-171450">
                        <a:lnSpc>
                          <a:spcPct val="107000"/>
                        </a:lnSpc>
                        <a:spcAft>
                          <a:spcPts val="0"/>
                        </a:spcAft>
                        <a:buFont typeface="Arial" panose="020B0604020202020204" pitchFamily="34" charset="0"/>
                        <a:buChar char="•"/>
                      </a:pPr>
                      <a:r>
                        <a:rPr lang="en-US" sz="1200" dirty="0">
                          <a:effectLst/>
                          <a:latin typeface="+mn-lt"/>
                        </a:rPr>
                        <a:t>Fraud prevention based on web-data verification (IP </a:t>
                      </a:r>
                      <a:r>
                        <a:rPr lang="en-US" sz="1200" dirty="0" err="1">
                          <a:effectLst/>
                          <a:latin typeface="+mn-lt"/>
                        </a:rPr>
                        <a:t>gps</a:t>
                      </a:r>
                      <a:r>
                        <a:rPr lang="en-US" sz="1200" dirty="0">
                          <a:effectLst/>
                          <a:latin typeface="+mn-lt"/>
                        </a:rPr>
                        <a:t> comparing with  home/work address, Operating system, e-mail)</a:t>
                      </a:r>
                    </a:p>
                  </a:txBody>
                  <a:tcPr marL="42083" marR="42083" marT="0" marB="0" anchor="ctr"/>
                </a:tc>
                <a:extLst>
                  <a:ext uri="{0D108BD9-81ED-4DB2-BD59-A6C34878D82A}">
                    <a16:rowId xmlns:a16="http://schemas.microsoft.com/office/drawing/2014/main" val="10005"/>
                  </a:ext>
                </a:extLst>
              </a:tr>
              <a:tr h="192284">
                <a:tc vMerge="1">
                  <a:txBody>
                    <a:bodyPr/>
                    <a:lstStyle/>
                    <a:p>
                      <a:endParaRPr lang="en-US"/>
                    </a:p>
                  </a:txBody>
                  <a:tcPr/>
                </a:tc>
                <a:tc vMerge="1">
                  <a:txBody>
                    <a:bodyPr/>
                    <a:lstStyle/>
                    <a:p>
                      <a:endParaRPr lang="en-US"/>
                    </a:p>
                  </a:txBody>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Application fields stop-factors</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06"/>
                  </a:ext>
                </a:extLst>
              </a:tr>
              <a:tr h="384568">
                <a:tc vMerge="1">
                  <a:txBody>
                    <a:bodyPr/>
                    <a:lstStyle/>
                    <a:p>
                      <a:endParaRPr lang="en-US"/>
                    </a:p>
                  </a:txBody>
                  <a:tcPr/>
                </a:tc>
                <a:tc vMerge="1">
                  <a:txBody>
                    <a:bodyPr/>
                    <a:lstStyle/>
                    <a:p>
                      <a:endParaRPr lang="en-US"/>
                    </a:p>
                  </a:txBody>
                  <a:tcPr/>
                </a:tc>
                <a:tc>
                  <a:txBody>
                    <a:bodyPr/>
                    <a:lstStyle/>
                    <a:p>
                      <a:pPr marL="171450" indent="-171450">
                        <a:lnSpc>
                          <a:spcPct val="107000"/>
                        </a:lnSpc>
                        <a:spcAft>
                          <a:spcPts val="0"/>
                        </a:spcAft>
                        <a:buFont typeface="Arial" panose="020B0604020202020204" pitchFamily="34" charset="0"/>
                        <a:buChar char="•"/>
                      </a:pPr>
                      <a:r>
                        <a:rPr lang="en-US" sz="1200" dirty="0">
                          <a:effectLst/>
                          <a:latin typeface="+mn-lt"/>
                        </a:rPr>
                        <a:t>Facebook account verification (using I</a:t>
                      </a:r>
                      <a:r>
                        <a:rPr lang="en-US" sz="1200" baseline="0" dirty="0">
                          <a:effectLst/>
                          <a:latin typeface="+mn-lt"/>
                        </a:rPr>
                        <a:t> am real </a:t>
                      </a:r>
                      <a:r>
                        <a:rPr lang="en-US" sz="1200" dirty="0">
                          <a:effectLst/>
                          <a:latin typeface="+mn-lt"/>
                        </a:rPr>
                        <a:t>for 6 months before our service will be developed)</a:t>
                      </a:r>
                    </a:p>
                  </a:txBody>
                  <a:tcPr marL="42083" marR="42083" marT="0" marB="0" anchor="ctr"/>
                </a:tc>
                <a:extLst>
                  <a:ext uri="{0D108BD9-81ED-4DB2-BD59-A6C34878D82A}">
                    <a16:rowId xmlns:a16="http://schemas.microsoft.com/office/drawing/2014/main" val="10007"/>
                  </a:ext>
                </a:extLst>
              </a:tr>
              <a:tr h="344584">
                <a:tc rowSpan="3">
                  <a:txBody>
                    <a:bodyPr/>
                    <a:lstStyle/>
                    <a:p>
                      <a:pPr marL="0" marR="0" algn="ctr">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3</a:t>
                      </a:r>
                    </a:p>
                  </a:txBody>
                  <a:tcPr marL="42083" marR="42083" marT="0" marB="0" anchor="ctr"/>
                </a:tc>
                <a:tc rowSpan="3">
                  <a:txBody>
                    <a:bodyPr/>
                    <a:lstStyle/>
                    <a:p>
                      <a:pPr marL="0" marR="0">
                        <a:lnSpc>
                          <a:spcPct val="107000"/>
                        </a:lnSpc>
                        <a:spcBef>
                          <a:spcPts val="0"/>
                        </a:spcBef>
                        <a:spcAft>
                          <a:spcPts val="0"/>
                        </a:spcAft>
                      </a:pPr>
                      <a:r>
                        <a:rPr lang="en-US" sz="1200" dirty="0">
                          <a:effectLst/>
                          <a:latin typeface="+mn-lt"/>
                        </a:rPr>
                        <a:t>Pre-scoring</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tc>
                  <a:txBody>
                    <a:bodyPr/>
                    <a:lstStyle/>
                    <a:p>
                      <a:pPr marL="171450" indent="-171450">
                        <a:lnSpc>
                          <a:spcPct val="107000"/>
                        </a:lnSpc>
                        <a:spcAft>
                          <a:spcPts val="0"/>
                        </a:spcAft>
                        <a:buFont typeface="Arial" panose="020B0604020202020204" pitchFamily="34" charset="0"/>
                        <a:buChar char="•"/>
                      </a:pPr>
                      <a:r>
                        <a:rPr lang="en-US" sz="1200" dirty="0">
                          <a:effectLst/>
                          <a:latin typeface="+mn-lt"/>
                        </a:rPr>
                        <a:t>Using external black lists CIBI, BIP credit bureau (ID numbers, ID employer)</a:t>
                      </a:r>
                    </a:p>
                  </a:txBody>
                  <a:tcPr marL="42083" marR="42083" marT="0" marB="0" anchor="ctr"/>
                </a:tc>
                <a:extLst>
                  <a:ext uri="{0D108BD9-81ED-4DB2-BD59-A6C34878D82A}">
                    <a16:rowId xmlns:a16="http://schemas.microsoft.com/office/drawing/2014/main" val="10008"/>
                  </a:ext>
                </a:extLst>
              </a:tr>
              <a:tr h="192284">
                <a:tc vMerge="1">
                  <a:txBody>
                    <a:bodyPr/>
                    <a:lstStyle/>
                    <a:p>
                      <a:endParaRPr lang="en-US"/>
                    </a:p>
                  </a:txBody>
                  <a:tcPr/>
                </a:tc>
                <a:tc vMerge="1">
                  <a:txBody>
                    <a:bodyPr/>
                    <a:lstStyle/>
                    <a:p>
                      <a:endParaRPr lang="en-US"/>
                    </a:p>
                  </a:txBody>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Check credit history</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09"/>
                  </a:ext>
                </a:extLst>
              </a:tr>
              <a:tr h="192284">
                <a:tc vMerge="1">
                  <a:txBody>
                    <a:bodyPr/>
                    <a:lstStyle/>
                    <a:p>
                      <a:endParaRPr lang="en-US"/>
                    </a:p>
                  </a:txBody>
                  <a:tcPr/>
                </a:tc>
                <a:tc vMerge="1">
                  <a:txBody>
                    <a:bodyPr/>
                    <a:lstStyle/>
                    <a:p>
                      <a:endParaRPr lang="en-US"/>
                    </a:p>
                  </a:txBody>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Check loans unmentioned in application</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10"/>
                  </a:ext>
                </a:extLst>
              </a:tr>
              <a:tr h="205464">
                <a:tc rowSpan="3">
                  <a:txBody>
                    <a:bodyPr/>
                    <a:lstStyle/>
                    <a:p>
                      <a:pPr marL="0" marR="0" algn="ctr">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4</a:t>
                      </a:r>
                    </a:p>
                  </a:txBody>
                  <a:tcPr marL="42083" marR="42083" marT="0" marB="0" anchor="ctr"/>
                </a:tc>
                <a:tc rowSpan="3">
                  <a:txBody>
                    <a:bodyPr/>
                    <a:lstStyle/>
                    <a:p>
                      <a:pPr marL="0" marR="0">
                        <a:lnSpc>
                          <a:spcPct val="107000"/>
                        </a:lnSpc>
                        <a:spcBef>
                          <a:spcPts val="0"/>
                        </a:spcBef>
                        <a:spcAft>
                          <a:spcPts val="0"/>
                        </a:spcAft>
                      </a:pPr>
                      <a:r>
                        <a:rPr lang="en-US" sz="1200" dirty="0">
                          <a:effectLst/>
                          <a:latin typeface="+mn-lt"/>
                        </a:rPr>
                        <a:t>Verification</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Client verification - check application data and additional questionaries'</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11"/>
                  </a:ext>
                </a:extLst>
              </a:tr>
              <a:tr h="344584">
                <a:tc vMerge="1">
                  <a:txBody>
                    <a:bodyPr/>
                    <a:lstStyle/>
                    <a:p>
                      <a:endParaRPr lang="en-US"/>
                    </a:p>
                  </a:txBody>
                  <a:tcPr/>
                </a:tc>
                <a:tc vMerge="1">
                  <a:txBody>
                    <a:bodyPr/>
                    <a:lstStyle/>
                    <a:p>
                      <a:endParaRPr lang="en-US"/>
                    </a:p>
                  </a:txBody>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Client work verification - check work place existing  and getting feedback on customer</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12"/>
                  </a:ext>
                </a:extLst>
              </a:tr>
              <a:tr h="344584">
                <a:tc vMerge="1">
                  <a:txBody>
                    <a:bodyPr/>
                    <a:lstStyle/>
                    <a:p>
                      <a:endParaRPr lang="en-US"/>
                    </a:p>
                  </a:txBody>
                  <a:tcPr/>
                </a:tc>
                <a:tc vMerge="1">
                  <a:txBody>
                    <a:bodyPr/>
                    <a:lstStyle/>
                    <a:p>
                      <a:endParaRPr lang="en-US"/>
                    </a:p>
                  </a:txBody>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Client contact person verification (close relative) - check customer query questions</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13"/>
                  </a:ext>
                </a:extLst>
              </a:tr>
              <a:tr h="205464">
                <a:tc rowSpan="2">
                  <a:txBody>
                    <a:bodyPr/>
                    <a:lstStyle/>
                    <a:p>
                      <a:pPr marL="0" marR="0" algn="ctr">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5</a:t>
                      </a:r>
                    </a:p>
                  </a:txBody>
                  <a:tcPr marL="42083" marR="42083" marT="0" marB="0" anchor="ctr"/>
                </a:tc>
                <a:tc rowSpan="2">
                  <a:txBody>
                    <a:bodyPr/>
                    <a:lstStyle/>
                    <a:p>
                      <a:pPr marL="0" marR="0">
                        <a:lnSpc>
                          <a:spcPct val="107000"/>
                        </a:lnSpc>
                        <a:spcBef>
                          <a:spcPts val="0"/>
                        </a:spcBef>
                        <a:spcAft>
                          <a:spcPts val="0"/>
                        </a:spcAft>
                      </a:pPr>
                      <a:r>
                        <a:rPr lang="en-US" sz="1200" dirty="0">
                          <a:effectLst/>
                          <a:latin typeface="+mn-lt"/>
                        </a:rPr>
                        <a:t>Verification stop factors</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err="1">
                          <a:effectLst/>
                          <a:latin typeface="+mn-lt"/>
                        </a:rPr>
                        <a:t>Noncoincidence</a:t>
                      </a:r>
                      <a:r>
                        <a:rPr lang="en-US" sz="1200" dirty="0">
                          <a:effectLst/>
                          <a:latin typeface="+mn-lt"/>
                        </a:rPr>
                        <a:t> in separate verifications with application</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14"/>
                  </a:ext>
                </a:extLst>
              </a:tr>
              <a:tr h="205464">
                <a:tc vMerge="1">
                  <a:txBody>
                    <a:bodyPr/>
                    <a:lstStyle/>
                    <a:p>
                      <a:endParaRPr lang="en-US"/>
                    </a:p>
                  </a:txBody>
                  <a:tcPr/>
                </a:tc>
                <a:tc vMerge="1">
                  <a:txBody>
                    <a:bodyPr/>
                    <a:lstStyle/>
                    <a:p>
                      <a:endParaRPr lang="en-US"/>
                    </a:p>
                  </a:txBody>
                  <a:tcP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Cross- verification Non</a:t>
                      </a:r>
                      <a:r>
                        <a:rPr lang="en-US" sz="1200" dirty="0" err="1">
                          <a:effectLst/>
                          <a:latin typeface="+mn-lt"/>
                        </a:rPr>
                        <a:t>coincidence </a:t>
                      </a:r>
                      <a:r>
                        <a:rPr lang="en-US" sz="1200" dirty="0">
                          <a:effectLst/>
                          <a:latin typeface="+mn-lt"/>
                        </a:rPr>
                        <a:t>(customer work additional contact)</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15"/>
                  </a:ext>
                </a:extLst>
              </a:tr>
              <a:tr h="520765">
                <a:tc>
                  <a:txBody>
                    <a:bodyPr/>
                    <a:lstStyle/>
                    <a:p>
                      <a:pPr marL="0" marR="0" algn="ctr">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6</a:t>
                      </a:r>
                    </a:p>
                  </a:txBody>
                  <a:tcPr marL="42083" marR="42083" marT="0" marB="0" anchor="ctr"/>
                </a:tc>
                <a:tc>
                  <a:txBody>
                    <a:bodyPr/>
                    <a:lstStyle/>
                    <a:p>
                      <a:pPr marL="0" marR="0">
                        <a:lnSpc>
                          <a:spcPct val="107000"/>
                        </a:lnSpc>
                        <a:spcBef>
                          <a:spcPts val="0"/>
                        </a:spcBef>
                        <a:spcAft>
                          <a:spcPts val="0"/>
                        </a:spcAft>
                      </a:pPr>
                      <a:r>
                        <a:rPr lang="en-US" sz="1200" dirty="0">
                          <a:effectLst/>
                          <a:latin typeface="+mn-lt"/>
                        </a:rPr>
                        <a:t>Scoring</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Reject high risk customers due to scoring based on application, verification, CB, external source data (FB,WEB) and channel of disbursement</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16"/>
                  </a:ext>
                </a:extLst>
              </a:tr>
              <a:tr h="256359">
                <a:tc>
                  <a:txBody>
                    <a:bodyPr/>
                    <a:lstStyle/>
                    <a:p>
                      <a:pPr marL="0" marR="0" algn="ctr">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7</a:t>
                      </a:r>
                    </a:p>
                  </a:txBody>
                  <a:tcPr marL="42083" marR="42083" marT="0" marB="0" anchor="ctr"/>
                </a:tc>
                <a:tc>
                  <a:txBody>
                    <a:bodyPr/>
                    <a:lstStyle/>
                    <a:p>
                      <a:pPr marL="0" marR="0">
                        <a:lnSpc>
                          <a:spcPct val="107000"/>
                        </a:lnSpc>
                        <a:spcBef>
                          <a:spcPts val="0"/>
                        </a:spcBef>
                        <a:spcAft>
                          <a:spcPts val="0"/>
                        </a:spcAft>
                      </a:pPr>
                      <a:r>
                        <a:rPr lang="en-US" sz="1200" dirty="0">
                          <a:effectLst/>
                          <a:latin typeface="+mn-lt"/>
                        </a:rPr>
                        <a:t>Loan limit estimation</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Based of average salary for region and position</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17"/>
                  </a:ext>
                </a:extLst>
              </a:tr>
              <a:tr h="279137">
                <a:tc>
                  <a:txBody>
                    <a:bodyPr/>
                    <a:lstStyle/>
                    <a:p>
                      <a:pPr marL="0" marR="0" algn="ctr">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8</a:t>
                      </a:r>
                    </a:p>
                  </a:txBody>
                  <a:tcPr marL="42083" marR="42083" marT="0" marB="0" anchor="ctr"/>
                </a:tc>
                <a:tc>
                  <a:txBody>
                    <a:bodyPr/>
                    <a:lstStyle/>
                    <a:p>
                      <a:pPr marL="0" marR="0">
                        <a:lnSpc>
                          <a:spcPct val="107000"/>
                        </a:lnSpc>
                        <a:spcBef>
                          <a:spcPts val="0"/>
                        </a:spcBef>
                        <a:spcAft>
                          <a:spcPts val="0"/>
                        </a:spcAft>
                      </a:pPr>
                      <a:r>
                        <a:rPr lang="en-US" sz="1200" dirty="0">
                          <a:effectLst/>
                          <a:latin typeface="+mn-lt"/>
                        </a:rPr>
                        <a:t>Choosing disbursement channel </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rPr>
                        <a:t>Based on scoring results</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18"/>
                  </a:ext>
                </a:extLst>
              </a:tr>
              <a:tr h="279137">
                <a:tc>
                  <a:txBody>
                    <a:bodyPr/>
                    <a:lstStyle/>
                    <a:p>
                      <a:pPr marL="0" marR="0" algn="ctr">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9</a:t>
                      </a:r>
                    </a:p>
                  </a:txBody>
                  <a:tcPr marL="42083" marR="42083" marT="0" marB="0" anchor="ctr"/>
                </a:tc>
                <a:tc>
                  <a:txBody>
                    <a:bodyPr/>
                    <a:lstStyle/>
                    <a:p>
                      <a:pPr marL="0" marR="0">
                        <a:lnSpc>
                          <a:spcPct val="107000"/>
                        </a:lnSpc>
                        <a:spcBef>
                          <a:spcPts val="0"/>
                        </a:spcBef>
                        <a:spcAft>
                          <a:spcPts val="0"/>
                        </a:spcAft>
                      </a:pPr>
                      <a:r>
                        <a:rPr lang="en-US" sz="1200" dirty="0">
                          <a:effectLst/>
                          <a:latin typeface="+mn-lt"/>
                          <a:ea typeface="Calibri" panose="020F0502020204030204" pitchFamily="34" charset="0"/>
                          <a:cs typeface="Times New Roman" panose="02020603050405020304" pitchFamily="18" charset="0"/>
                        </a:rPr>
                        <a:t>Uploading</a:t>
                      </a:r>
                      <a:r>
                        <a:rPr lang="en-US" sz="1200" baseline="0" dirty="0">
                          <a:effectLst/>
                          <a:latin typeface="+mn-lt"/>
                          <a:ea typeface="Calibri" panose="020F0502020204030204" pitchFamily="34" charset="0"/>
                          <a:cs typeface="Times New Roman" panose="02020603050405020304" pitchFamily="18" charset="0"/>
                        </a:rPr>
                        <a:t> additional documents</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tc>
                  <a:txBody>
                    <a:bodyPr/>
                    <a:lstStyle/>
                    <a:p>
                      <a:pPr marL="171450" marR="0" indent="-171450">
                        <a:lnSpc>
                          <a:spcPct val="107000"/>
                        </a:lnSpc>
                        <a:spcBef>
                          <a:spcPts val="0"/>
                        </a:spcBef>
                        <a:spcAft>
                          <a:spcPts val="0"/>
                        </a:spcAft>
                        <a:buFont typeface="Arial" panose="020B0604020202020204" pitchFamily="34" charset="0"/>
                        <a:buChar char="•"/>
                      </a:pPr>
                      <a:r>
                        <a:rPr lang="en-US" sz="1200" dirty="0">
                          <a:effectLst/>
                          <a:latin typeface="+mn-lt"/>
                          <a:ea typeface="Calibri" panose="020F0502020204030204" pitchFamily="34" charset="0"/>
                          <a:cs typeface="Times New Roman" panose="02020603050405020304" pitchFamily="18" charset="0"/>
                        </a:rPr>
                        <a:t>Asking customer to upload proof of billing,</a:t>
                      </a:r>
                      <a:r>
                        <a:rPr lang="en-US" sz="1200" baseline="0" dirty="0">
                          <a:effectLst/>
                          <a:latin typeface="+mn-lt"/>
                          <a:ea typeface="Calibri" panose="020F0502020204030204" pitchFamily="34" charset="0"/>
                          <a:cs typeface="Times New Roman" panose="02020603050405020304" pitchFamily="18" charset="0"/>
                        </a:rPr>
                        <a:t> SSS payments based on score</a:t>
                      </a:r>
                      <a:endParaRPr lang="en-US" sz="1200" dirty="0">
                        <a:effectLst/>
                        <a:latin typeface="+mn-lt"/>
                        <a:ea typeface="Calibri" panose="020F0502020204030204" pitchFamily="34" charset="0"/>
                        <a:cs typeface="Times New Roman" panose="02020603050405020304" pitchFamily="18" charset="0"/>
                      </a:endParaRPr>
                    </a:p>
                  </a:txBody>
                  <a:tcPr marL="42083" marR="42083" marT="0" marB="0" anchor="ct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3773017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2" y="764704"/>
            <a:ext cx="8807572" cy="5361459"/>
          </a:xfrm>
        </p:spPr>
        <p:txBody>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Заголовок 1"/>
          <p:cNvSpPr>
            <a:spLocks noGrp="1"/>
          </p:cNvSpPr>
          <p:nvPr>
            <p:ph type="title"/>
          </p:nvPr>
        </p:nvSpPr>
        <p:spPr/>
        <p:txBody>
          <a:bodyPr/>
          <a:lstStyle/>
          <a:p>
            <a:r>
              <a:rPr lang="en-US" dirty="0"/>
              <a:t>5. Collections procedure – standard approach</a:t>
            </a:r>
            <a:endParaRPr lang="ru-RU" dirty="0"/>
          </a:p>
        </p:txBody>
      </p:sp>
      <p:graphicFrame>
        <p:nvGraphicFramePr>
          <p:cNvPr id="5" name="Таблица 4"/>
          <p:cNvGraphicFramePr>
            <a:graphicFrameLocks noGrp="1"/>
          </p:cNvGraphicFramePr>
          <p:nvPr>
            <p:extLst>
              <p:ext uri="{D42A27DB-BD31-4B8C-83A1-F6EECF244321}">
                <p14:modId xmlns:p14="http://schemas.microsoft.com/office/powerpoint/2010/main" val="601296855"/>
              </p:ext>
            </p:extLst>
          </p:nvPr>
        </p:nvGraphicFramePr>
        <p:xfrm>
          <a:off x="179512" y="764704"/>
          <a:ext cx="8785101" cy="4480659"/>
        </p:xfrm>
        <a:graphic>
          <a:graphicData uri="http://schemas.openxmlformats.org/drawingml/2006/table">
            <a:tbl>
              <a:tblPr firstRow="1" bandRow="1">
                <a:tableStyleId>{5C22544A-7EE6-4342-B048-85BDC9FD1C3A}</a:tableStyleId>
              </a:tblPr>
              <a:tblGrid>
                <a:gridCol w="297801">
                  <a:extLst>
                    <a:ext uri="{9D8B030D-6E8A-4147-A177-3AD203B41FA5}">
                      <a16:colId xmlns:a16="http://schemas.microsoft.com/office/drawing/2014/main" val="20003"/>
                    </a:ext>
                  </a:extLst>
                </a:gridCol>
                <a:gridCol w="1239404">
                  <a:extLst>
                    <a:ext uri="{9D8B030D-6E8A-4147-A177-3AD203B41FA5}">
                      <a16:colId xmlns:a16="http://schemas.microsoft.com/office/drawing/2014/main" val="20000"/>
                    </a:ext>
                  </a:extLst>
                </a:gridCol>
                <a:gridCol w="3796516">
                  <a:extLst>
                    <a:ext uri="{9D8B030D-6E8A-4147-A177-3AD203B41FA5}">
                      <a16:colId xmlns:a16="http://schemas.microsoft.com/office/drawing/2014/main" val="20001"/>
                    </a:ext>
                  </a:extLst>
                </a:gridCol>
                <a:gridCol w="2277912">
                  <a:extLst>
                    <a:ext uri="{9D8B030D-6E8A-4147-A177-3AD203B41FA5}">
                      <a16:colId xmlns:a16="http://schemas.microsoft.com/office/drawing/2014/main" val="20002"/>
                    </a:ext>
                  </a:extLst>
                </a:gridCol>
                <a:gridCol w="1173468">
                  <a:extLst>
                    <a:ext uri="{9D8B030D-6E8A-4147-A177-3AD203B41FA5}">
                      <a16:colId xmlns:a16="http://schemas.microsoft.com/office/drawing/2014/main" val="20004"/>
                    </a:ext>
                  </a:extLst>
                </a:gridCol>
              </a:tblGrid>
              <a:tr h="304807">
                <a:tc>
                  <a:txBody>
                    <a:bodyPr/>
                    <a:lstStyle/>
                    <a:p>
                      <a:pPr algn="ctr"/>
                      <a:r>
                        <a:rPr lang="en-US" sz="1200" dirty="0">
                          <a:solidFill>
                            <a:schemeClr val="bg1"/>
                          </a:solidFill>
                        </a:rPr>
                        <a:t>#</a:t>
                      </a:r>
                      <a:endParaRPr lang="ru-RU" sz="1200" dirty="0">
                        <a:solidFill>
                          <a:schemeClr val="bg1"/>
                        </a:solidFill>
                      </a:endParaRPr>
                    </a:p>
                  </a:txBody>
                  <a:tcPr/>
                </a:tc>
                <a:tc>
                  <a:txBody>
                    <a:bodyPr/>
                    <a:lstStyle/>
                    <a:p>
                      <a:pPr algn="ctr"/>
                      <a:r>
                        <a:rPr lang="en-US" sz="1200" dirty="0">
                          <a:solidFill>
                            <a:schemeClr val="bg1"/>
                          </a:solidFill>
                        </a:rPr>
                        <a:t>Stage</a:t>
                      </a:r>
                      <a:endParaRPr lang="ru-RU" sz="1200" dirty="0">
                        <a:solidFill>
                          <a:schemeClr val="bg1"/>
                        </a:solidFill>
                      </a:endParaRPr>
                    </a:p>
                  </a:txBody>
                  <a:tcPr/>
                </a:tc>
                <a:tc>
                  <a:txBody>
                    <a:bodyPr/>
                    <a:lstStyle/>
                    <a:p>
                      <a:pPr algn="ctr"/>
                      <a:r>
                        <a:rPr lang="en-US" sz="1200" dirty="0">
                          <a:solidFill>
                            <a:schemeClr val="bg1"/>
                          </a:solidFill>
                        </a:rPr>
                        <a:t>Short description</a:t>
                      </a:r>
                      <a:endParaRPr lang="ru-RU" sz="1200" dirty="0">
                        <a:solidFill>
                          <a:schemeClr val="bg1"/>
                        </a:solidFill>
                      </a:endParaRPr>
                    </a:p>
                  </a:txBody>
                  <a:tcPr/>
                </a:tc>
                <a:tc>
                  <a:txBody>
                    <a:bodyPr/>
                    <a:lstStyle/>
                    <a:p>
                      <a:pPr algn="ctr"/>
                      <a:r>
                        <a:rPr lang="en-US" sz="1200" dirty="0">
                          <a:solidFill>
                            <a:schemeClr val="bg1"/>
                          </a:solidFill>
                        </a:rPr>
                        <a:t>3</a:t>
                      </a:r>
                      <a:r>
                        <a:rPr lang="en-US" sz="1200" baseline="0" dirty="0">
                          <a:solidFill>
                            <a:schemeClr val="bg1"/>
                          </a:solidFill>
                        </a:rPr>
                        <a:t> month after launch</a:t>
                      </a:r>
                      <a:endParaRPr lang="ru-RU" sz="1200" dirty="0">
                        <a:solidFill>
                          <a:schemeClr val="bg1"/>
                        </a:solidFill>
                      </a:endParaRPr>
                    </a:p>
                  </a:txBody>
                  <a:tcPr/>
                </a:tc>
                <a:tc>
                  <a:txBody>
                    <a:bodyPr/>
                    <a:lstStyle/>
                    <a:p>
                      <a:pPr algn="ctr"/>
                      <a:r>
                        <a:rPr lang="en-US" sz="1200" dirty="0">
                          <a:solidFill>
                            <a:schemeClr val="bg1"/>
                          </a:solidFill>
                        </a:rPr>
                        <a:t>Stage Period</a:t>
                      </a:r>
                      <a:endParaRPr lang="ru-RU" sz="1200" dirty="0">
                        <a:solidFill>
                          <a:schemeClr val="bg1"/>
                        </a:solidFill>
                      </a:endParaRPr>
                    </a:p>
                  </a:txBody>
                  <a:tcPr/>
                </a:tc>
                <a:extLst>
                  <a:ext uri="{0D108BD9-81ED-4DB2-BD59-A6C34878D82A}">
                    <a16:rowId xmlns:a16="http://schemas.microsoft.com/office/drawing/2014/main" val="10000"/>
                  </a:ext>
                </a:extLst>
              </a:tr>
              <a:tr h="731536">
                <a:tc>
                  <a:txBody>
                    <a:bodyPr/>
                    <a:lstStyle/>
                    <a:p>
                      <a:pPr marL="0" lvl="1" indent="0"/>
                      <a:r>
                        <a:rPr lang="en-US" sz="1200" dirty="0">
                          <a:solidFill>
                            <a:schemeClr val="tx1"/>
                          </a:solidFill>
                        </a:rPr>
                        <a:t>1</a:t>
                      </a:r>
                    </a:p>
                  </a:txBody>
                  <a:tcPr/>
                </a:tc>
                <a:tc>
                  <a:txBody>
                    <a:bodyPr/>
                    <a:lstStyle/>
                    <a:p>
                      <a:pPr marL="0" lvl="1" indent="0"/>
                      <a:r>
                        <a:rPr lang="en-US" sz="1200" dirty="0">
                          <a:solidFill>
                            <a:schemeClr val="tx1"/>
                          </a:solidFill>
                        </a:rPr>
                        <a:t>Pre</a:t>
                      </a:r>
                      <a:r>
                        <a:rPr lang="en-US" sz="1200" baseline="0" dirty="0">
                          <a:solidFill>
                            <a:schemeClr val="tx1"/>
                          </a:solidFill>
                        </a:rPr>
                        <a:t> – Collection </a:t>
                      </a:r>
                      <a:endParaRPr lang="en-US" sz="12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SMS Notification</a:t>
                      </a:r>
                      <a:r>
                        <a:rPr lang="en-US" sz="1200" baseline="0" dirty="0">
                          <a:solidFill>
                            <a:schemeClr val="tx1"/>
                          </a:solidFill>
                        </a:rPr>
                        <a:t> borrower about payment</a:t>
                      </a:r>
                      <a:endParaRPr lang="ru-RU" sz="12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In-house</a:t>
                      </a:r>
                      <a:endParaRPr lang="ru-RU" sz="1200" dirty="0">
                        <a:solidFill>
                          <a:schemeClr val="tx1">
                            <a:lumMod val="50000"/>
                            <a:lumOff val="50000"/>
                          </a:schemeClr>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 and </a:t>
                      </a:r>
                      <a:r>
                        <a:rPr lang="en-US" sz="1200" baseline="0" dirty="0">
                          <a:solidFill>
                            <a:schemeClr val="tx1"/>
                          </a:solidFill>
                        </a:rPr>
                        <a:t> 7 days before payback</a:t>
                      </a:r>
                      <a:endParaRPr lang="ru-RU" sz="1200" dirty="0">
                        <a:solidFill>
                          <a:schemeClr val="tx1"/>
                        </a:solidFill>
                      </a:endParaRPr>
                    </a:p>
                  </a:txBody>
                  <a:tcPr/>
                </a:tc>
                <a:extLst>
                  <a:ext uri="{0D108BD9-81ED-4DB2-BD59-A6C34878D82A}">
                    <a16:rowId xmlns:a16="http://schemas.microsoft.com/office/drawing/2014/main" val="10005"/>
                  </a:ext>
                </a:extLst>
              </a:tr>
              <a:tr h="944901">
                <a:tc>
                  <a:txBody>
                    <a:bodyPr/>
                    <a:lstStyle/>
                    <a:p>
                      <a:pPr marL="0" lvl="1" indent="0"/>
                      <a:r>
                        <a:rPr lang="en-US" sz="1200" dirty="0">
                          <a:solidFill>
                            <a:schemeClr val="tx1"/>
                          </a:solidFill>
                        </a:rPr>
                        <a:t>2</a:t>
                      </a:r>
                    </a:p>
                  </a:txBody>
                  <a:tcPr/>
                </a:tc>
                <a:tc>
                  <a:txBody>
                    <a:bodyPr/>
                    <a:lstStyle/>
                    <a:p>
                      <a:pPr marL="0" lvl="1" indent="0"/>
                      <a:r>
                        <a:rPr lang="en-US" sz="1200" dirty="0">
                          <a:solidFill>
                            <a:schemeClr val="tx1"/>
                          </a:solidFill>
                        </a:rPr>
                        <a:t>Early Collections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Telemarketing</a:t>
                      </a:r>
                      <a:r>
                        <a:rPr lang="en-US" sz="1200" baseline="0" dirty="0">
                          <a:solidFill>
                            <a:schemeClr val="tx1"/>
                          </a:solidFill>
                        </a:rPr>
                        <a:t>, SMS and  </a:t>
                      </a:r>
                      <a:r>
                        <a:rPr lang="en-US" sz="1200" dirty="0">
                          <a:solidFill>
                            <a:schemeClr val="tx1"/>
                          </a:solidFill>
                        </a:rPr>
                        <a:t>Email direct</a:t>
                      </a:r>
                      <a:r>
                        <a:rPr lang="en-US" sz="1200" baseline="0" dirty="0">
                          <a:solidFill>
                            <a:schemeClr val="tx1"/>
                          </a:solidFill>
                        </a:rPr>
                        <a:t> to Borrower</a:t>
                      </a:r>
                      <a:r>
                        <a:rPr lang="en-US" sz="1200" dirty="0">
                          <a:solidFill>
                            <a:schemeClr val="tx1"/>
                          </a:solidFill>
                        </a:rPr>
                        <a:t> – Notification about missed payment.</a:t>
                      </a:r>
                      <a:r>
                        <a:rPr lang="en-US" sz="1200" baseline="0" dirty="0">
                          <a:solidFill>
                            <a:schemeClr val="tx1"/>
                          </a:solidFill>
                        </a:rPr>
                        <a:t> Our Target co collect money, in case social default we offer loan prolongation for fee.</a:t>
                      </a:r>
                      <a:endParaRPr lang="ru-RU" sz="12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In-house</a:t>
                      </a:r>
                      <a:endParaRPr lang="ru-RU" sz="1200" dirty="0">
                        <a:solidFill>
                          <a:schemeClr val="tx1">
                            <a:lumMod val="50000"/>
                            <a:lumOff val="50000"/>
                          </a:schemeClr>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1-30 days after default</a:t>
                      </a:r>
                      <a:endParaRPr lang="ru-RU" sz="1200" dirty="0">
                        <a:solidFill>
                          <a:schemeClr val="tx1"/>
                        </a:solidFill>
                      </a:endParaRPr>
                    </a:p>
                  </a:txBody>
                  <a:tcPr/>
                </a:tc>
                <a:extLst>
                  <a:ext uri="{0D108BD9-81ED-4DB2-BD59-A6C34878D82A}">
                    <a16:rowId xmlns:a16="http://schemas.microsoft.com/office/drawing/2014/main" val="10001"/>
                  </a:ext>
                </a:extLst>
              </a:tr>
              <a:tr h="944901">
                <a:tc>
                  <a:txBody>
                    <a:bodyPr/>
                    <a:lstStyle/>
                    <a:p>
                      <a:pPr marL="0" lvl="1" indent="0"/>
                      <a:r>
                        <a:rPr lang="en-US" sz="1200" dirty="0">
                          <a:solidFill>
                            <a:schemeClr val="tx1"/>
                          </a:solidFill>
                        </a:rPr>
                        <a:t>3</a:t>
                      </a:r>
                      <a:endParaRPr lang="ru-RU" sz="1200" dirty="0">
                        <a:solidFill>
                          <a:schemeClr val="tx1"/>
                        </a:solidFill>
                      </a:endParaRPr>
                    </a:p>
                  </a:txBody>
                  <a:tcPr/>
                </a:tc>
                <a:tc>
                  <a:txBody>
                    <a:bodyPr/>
                    <a:lstStyle/>
                    <a:p>
                      <a:pPr marL="0" lvl="1" indent="0"/>
                      <a:r>
                        <a:rPr lang="en-US" sz="1200" dirty="0">
                          <a:solidFill>
                            <a:schemeClr val="tx1"/>
                          </a:solidFill>
                        </a:rPr>
                        <a:t>Middle Collections </a:t>
                      </a:r>
                      <a:endParaRPr lang="ru-RU" sz="12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Telemarketing</a:t>
                      </a:r>
                      <a:r>
                        <a:rPr lang="en-US" sz="1200" baseline="0" dirty="0">
                          <a:solidFill>
                            <a:schemeClr val="tx1"/>
                          </a:solidFill>
                        </a:rPr>
                        <a:t>, SMS and  </a:t>
                      </a:r>
                      <a:r>
                        <a:rPr lang="en-US" sz="1200" dirty="0">
                          <a:solidFill>
                            <a:schemeClr val="tx1"/>
                          </a:solidFill>
                        </a:rPr>
                        <a:t>Email to</a:t>
                      </a:r>
                      <a:r>
                        <a:rPr lang="en-US" sz="1200" baseline="0" dirty="0">
                          <a:solidFill>
                            <a:schemeClr val="tx1"/>
                          </a:solidFill>
                        </a:rPr>
                        <a:t> Borrower and additional contacts, provided by customer during application</a:t>
                      </a:r>
                      <a:r>
                        <a:rPr lang="en-US" sz="1200" dirty="0">
                          <a:solidFill>
                            <a:schemeClr val="tx1"/>
                          </a:solidFill>
                        </a:rPr>
                        <a:t>. We notify him about</a:t>
                      </a:r>
                      <a:r>
                        <a:rPr lang="en-US" sz="1200" baseline="0" dirty="0">
                          <a:solidFill>
                            <a:schemeClr val="tx1"/>
                          </a:solidFill>
                        </a:rPr>
                        <a:t> consequences in case default. </a:t>
                      </a:r>
                      <a:endParaRPr lang="en-US" sz="1200" kern="1200" dirty="0">
                        <a:solidFill>
                          <a:schemeClr val="tx1"/>
                        </a:solidFill>
                        <a:latin typeface="+mn-lt"/>
                        <a:ea typeface="+mn-ea"/>
                        <a:cs typeface="+mn-cs"/>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In-house</a:t>
                      </a:r>
                      <a:endParaRPr lang="en-US" sz="1200" dirty="0">
                        <a:solidFill>
                          <a:schemeClr val="tx1">
                            <a:lumMod val="50000"/>
                            <a:lumOff val="50000"/>
                          </a:schemeClr>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30-60 days after default</a:t>
                      </a:r>
                    </a:p>
                  </a:txBody>
                  <a:tcPr/>
                </a:tc>
                <a:extLst>
                  <a:ext uri="{0D108BD9-81ED-4DB2-BD59-A6C34878D82A}">
                    <a16:rowId xmlns:a16="http://schemas.microsoft.com/office/drawing/2014/main" val="10002"/>
                  </a:ext>
                </a:extLst>
              </a:tr>
              <a:tr h="731536">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4</a:t>
                      </a:r>
                      <a:endParaRPr lang="ru-RU" sz="12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rPr>
                        <a:t>Late Collection</a:t>
                      </a:r>
                      <a:endParaRPr lang="ru-RU" sz="12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Field visiting to living area,</a:t>
                      </a:r>
                      <a:r>
                        <a:rPr lang="en-US" sz="1200" baseline="0" dirty="0">
                          <a:solidFill>
                            <a:schemeClr val="tx1"/>
                          </a:solidFill>
                        </a:rPr>
                        <a:t> work, </a:t>
                      </a:r>
                      <a:r>
                        <a:rPr lang="en-US" sz="1200" dirty="0"/>
                        <a:t>borrower’s relatives</a:t>
                      </a:r>
                      <a:r>
                        <a:rPr lang="ru-RU" sz="1200" dirty="0"/>
                        <a:t>.</a:t>
                      </a:r>
                      <a:endParaRPr lang="en-US" sz="12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Outsourcing(collection agencies and motorbike collectors)</a:t>
                      </a:r>
                      <a:endParaRPr lang="ru-RU" sz="1200" dirty="0">
                        <a:solidFill>
                          <a:schemeClr val="tx1">
                            <a:lumMod val="50000"/>
                            <a:lumOff val="50000"/>
                          </a:schemeClr>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60-90 days after default</a:t>
                      </a:r>
                    </a:p>
                    <a:p>
                      <a:pPr marL="0" marR="0" indent="0" algn="ctr" defTabSz="914400" rtl="0" eaLnBrk="1" fontAlgn="auto" latinLnBrk="0" hangingPunct="1">
                        <a:lnSpc>
                          <a:spcPct val="100000"/>
                        </a:lnSpc>
                        <a:spcBef>
                          <a:spcPts val="0"/>
                        </a:spcBef>
                        <a:spcAft>
                          <a:spcPts val="0"/>
                        </a:spcAft>
                        <a:buClrTx/>
                        <a:buSzTx/>
                        <a:buFontTx/>
                        <a:buNone/>
                        <a:tabLst/>
                        <a:defRPr/>
                      </a:pPr>
                      <a:endParaRPr lang="ru-RU" sz="1200" dirty="0">
                        <a:solidFill>
                          <a:schemeClr val="tx1"/>
                        </a:solidFill>
                      </a:endParaRPr>
                    </a:p>
                  </a:txBody>
                  <a:tcPr/>
                </a:tc>
                <a:extLst>
                  <a:ext uri="{0D108BD9-81ED-4DB2-BD59-A6C34878D82A}">
                    <a16:rowId xmlns:a16="http://schemas.microsoft.com/office/drawing/2014/main" val="10003"/>
                  </a:ext>
                </a:extLst>
              </a:tr>
              <a:tr h="51817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5</a:t>
                      </a:r>
                      <a:endParaRPr lang="ru-RU" sz="12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Hard</a:t>
                      </a:r>
                      <a:r>
                        <a:rPr lang="en-US" sz="1200" baseline="0" dirty="0">
                          <a:solidFill>
                            <a:schemeClr val="tx1"/>
                          </a:solidFill>
                        </a:rPr>
                        <a:t> Collection</a:t>
                      </a:r>
                      <a:endParaRPr lang="ru-RU" sz="12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Home</a:t>
                      </a:r>
                      <a:r>
                        <a:rPr lang="en-US" sz="1200" baseline="0" dirty="0">
                          <a:solidFill>
                            <a:schemeClr val="tx1"/>
                          </a:solidFill>
                        </a:rPr>
                        <a:t> Visit, Preparation to Debt Sale</a:t>
                      </a:r>
                      <a:endParaRPr lang="ru-RU" sz="1200" dirty="0">
                        <a:solidFill>
                          <a:schemeClr val="tx1"/>
                        </a:solidFill>
                      </a:endParaRPr>
                    </a:p>
                  </a:txBody>
                  <a:tcPr/>
                </a:tc>
                <a:tc>
                  <a:txBody>
                    <a:bodyPr/>
                    <a:lstStyle/>
                    <a:p>
                      <a:pPr algn="ctr"/>
                      <a:r>
                        <a:rPr lang="en-US" sz="1200" dirty="0">
                          <a:solidFill>
                            <a:schemeClr val="tx1"/>
                          </a:solidFill>
                        </a:rPr>
                        <a:t>Outsourced/Optional</a:t>
                      </a:r>
                      <a:endParaRPr lang="ru-RU" sz="1200" dirty="0">
                        <a:solidFill>
                          <a:schemeClr val="tx1">
                            <a:lumMod val="50000"/>
                            <a:lumOff val="50000"/>
                          </a:schemeClr>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90-120 days after default</a:t>
                      </a:r>
                    </a:p>
                  </a:txBody>
                  <a:tcPr/>
                </a:tc>
                <a:extLst>
                  <a:ext uri="{0D108BD9-81ED-4DB2-BD59-A6C34878D82A}">
                    <a16:rowId xmlns:a16="http://schemas.microsoft.com/office/drawing/2014/main" val="10004"/>
                  </a:ext>
                </a:extLst>
              </a:tr>
              <a:tr h="30480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6</a:t>
                      </a:r>
                      <a:endParaRPr lang="ru-RU" sz="12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Debt</a:t>
                      </a:r>
                      <a:r>
                        <a:rPr lang="en-US" sz="1200" baseline="0" dirty="0">
                          <a:solidFill>
                            <a:schemeClr val="tx1"/>
                          </a:solidFill>
                        </a:rPr>
                        <a:t> Sale</a:t>
                      </a:r>
                      <a:endParaRPr lang="ru-RU" sz="12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After</a:t>
                      </a:r>
                      <a:r>
                        <a:rPr lang="en-US" sz="1200" baseline="0" dirty="0">
                          <a:solidFill>
                            <a:schemeClr val="tx1"/>
                          </a:solidFill>
                        </a:rPr>
                        <a:t> 120 Days of default we will sale debts.</a:t>
                      </a:r>
                      <a:endParaRPr lang="ru-RU" sz="1200" dirty="0">
                        <a:solidFill>
                          <a:schemeClr val="tx1"/>
                        </a:solidFill>
                      </a:endParaRPr>
                    </a:p>
                  </a:txBody>
                  <a:tcPr/>
                </a:tc>
                <a:tc>
                  <a:txBody>
                    <a:bodyPr/>
                    <a:lstStyle/>
                    <a:p>
                      <a:pPr algn="ctr"/>
                      <a:r>
                        <a:rPr lang="en-US" sz="1200" dirty="0">
                          <a:solidFill>
                            <a:schemeClr val="tx1"/>
                          </a:solidFill>
                        </a:rPr>
                        <a:t>Outsourced</a:t>
                      </a:r>
                      <a:endParaRPr lang="ru-RU" sz="1200" dirty="0">
                        <a:solidFill>
                          <a:schemeClr val="tx1">
                            <a:lumMod val="50000"/>
                            <a:lumOff val="50000"/>
                          </a:schemeClr>
                        </a:solidFill>
                      </a:endParaRPr>
                    </a:p>
                  </a:txBody>
                  <a:tcPr/>
                </a:tc>
                <a:tc>
                  <a:txBody>
                    <a:bodyPr/>
                    <a:lstStyle/>
                    <a:p>
                      <a:pPr algn="ctr"/>
                      <a:r>
                        <a:rPr lang="en-US" sz="1200" dirty="0">
                          <a:solidFill>
                            <a:schemeClr val="tx1"/>
                          </a:solidFill>
                        </a:rPr>
                        <a:t>120+</a:t>
                      </a:r>
                      <a:endParaRPr lang="ru-RU" sz="1200" dirty="0">
                        <a:solidFill>
                          <a:schemeClr val="tx1"/>
                        </a:solidFill>
                      </a:endParaRPr>
                    </a:p>
                  </a:txBody>
                  <a:tcPr/>
                </a:tc>
                <a:extLst>
                  <a:ext uri="{0D108BD9-81ED-4DB2-BD59-A6C34878D82A}">
                    <a16:rowId xmlns:a16="http://schemas.microsoft.com/office/drawing/2014/main" val="10006"/>
                  </a:ext>
                </a:extLst>
              </a:tr>
            </a:tbl>
          </a:graphicData>
        </a:graphic>
      </p:graphicFrame>
      <p:sp>
        <p:nvSpPr>
          <p:cNvPr id="7" name="Номер слайда 6"/>
          <p:cNvSpPr>
            <a:spLocks noGrp="1"/>
          </p:cNvSpPr>
          <p:nvPr>
            <p:ph type="sldNum" sz="quarter" idx="12"/>
          </p:nvPr>
        </p:nvSpPr>
        <p:spPr/>
        <p:txBody>
          <a:bodyPr/>
          <a:lstStyle/>
          <a:p>
            <a:fld id="{D7F305DA-160D-498F-B102-A1D8643B4A2C}" type="slidenum">
              <a:rPr lang="ru-RU" smtClean="0"/>
              <a:t>35</a:t>
            </a:fld>
            <a:endParaRPr lang="ru-RU"/>
          </a:p>
        </p:txBody>
      </p:sp>
    </p:spTree>
    <p:extLst>
      <p:ext uri="{BB962C8B-B14F-4D97-AF65-F5344CB8AC3E}">
        <p14:creationId xmlns:p14="http://schemas.microsoft.com/office/powerpoint/2010/main" val="2091541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Autofit/>
          </a:bodyPr>
          <a:lstStyle/>
          <a:p>
            <a:pPr algn="l"/>
            <a:r>
              <a:rPr lang="en-US" sz="2400" dirty="0"/>
              <a:t>IT architecture </a:t>
            </a:r>
            <a:endParaRPr lang="ru-RU" sz="2400" dirty="0"/>
          </a:p>
        </p:txBody>
      </p:sp>
      <p:sp>
        <p:nvSpPr>
          <p:cNvPr id="4" name="Номер слайда 3"/>
          <p:cNvSpPr>
            <a:spLocks noGrp="1"/>
          </p:cNvSpPr>
          <p:nvPr>
            <p:ph type="sldNum" sz="quarter" idx="12"/>
          </p:nvPr>
        </p:nvSpPr>
        <p:spPr/>
        <p:txBody>
          <a:bodyPr/>
          <a:lstStyle/>
          <a:p>
            <a:fld id="{D7F305DA-160D-498F-B102-A1D8643B4A2C}" type="slidenum">
              <a:rPr lang="ru-RU" smtClean="0"/>
              <a:t>36</a:t>
            </a:fld>
            <a:endParaRPr lang="ru-RU"/>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7" name="Изображение 6"/>
          <p:cNvPicPr>
            <a:picLocks noChangeAspect="1"/>
          </p:cNvPicPr>
          <p:nvPr/>
        </p:nvPicPr>
        <p:blipFill>
          <a:blip r:embed="rId3"/>
          <a:stretch>
            <a:fillRect/>
          </a:stretch>
        </p:blipFill>
        <p:spPr>
          <a:xfrm>
            <a:off x="90279" y="1484784"/>
            <a:ext cx="8874209" cy="3704259"/>
          </a:xfrm>
          <a:prstGeom prst="rect">
            <a:avLst/>
          </a:prstGeom>
        </p:spPr>
      </p:pic>
    </p:spTree>
    <p:extLst>
      <p:ext uri="{BB962C8B-B14F-4D97-AF65-F5344CB8AC3E}">
        <p14:creationId xmlns:p14="http://schemas.microsoft.com/office/powerpoint/2010/main" val="36888324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l"/>
            <a:r>
              <a:rPr lang="en-US" sz="3200" dirty="0"/>
              <a:t>IT architecture- incremental view</a:t>
            </a:r>
            <a:endParaRPr lang="ru-RU" sz="3200"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37</a:t>
            </a:fld>
            <a:endParaRPr lang="ru-RU"/>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pic>
        <p:nvPicPr>
          <p:cNvPr id="3" name="Изображение 2"/>
          <p:cNvPicPr>
            <a:picLocks noChangeAspect="1"/>
          </p:cNvPicPr>
          <p:nvPr/>
        </p:nvPicPr>
        <p:blipFill>
          <a:blip r:embed="rId3"/>
          <a:stretch>
            <a:fillRect/>
          </a:stretch>
        </p:blipFill>
        <p:spPr>
          <a:xfrm>
            <a:off x="179388" y="1048094"/>
            <a:ext cx="8785225" cy="4705828"/>
          </a:xfrm>
          <a:prstGeom prst="rect">
            <a:avLst/>
          </a:prstGeom>
        </p:spPr>
      </p:pic>
    </p:spTree>
    <p:extLst>
      <p:ext uri="{BB962C8B-B14F-4D97-AF65-F5344CB8AC3E}">
        <p14:creationId xmlns:p14="http://schemas.microsoft.com/office/powerpoint/2010/main" val="1555108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sz="3200" dirty="0"/>
              <a:t>6. IT architecture geo layout</a:t>
            </a:r>
            <a:endParaRPr lang="ru-RU" sz="3200" dirty="0"/>
          </a:p>
        </p:txBody>
      </p:sp>
      <p:sp>
        <p:nvSpPr>
          <p:cNvPr id="5" name="Номер слайда 4"/>
          <p:cNvSpPr>
            <a:spLocks noGrp="1"/>
          </p:cNvSpPr>
          <p:nvPr>
            <p:ph type="sldNum" sz="quarter" idx="12"/>
          </p:nvPr>
        </p:nvSpPr>
        <p:spPr/>
        <p:txBody>
          <a:bodyPr/>
          <a:lstStyle/>
          <a:p>
            <a:fld id="{D7F305DA-160D-498F-B102-A1D8643B4A2C}" type="slidenum">
              <a:rPr lang="ru-RU" smtClean="0"/>
              <a:pPr/>
              <a:t>38</a:t>
            </a:fld>
            <a:endParaRPr lang="ru-RU" dirty="0"/>
          </a:p>
        </p:txBody>
      </p:sp>
      <p:pic>
        <p:nvPicPr>
          <p:cNvPr id="3" name="Изображение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387" y="836613"/>
            <a:ext cx="8785225" cy="4896643"/>
          </a:xfrm>
          <a:prstGeom prst="rect">
            <a:avLst/>
          </a:prstGeom>
        </p:spPr>
      </p:pic>
      <p:sp>
        <p:nvSpPr>
          <p:cNvPr id="6" name="TextBox 5"/>
          <p:cNvSpPr txBox="1"/>
          <p:nvPr/>
        </p:nvSpPr>
        <p:spPr>
          <a:xfrm>
            <a:off x="186731" y="5898734"/>
            <a:ext cx="8777882" cy="338554"/>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sz="1600" dirty="0"/>
              <a:t>We will use standard geo layout, adopted to full online process.</a:t>
            </a:r>
          </a:p>
        </p:txBody>
      </p:sp>
    </p:spTree>
    <p:extLst>
      <p:ext uri="{BB962C8B-B14F-4D97-AF65-F5344CB8AC3E}">
        <p14:creationId xmlns:p14="http://schemas.microsoft.com/office/powerpoint/2010/main" val="384797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39</a:t>
            </a:fld>
            <a:endParaRPr lang="ru-RU"/>
          </a:p>
        </p:txBody>
      </p:sp>
      <p:sp>
        <p:nvSpPr>
          <p:cNvPr id="5" name="Title 1"/>
          <p:cNvSpPr>
            <a:spLocks noGrp="1"/>
          </p:cNvSpPr>
          <p:nvPr>
            <p:ph type="title"/>
          </p:nvPr>
        </p:nvSpPr>
        <p:spPr>
          <a:xfrm>
            <a:off x="395536" y="116632"/>
            <a:ext cx="8159540" cy="312281"/>
          </a:xfrm>
        </p:spPr>
        <p:txBody>
          <a:bodyPr/>
          <a:lstStyle/>
          <a:p>
            <a:r>
              <a:rPr lang="en-US" dirty="0"/>
              <a:t>6. IT scope of work</a:t>
            </a:r>
          </a:p>
        </p:txBody>
      </p:sp>
      <p:graphicFrame>
        <p:nvGraphicFramePr>
          <p:cNvPr id="7" name="Таблица 2"/>
          <p:cNvGraphicFramePr>
            <a:graphicFrameLocks noGrp="1"/>
          </p:cNvGraphicFramePr>
          <p:nvPr>
            <p:extLst>
              <p:ext uri="{D42A27DB-BD31-4B8C-83A1-F6EECF244321}">
                <p14:modId xmlns:p14="http://schemas.microsoft.com/office/powerpoint/2010/main" val="2432009716"/>
              </p:ext>
            </p:extLst>
          </p:nvPr>
        </p:nvGraphicFramePr>
        <p:xfrm>
          <a:off x="179387" y="829031"/>
          <a:ext cx="8785225" cy="2485601"/>
        </p:xfrm>
        <a:graphic>
          <a:graphicData uri="http://schemas.openxmlformats.org/drawingml/2006/table">
            <a:tbl>
              <a:tblPr firstRow="1" bandRow="1">
                <a:tableStyleId>{5C22544A-7EE6-4342-B048-85BDC9FD1C3A}</a:tableStyleId>
              </a:tblPr>
              <a:tblGrid>
                <a:gridCol w="288157">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2160240">
                  <a:extLst>
                    <a:ext uri="{9D8B030D-6E8A-4147-A177-3AD203B41FA5}">
                      <a16:colId xmlns:a16="http://schemas.microsoft.com/office/drawing/2014/main" val="20002"/>
                    </a:ext>
                  </a:extLst>
                </a:gridCol>
                <a:gridCol w="3744540">
                  <a:extLst>
                    <a:ext uri="{9D8B030D-6E8A-4147-A177-3AD203B41FA5}">
                      <a16:colId xmlns:a16="http://schemas.microsoft.com/office/drawing/2014/main" val="20003"/>
                    </a:ext>
                  </a:extLst>
                </a:gridCol>
              </a:tblGrid>
              <a:tr h="267273">
                <a:tc>
                  <a:txBody>
                    <a:bodyPr/>
                    <a:lstStyle/>
                    <a:p>
                      <a:pPr algn="ctr"/>
                      <a:r>
                        <a:rPr lang="en-US" sz="1200" dirty="0"/>
                        <a:t># </a:t>
                      </a:r>
                    </a:p>
                  </a:txBody>
                  <a:tcPr/>
                </a:tc>
                <a:tc>
                  <a:txBody>
                    <a:bodyPr/>
                    <a:lstStyle/>
                    <a:p>
                      <a:pPr algn="ctr"/>
                      <a:r>
                        <a:rPr lang="en-US" sz="1200" dirty="0"/>
                        <a:t>Integration partner</a:t>
                      </a:r>
                    </a:p>
                  </a:txBody>
                  <a:tcPr/>
                </a:tc>
                <a:tc>
                  <a:txBody>
                    <a:bodyPr/>
                    <a:lstStyle/>
                    <a:p>
                      <a:pPr algn="ctr"/>
                      <a:r>
                        <a:rPr lang="en-US" sz="1200" dirty="0"/>
                        <a:t>Type of the</a:t>
                      </a:r>
                      <a:r>
                        <a:rPr lang="en-US" sz="1200" baseline="0" dirty="0"/>
                        <a:t> partner</a:t>
                      </a:r>
                      <a:endParaRPr lang="en-US" sz="1200" dirty="0"/>
                    </a:p>
                  </a:txBody>
                  <a:tcPr/>
                </a:tc>
                <a:tc>
                  <a:txBody>
                    <a:bodyPr/>
                    <a:lstStyle/>
                    <a:p>
                      <a:pPr algn="ctr"/>
                      <a:r>
                        <a:rPr lang="en-US" sz="1200" dirty="0"/>
                        <a:t>Comments </a:t>
                      </a:r>
                    </a:p>
                  </a:txBody>
                  <a:tcPr/>
                </a:tc>
                <a:extLst>
                  <a:ext uri="{0D108BD9-81ED-4DB2-BD59-A6C34878D82A}">
                    <a16:rowId xmlns:a16="http://schemas.microsoft.com/office/drawing/2014/main" val="10000"/>
                  </a:ext>
                </a:extLst>
              </a:tr>
              <a:tr h="267273">
                <a:tc>
                  <a:txBody>
                    <a:bodyPr/>
                    <a:lstStyle/>
                    <a:p>
                      <a:pPr algn="ctr"/>
                      <a:r>
                        <a:rPr lang="en-US" sz="1200" dirty="0"/>
                        <a:t>1</a:t>
                      </a:r>
                    </a:p>
                  </a:txBody>
                  <a:tcPr/>
                </a:tc>
                <a:tc>
                  <a:txBody>
                    <a:bodyPr/>
                    <a:lstStyle/>
                    <a:p>
                      <a:r>
                        <a:rPr lang="en-US" sz="1200" dirty="0"/>
                        <a:t>“PLDT”</a:t>
                      </a:r>
                    </a:p>
                  </a:txBody>
                  <a:tcPr/>
                </a:tc>
                <a:tc>
                  <a:txBody>
                    <a:bodyPr/>
                    <a:lstStyle/>
                    <a:p>
                      <a:r>
                        <a:rPr lang="en-US" sz="1200" dirty="0"/>
                        <a:t>SMS agent</a:t>
                      </a:r>
                    </a:p>
                  </a:txBody>
                  <a:tcPr/>
                </a:tc>
                <a:tc>
                  <a:txBody>
                    <a:bodyPr/>
                    <a:lstStyle/>
                    <a:p>
                      <a:r>
                        <a:rPr lang="en-US" sz="1200" dirty="0"/>
                        <a:t>Use biggest local provider</a:t>
                      </a:r>
                    </a:p>
                  </a:txBody>
                  <a:tcPr/>
                </a:tc>
                <a:extLst>
                  <a:ext uri="{0D108BD9-81ED-4DB2-BD59-A6C34878D82A}">
                    <a16:rowId xmlns:a16="http://schemas.microsoft.com/office/drawing/2014/main" val="10001"/>
                  </a:ext>
                </a:extLst>
              </a:tr>
              <a:tr h="454364">
                <a:tc>
                  <a:txBody>
                    <a:bodyPr/>
                    <a:lstStyle/>
                    <a:p>
                      <a:pPr algn="ctr"/>
                      <a:r>
                        <a:rPr lang="en-US" sz="1200" dirty="0"/>
                        <a:t>2</a:t>
                      </a:r>
                    </a:p>
                  </a:txBody>
                  <a:tcPr/>
                </a:tc>
                <a:tc>
                  <a:txBody>
                    <a:bodyPr/>
                    <a:lstStyle/>
                    <a:p>
                      <a:r>
                        <a:rPr lang="en-US" sz="1200" dirty="0"/>
                        <a:t>“GDS</a:t>
                      </a:r>
                      <a:r>
                        <a:rPr lang="en-US" sz="1200" baseline="0" dirty="0"/>
                        <a:t> Link”</a:t>
                      </a:r>
                      <a:endParaRPr lang="en-US" sz="1200" dirty="0"/>
                    </a:p>
                  </a:txBody>
                  <a:tcPr/>
                </a:tc>
                <a:tc>
                  <a:txBody>
                    <a:bodyPr/>
                    <a:lstStyle/>
                    <a:p>
                      <a:r>
                        <a:rPr lang="en-US" sz="1200" dirty="0"/>
                        <a:t>Access to Credit bureau</a:t>
                      </a:r>
                      <a:r>
                        <a:rPr lang="en-US" sz="1200" baseline="0" dirty="0"/>
                        <a:t> CIBI, BIP, Transunion</a:t>
                      </a:r>
                      <a:endParaRPr lang="en-US" sz="1200" dirty="0"/>
                    </a:p>
                  </a:txBody>
                  <a:tcPr/>
                </a:tc>
                <a:tc>
                  <a:txBody>
                    <a:bodyPr/>
                    <a:lstStyle/>
                    <a:p>
                      <a:r>
                        <a:rPr lang="en-US" sz="1200" dirty="0"/>
                        <a:t>GDS</a:t>
                      </a:r>
                      <a:r>
                        <a:rPr lang="en-US" sz="1200" baseline="0" dirty="0"/>
                        <a:t> allow to integrate with credit bureau before we will get license</a:t>
                      </a:r>
                      <a:endParaRPr lang="en-US" sz="1200" dirty="0"/>
                    </a:p>
                  </a:txBody>
                  <a:tcPr/>
                </a:tc>
                <a:extLst>
                  <a:ext uri="{0D108BD9-81ED-4DB2-BD59-A6C34878D82A}">
                    <a16:rowId xmlns:a16="http://schemas.microsoft.com/office/drawing/2014/main" val="10002"/>
                  </a:ext>
                </a:extLst>
              </a:tr>
              <a:tr h="454364">
                <a:tc>
                  <a:txBody>
                    <a:bodyPr/>
                    <a:lstStyle/>
                    <a:p>
                      <a:pPr algn="ctr"/>
                      <a:r>
                        <a:rPr lang="en-US" sz="1200" dirty="0"/>
                        <a:t>3</a:t>
                      </a:r>
                    </a:p>
                  </a:txBody>
                  <a:tcPr/>
                </a:tc>
                <a:tc>
                  <a:txBody>
                    <a:bodyPr/>
                    <a:lstStyle/>
                    <a:p>
                      <a:r>
                        <a:rPr lang="en-US" sz="1200" dirty="0"/>
                        <a:t>In-house</a:t>
                      </a:r>
                      <a:r>
                        <a:rPr lang="en-US" sz="1200" baseline="0" dirty="0"/>
                        <a:t> decision for anti-fraud web –scoring</a:t>
                      </a:r>
                      <a:endParaRPr lang="en-US" sz="1200" dirty="0"/>
                    </a:p>
                  </a:txBody>
                  <a:tcPr/>
                </a:tc>
                <a:tc>
                  <a:txBody>
                    <a:bodyPr/>
                    <a:lstStyle/>
                    <a:p>
                      <a:r>
                        <a:rPr lang="en-US" sz="1200" dirty="0"/>
                        <a:t>In-house</a:t>
                      </a:r>
                    </a:p>
                  </a:txBody>
                  <a:tcPr/>
                </a:tc>
                <a:tc>
                  <a:txBody>
                    <a:bodyPr/>
                    <a:lstStyle/>
                    <a:p>
                      <a:r>
                        <a:rPr lang="en-US" sz="1200" dirty="0"/>
                        <a:t>Allow</a:t>
                      </a:r>
                      <a:r>
                        <a:rPr lang="en-US" sz="1200" baseline="0" dirty="0"/>
                        <a:t> to block </a:t>
                      </a:r>
                      <a:r>
                        <a:rPr lang="en-US" sz="1200" baseline="0" dirty="0" err="1"/>
                        <a:t>ip</a:t>
                      </a:r>
                      <a:r>
                        <a:rPr lang="en-US" sz="1200" baseline="0" dirty="0"/>
                        <a:t> –address from black lists</a:t>
                      </a:r>
                      <a:endParaRPr lang="en-US" sz="1200" dirty="0"/>
                    </a:p>
                  </a:txBody>
                  <a:tcPr/>
                </a:tc>
                <a:extLst>
                  <a:ext uri="{0D108BD9-81ED-4DB2-BD59-A6C34878D82A}">
                    <a16:rowId xmlns:a16="http://schemas.microsoft.com/office/drawing/2014/main" val="10003"/>
                  </a:ext>
                </a:extLst>
              </a:tr>
              <a:tr h="454364">
                <a:tc>
                  <a:txBody>
                    <a:bodyPr/>
                    <a:lstStyle/>
                    <a:p>
                      <a:pPr algn="ctr"/>
                      <a:r>
                        <a:rPr lang="en-US" sz="1200" dirty="0"/>
                        <a:t>4</a:t>
                      </a:r>
                    </a:p>
                  </a:txBody>
                  <a:tcPr/>
                </a:tc>
                <a:tc>
                  <a:txBody>
                    <a:bodyPr/>
                    <a:lstStyle/>
                    <a:p>
                      <a:r>
                        <a:rPr lang="en-US" sz="1200" dirty="0"/>
                        <a:t>“I</a:t>
                      </a:r>
                      <a:r>
                        <a:rPr lang="en-US" sz="1200" baseline="0" dirty="0"/>
                        <a:t> am real”</a:t>
                      </a:r>
                      <a:endParaRPr lang="en-US" sz="1200" dirty="0"/>
                    </a:p>
                  </a:txBody>
                  <a:tcPr/>
                </a:tc>
                <a:tc>
                  <a:txBody>
                    <a:bodyPr/>
                    <a:lstStyle/>
                    <a:p>
                      <a:r>
                        <a:rPr lang="en-US" sz="1200" dirty="0"/>
                        <a:t>Facebook verification and  social</a:t>
                      </a:r>
                      <a:r>
                        <a:rPr lang="en-US" sz="1200" baseline="0" dirty="0"/>
                        <a:t> scoring</a:t>
                      </a:r>
                      <a:endParaRPr lang="en-US" sz="1200" dirty="0"/>
                    </a:p>
                  </a:txBody>
                  <a:tcPr/>
                </a:tc>
                <a:tc>
                  <a:txBody>
                    <a:bodyPr/>
                    <a:lstStyle/>
                    <a:p>
                      <a:r>
                        <a:rPr lang="en-US" sz="1200" dirty="0"/>
                        <a:t>Later will be replaced by in-house decision</a:t>
                      </a:r>
                      <a:r>
                        <a:rPr lang="en-US" sz="1200" baseline="0" dirty="0"/>
                        <a:t> </a:t>
                      </a:r>
                      <a:endParaRPr lang="en-US" sz="1200" dirty="0"/>
                    </a:p>
                  </a:txBody>
                  <a:tcPr/>
                </a:tc>
                <a:extLst>
                  <a:ext uri="{0D108BD9-81ED-4DB2-BD59-A6C34878D82A}">
                    <a16:rowId xmlns:a16="http://schemas.microsoft.com/office/drawing/2014/main" val="10004"/>
                  </a:ext>
                </a:extLst>
              </a:tr>
              <a:tr h="267273">
                <a:tc>
                  <a:txBody>
                    <a:bodyPr/>
                    <a:lstStyle/>
                    <a:p>
                      <a:pPr algn="ctr"/>
                      <a:r>
                        <a:rPr lang="en-US" sz="1200" dirty="0"/>
                        <a:t>5</a:t>
                      </a:r>
                    </a:p>
                  </a:txBody>
                  <a:tcPr/>
                </a:tc>
                <a:tc>
                  <a:txBody>
                    <a:bodyPr/>
                    <a:lstStyle/>
                    <a:p>
                      <a:r>
                        <a:rPr lang="en-US" sz="1200" dirty="0"/>
                        <a:t>“QuickBooks”</a:t>
                      </a:r>
                    </a:p>
                  </a:txBody>
                  <a:tcPr/>
                </a:tc>
                <a:tc>
                  <a:txBody>
                    <a:bodyPr/>
                    <a:lstStyle/>
                    <a:p>
                      <a:r>
                        <a:rPr lang="en-US" sz="1200" dirty="0"/>
                        <a:t>Local</a:t>
                      </a:r>
                      <a:r>
                        <a:rPr lang="en-US" sz="1200" baseline="0" dirty="0"/>
                        <a:t> GL system</a:t>
                      </a:r>
                      <a:endParaRPr lang="en-US" sz="1200" dirty="0"/>
                    </a:p>
                  </a:txBody>
                  <a:tcPr/>
                </a:tc>
                <a:tc>
                  <a:txBody>
                    <a:bodyPr/>
                    <a:lstStyle/>
                    <a:p>
                      <a:r>
                        <a:rPr lang="en-US" sz="1200" dirty="0"/>
                        <a:t>Could</a:t>
                      </a:r>
                      <a:r>
                        <a:rPr lang="en-US" sz="1200" baseline="0" dirty="0"/>
                        <a:t> be replaced with centralized system</a:t>
                      </a:r>
                      <a:endParaRPr lang="en-US" sz="1200" dirty="0"/>
                    </a:p>
                  </a:txBody>
                  <a:tcPr/>
                </a:tc>
                <a:extLst>
                  <a:ext uri="{0D108BD9-81ED-4DB2-BD59-A6C34878D82A}">
                    <a16:rowId xmlns:a16="http://schemas.microsoft.com/office/drawing/2014/main" val="10005"/>
                  </a:ext>
                </a:extLst>
              </a:tr>
              <a:tr h="291041">
                <a:tc>
                  <a:txBody>
                    <a:bodyPr/>
                    <a:lstStyle/>
                    <a:p>
                      <a:pPr algn="ctr"/>
                      <a:r>
                        <a:rPr lang="en-US" sz="1200" dirty="0"/>
                        <a:t>6</a:t>
                      </a:r>
                    </a:p>
                  </a:txBody>
                  <a:tcPr/>
                </a:tc>
                <a:tc>
                  <a:txBody>
                    <a:bodyPr/>
                    <a:lstStyle/>
                    <a:p>
                      <a:r>
                        <a:rPr lang="en-US" sz="1200" dirty="0"/>
                        <a:t>“</a:t>
                      </a:r>
                      <a:r>
                        <a:rPr lang="en-US" sz="1200" dirty="0" err="1"/>
                        <a:t>DragonPay</a:t>
                      </a:r>
                      <a:r>
                        <a:rPr lang="en-US" sz="1200" dirty="0"/>
                        <a:t>”</a:t>
                      </a:r>
                    </a:p>
                  </a:txBody>
                  <a:tcPr/>
                </a:tc>
                <a:tc>
                  <a:txBody>
                    <a:bodyPr/>
                    <a:lstStyle/>
                    <a:p>
                      <a:r>
                        <a:rPr lang="en-US" sz="1200" dirty="0"/>
                        <a:t>Local payment partner</a:t>
                      </a:r>
                    </a:p>
                  </a:txBody>
                  <a:tcPr/>
                </a:tc>
                <a:tc>
                  <a:txBody>
                    <a:bodyPr/>
                    <a:lstStyle/>
                    <a:p>
                      <a:r>
                        <a:rPr lang="en-US" sz="1200" dirty="0"/>
                        <a:t>Allow us to hav</a:t>
                      </a:r>
                      <a:r>
                        <a:rPr lang="en-US" sz="1200" baseline="0" dirty="0"/>
                        <a:t>e one integration for cash-out</a:t>
                      </a:r>
                      <a:endParaRPr lang="en-US" sz="1200" dirty="0"/>
                    </a:p>
                  </a:txBody>
                  <a:tcPr/>
                </a:tc>
                <a:extLst>
                  <a:ext uri="{0D108BD9-81ED-4DB2-BD59-A6C34878D82A}">
                    <a16:rowId xmlns:a16="http://schemas.microsoft.com/office/drawing/2014/main" val="10006"/>
                  </a:ext>
                </a:extLst>
              </a:tr>
            </a:tbl>
          </a:graphicData>
        </a:graphic>
      </p:graphicFrame>
      <p:graphicFrame>
        <p:nvGraphicFramePr>
          <p:cNvPr id="8" name="Таблица 12"/>
          <p:cNvGraphicFramePr>
            <a:graphicFrameLocks noGrp="1"/>
          </p:cNvGraphicFramePr>
          <p:nvPr>
            <p:extLst>
              <p:ext uri="{D42A27DB-BD31-4B8C-83A1-F6EECF244321}">
                <p14:modId xmlns:p14="http://schemas.microsoft.com/office/powerpoint/2010/main" val="879526344"/>
              </p:ext>
            </p:extLst>
          </p:nvPr>
        </p:nvGraphicFramePr>
        <p:xfrm>
          <a:off x="179387" y="3573016"/>
          <a:ext cx="8785226" cy="1920240"/>
        </p:xfrm>
        <a:graphic>
          <a:graphicData uri="http://schemas.openxmlformats.org/drawingml/2006/table">
            <a:tbl>
              <a:tblPr firstRow="1" bandRow="1">
                <a:tableStyleId>{5C22544A-7EE6-4342-B048-85BDC9FD1C3A}</a:tableStyleId>
              </a:tblPr>
              <a:tblGrid>
                <a:gridCol w="288157">
                  <a:extLst>
                    <a:ext uri="{9D8B030D-6E8A-4147-A177-3AD203B41FA5}">
                      <a16:colId xmlns:a16="http://schemas.microsoft.com/office/drawing/2014/main" val="20000"/>
                    </a:ext>
                  </a:extLst>
                </a:gridCol>
                <a:gridCol w="2592288">
                  <a:extLst>
                    <a:ext uri="{9D8B030D-6E8A-4147-A177-3AD203B41FA5}">
                      <a16:colId xmlns:a16="http://schemas.microsoft.com/office/drawing/2014/main" val="20001"/>
                    </a:ext>
                  </a:extLst>
                </a:gridCol>
                <a:gridCol w="5904781">
                  <a:extLst>
                    <a:ext uri="{9D8B030D-6E8A-4147-A177-3AD203B41FA5}">
                      <a16:colId xmlns:a16="http://schemas.microsoft.com/office/drawing/2014/main" val="20002"/>
                    </a:ext>
                  </a:extLst>
                </a:gridCol>
              </a:tblGrid>
              <a:tr h="257171">
                <a:tc>
                  <a:txBody>
                    <a:bodyPr/>
                    <a:lstStyle/>
                    <a:p>
                      <a:pPr algn="ctr"/>
                      <a:r>
                        <a:rPr lang="en-US" sz="1200" dirty="0"/>
                        <a:t># </a:t>
                      </a:r>
                    </a:p>
                  </a:txBody>
                  <a:tcPr/>
                </a:tc>
                <a:tc>
                  <a:txBody>
                    <a:bodyPr/>
                    <a:lstStyle/>
                    <a:p>
                      <a:pPr algn="ctr"/>
                      <a:r>
                        <a:rPr lang="en-US" sz="1200" dirty="0"/>
                        <a:t>New functionality </a:t>
                      </a:r>
                    </a:p>
                  </a:txBody>
                  <a:tcPr/>
                </a:tc>
                <a:tc>
                  <a:txBody>
                    <a:bodyPr/>
                    <a:lstStyle/>
                    <a:p>
                      <a:pPr algn="ctr"/>
                      <a:r>
                        <a:rPr lang="en-US" sz="1200" dirty="0"/>
                        <a:t>The essence </a:t>
                      </a:r>
                    </a:p>
                  </a:txBody>
                  <a:tcPr/>
                </a:tc>
                <a:extLst>
                  <a:ext uri="{0D108BD9-81ED-4DB2-BD59-A6C34878D82A}">
                    <a16:rowId xmlns:a16="http://schemas.microsoft.com/office/drawing/2014/main" val="10000"/>
                  </a:ext>
                </a:extLst>
              </a:tr>
              <a:tr h="257171">
                <a:tc>
                  <a:txBody>
                    <a:bodyPr/>
                    <a:lstStyle/>
                    <a:p>
                      <a:pPr algn="ctr"/>
                      <a:r>
                        <a:rPr lang="en-US" sz="1200" dirty="0"/>
                        <a:t>1</a:t>
                      </a:r>
                    </a:p>
                  </a:txBody>
                  <a:tcPr/>
                </a:tc>
                <a:tc>
                  <a:txBody>
                    <a:bodyPr/>
                    <a:lstStyle/>
                    <a:p>
                      <a:r>
                        <a:rPr lang="en-US" sz="1200" dirty="0"/>
                        <a:t>Customer</a:t>
                      </a:r>
                      <a:r>
                        <a:rPr lang="en-US" sz="1200" baseline="0" dirty="0"/>
                        <a:t> notification</a:t>
                      </a:r>
                      <a:endParaRPr lang="en-US" sz="1200" dirty="0"/>
                    </a:p>
                  </a:txBody>
                  <a:tcPr/>
                </a:tc>
                <a:tc>
                  <a:txBody>
                    <a:bodyPr/>
                    <a:lstStyle/>
                    <a:p>
                      <a:r>
                        <a:rPr lang="en-US" sz="1200" dirty="0"/>
                        <a:t>Integration with local </a:t>
                      </a:r>
                      <a:r>
                        <a:rPr lang="en-US" sz="1200" dirty="0" err="1"/>
                        <a:t>sms</a:t>
                      </a:r>
                      <a:r>
                        <a:rPr lang="en-US" sz="1200" baseline="0" dirty="0"/>
                        <a:t> agent for customer information</a:t>
                      </a:r>
                      <a:endParaRPr lang="en-US" sz="1200" dirty="0"/>
                    </a:p>
                  </a:txBody>
                  <a:tcPr/>
                </a:tc>
                <a:extLst>
                  <a:ext uri="{0D108BD9-81ED-4DB2-BD59-A6C34878D82A}">
                    <a16:rowId xmlns:a16="http://schemas.microsoft.com/office/drawing/2014/main" val="10001"/>
                  </a:ext>
                </a:extLst>
              </a:tr>
              <a:tr h="257171">
                <a:tc>
                  <a:txBody>
                    <a:bodyPr/>
                    <a:lstStyle/>
                    <a:p>
                      <a:pPr algn="ctr"/>
                      <a:r>
                        <a:rPr lang="en-US" sz="1200" dirty="0"/>
                        <a:t>2</a:t>
                      </a:r>
                    </a:p>
                  </a:txBody>
                  <a:tcPr/>
                </a:tc>
                <a:tc>
                  <a:txBody>
                    <a:bodyPr/>
                    <a:lstStyle/>
                    <a:p>
                      <a:r>
                        <a:rPr lang="en-US" sz="1200" dirty="0"/>
                        <a:t>Local</a:t>
                      </a:r>
                      <a:r>
                        <a:rPr lang="en-US" sz="1200" baseline="0" dirty="0"/>
                        <a:t> GL system</a:t>
                      </a:r>
                      <a:endParaRPr lang="en-US" sz="1200" dirty="0"/>
                    </a:p>
                  </a:txBody>
                  <a:tcPr/>
                </a:tc>
                <a:tc>
                  <a:txBody>
                    <a:bodyPr/>
                    <a:lstStyle/>
                    <a:p>
                      <a:r>
                        <a:rPr lang="en-US" sz="1200" dirty="0"/>
                        <a:t>Required</a:t>
                      </a:r>
                      <a:r>
                        <a:rPr lang="en-US" sz="1200" baseline="0" dirty="0"/>
                        <a:t> for reporting to government agencies(BIR,SSS) </a:t>
                      </a:r>
                      <a:endParaRPr lang="en-US" sz="1200" dirty="0"/>
                    </a:p>
                  </a:txBody>
                  <a:tcPr/>
                </a:tc>
                <a:extLst>
                  <a:ext uri="{0D108BD9-81ED-4DB2-BD59-A6C34878D82A}">
                    <a16:rowId xmlns:a16="http://schemas.microsoft.com/office/drawing/2014/main" val="10002"/>
                  </a:ext>
                </a:extLst>
              </a:tr>
              <a:tr h="257171">
                <a:tc>
                  <a:txBody>
                    <a:bodyPr/>
                    <a:lstStyle/>
                    <a:p>
                      <a:pPr algn="ctr"/>
                      <a:r>
                        <a:rPr lang="en-US" sz="1200" dirty="0"/>
                        <a:t>3</a:t>
                      </a:r>
                    </a:p>
                  </a:txBody>
                  <a:tcPr/>
                </a:tc>
                <a:tc>
                  <a:txBody>
                    <a:bodyPr/>
                    <a:lstStyle/>
                    <a:p>
                      <a:r>
                        <a:rPr lang="en-US" sz="1200" dirty="0"/>
                        <a:t>Local</a:t>
                      </a:r>
                      <a:r>
                        <a:rPr lang="en-US" sz="1200" baseline="0" dirty="0"/>
                        <a:t> Payment partner</a:t>
                      </a:r>
                      <a:endParaRPr lang="en-US" sz="1200" dirty="0"/>
                    </a:p>
                  </a:txBody>
                  <a:tcPr/>
                </a:tc>
                <a:tc>
                  <a:txBody>
                    <a:bodyPr/>
                    <a:lstStyle/>
                    <a:p>
                      <a:r>
                        <a:rPr lang="en-US" sz="1200" dirty="0" err="1"/>
                        <a:t>DragonPay</a:t>
                      </a:r>
                      <a:r>
                        <a:rPr lang="en-US" sz="1200" dirty="0"/>
                        <a:t> offer one integration to get wide cash out/in network</a:t>
                      </a:r>
                    </a:p>
                  </a:txBody>
                  <a:tcPr/>
                </a:tc>
                <a:extLst>
                  <a:ext uri="{0D108BD9-81ED-4DB2-BD59-A6C34878D82A}">
                    <a16:rowId xmlns:a16="http://schemas.microsoft.com/office/drawing/2014/main" val="10003"/>
                  </a:ext>
                </a:extLst>
              </a:tr>
              <a:tr h="257171">
                <a:tc>
                  <a:txBody>
                    <a:bodyPr/>
                    <a:lstStyle/>
                    <a:p>
                      <a:pPr algn="ctr"/>
                      <a:r>
                        <a:rPr lang="en-US" sz="1200" dirty="0"/>
                        <a:t>4</a:t>
                      </a:r>
                    </a:p>
                  </a:txBody>
                  <a:tcPr/>
                </a:tc>
                <a:tc>
                  <a:txBody>
                    <a:bodyPr/>
                    <a:lstStyle/>
                    <a:p>
                      <a:r>
                        <a:rPr lang="en-US" sz="1200" dirty="0"/>
                        <a:t>Connection to PH Credit Bureau</a:t>
                      </a:r>
                    </a:p>
                  </a:txBody>
                  <a:tcPr/>
                </a:tc>
                <a:tc>
                  <a:txBody>
                    <a:bodyPr/>
                    <a:lstStyle/>
                    <a:p>
                      <a:r>
                        <a:rPr lang="en-US" sz="1200" dirty="0"/>
                        <a:t>Use GDS Link to get</a:t>
                      </a:r>
                      <a:r>
                        <a:rPr lang="en-US" sz="1200" baseline="0" dirty="0"/>
                        <a:t> access to credit bureau before incorporation</a:t>
                      </a:r>
                      <a:endParaRPr lang="en-US" sz="1200" dirty="0"/>
                    </a:p>
                  </a:txBody>
                  <a:tcPr/>
                </a:tc>
                <a:extLst>
                  <a:ext uri="{0D108BD9-81ED-4DB2-BD59-A6C34878D82A}">
                    <a16:rowId xmlns:a16="http://schemas.microsoft.com/office/drawing/2014/main" val="10004"/>
                  </a:ext>
                </a:extLst>
              </a:tr>
              <a:tr h="257171">
                <a:tc>
                  <a:txBody>
                    <a:bodyPr/>
                    <a:lstStyle/>
                    <a:p>
                      <a:pPr algn="ctr"/>
                      <a:r>
                        <a:rPr lang="en-US" sz="1200" dirty="0"/>
                        <a:t>5</a:t>
                      </a:r>
                    </a:p>
                  </a:txBody>
                  <a:tcPr/>
                </a:tc>
                <a:tc>
                  <a:txBody>
                    <a:bodyPr/>
                    <a:lstStyle/>
                    <a:p>
                      <a:r>
                        <a:rPr lang="en-US" sz="1200" dirty="0"/>
                        <a:t>Risk</a:t>
                      </a:r>
                      <a:r>
                        <a:rPr lang="en-US" sz="1200" baseline="0" dirty="0"/>
                        <a:t> partner I am real</a:t>
                      </a:r>
                      <a:endParaRPr lang="en-US" sz="1200" dirty="0"/>
                    </a:p>
                  </a:txBody>
                  <a:tcPr/>
                </a:tc>
                <a:tc>
                  <a:txBody>
                    <a:bodyPr/>
                    <a:lstStyle/>
                    <a:p>
                      <a:r>
                        <a:rPr lang="en-US" sz="1200" dirty="0"/>
                        <a:t>Improvement</a:t>
                      </a:r>
                      <a:r>
                        <a:rPr lang="en-US" sz="1200" baseline="0" dirty="0"/>
                        <a:t> credit process due to Facebook data</a:t>
                      </a:r>
                      <a:endParaRPr lang="en-US" sz="1200" dirty="0"/>
                    </a:p>
                  </a:txBody>
                  <a:tcPr/>
                </a:tc>
                <a:extLst>
                  <a:ext uri="{0D108BD9-81ED-4DB2-BD59-A6C34878D82A}">
                    <a16:rowId xmlns:a16="http://schemas.microsoft.com/office/drawing/2014/main" val="10005"/>
                  </a:ext>
                </a:extLst>
              </a:tr>
              <a:tr h="257171">
                <a:tc>
                  <a:txBody>
                    <a:bodyPr/>
                    <a:lstStyle/>
                    <a:p>
                      <a:pPr algn="ctr"/>
                      <a:r>
                        <a:rPr lang="en-US" sz="1200" dirty="0"/>
                        <a:t>6</a:t>
                      </a:r>
                    </a:p>
                  </a:txBody>
                  <a:tcPr/>
                </a:tc>
                <a:tc>
                  <a:txBody>
                    <a:bodyPr/>
                    <a:lstStyle/>
                    <a:p>
                      <a:r>
                        <a:rPr lang="en-US" sz="1200" dirty="0"/>
                        <a:t>Online antifraud</a:t>
                      </a:r>
                    </a:p>
                  </a:txBody>
                  <a:tcPr/>
                </a:tc>
                <a:tc>
                  <a:txBody>
                    <a:bodyPr/>
                    <a:lstStyle/>
                    <a:p>
                      <a:r>
                        <a:rPr lang="en-US" sz="1200" dirty="0"/>
                        <a:t>Let us to decrease fraud</a:t>
                      </a:r>
                      <a:r>
                        <a:rPr lang="en-US" sz="1200" baseline="0" dirty="0"/>
                        <a:t> in online applications</a:t>
                      </a:r>
                      <a:endParaRPr lang="en-US" sz="1200" dirty="0"/>
                    </a:p>
                  </a:txBody>
                  <a:tcPr/>
                </a:tc>
                <a:extLst>
                  <a:ext uri="{0D108BD9-81ED-4DB2-BD59-A6C34878D82A}">
                    <a16:rowId xmlns:a16="http://schemas.microsoft.com/office/drawing/2014/main" val="10006"/>
                  </a:ext>
                </a:extLst>
              </a:tr>
            </a:tbl>
          </a:graphicData>
        </a:graphic>
      </p:graphicFrame>
      <p:sp>
        <p:nvSpPr>
          <p:cNvPr id="9" name="TextBox 8"/>
          <p:cNvSpPr txBox="1"/>
          <p:nvPr/>
        </p:nvSpPr>
        <p:spPr>
          <a:xfrm>
            <a:off x="215900" y="5893518"/>
            <a:ext cx="8748713" cy="34377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600" dirty="0"/>
              <a:t>We plan to accomplish preparing IT platform within 8 weeks starting from 2</a:t>
            </a:r>
            <a:r>
              <a:rPr lang="ru-RU" sz="1600" dirty="0"/>
              <a:t>3</a:t>
            </a:r>
            <a:r>
              <a:rPr lang="en-US" sz="1600" dirty="0"/>
              <a:t>.11.2015</a:t>
            </a:r>
          </a:p>
        </p:txBody>
      </p:sp>
    </p:spTree>
    <p:extLst>
      <p:ext uri="{BB962C8B-B14F-4D97-AF65-F5344CB8AC3E}">
        <p14:creationId xmlns:p14="http://schemas.microsoft.com/office/powerpoint/2010/main" val="1687568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1. Investment summary (</a:t>
            </a:r>
            <a:r>
              <a:rPr lang="en-US" dirty="0" err="1"/>
              <a:t>cont</a:t>
            </a:r>
            <a:r>
              <a:rPr lang="en-US" dirty="0"/>
              <a:t>)</a:t>
            </a:r>
            <a:endParaRPr lang="ru-RU" dirty="0"/>
          </a:p>
        </p:txBody>
      </p:sp>
      <p:sp>
        <p:nvSpPr>
          <p:cNvPr id="6" name="Номер слайда 5"/>
          <p:cNvSpPr>
            <a:spLocks noGrp="1"/>
          </p:cNvSpPr>
          <p:nvPr>
            <p:ph type="sldNum" sz="quarter" idx="12"/>
          </p:nvPr>
        </p:nvSpPr>
        <p:spPr/>
        <p:txBody>
          <a:bodyPr/>
          <a:lstStyle/>
          <a:p>
            <a:fld id="{D7F305DA-160D-498F-B102-A1D8643B4A2C}" type="slidenum">
              <a:rPr lang="ru-RU" smtClean="0"/>
              <a:pPr/>
              <a:t>4</a:t>
            </a:fld>
            <a:endParaRPr lang="ru-RU"/>
          </a:p>
        </p:txBody>
      </p:sp>
      <p:graphicFrame>
        <p:nvGraphicFramePr>
          <p:cNvPr id="3" name="Таблица 2"/>
          <p:cNvGraphicFramePr>
            <a:graphicFrameLocks noGrp="1"/>
          </p:cNvGraphicFramePr>
          <p:nvPr>
            <p:extLst>
              <p:ext uri="{D42A27DB-BD31-4B8C-83A1-F6EECF244321}">
                <p14:modId xmlns:p14="http://schemas.microsoft.com/office/powerpoint/2010/main" val="2291378863"/>
              </p:ext>
            </p:extLst>
          </p:nvPr>
        </p:nvGraphicFramePr>
        <p:xfrm>
          <a:off x="251520" y="620688"/>
          <a:ext cx="8229601" cy="4707477"/>
        </p:xfrm>
        <a:graphic>
          <a:graphicData uri="http://schemas.openxmlformats.org/drawingml/2006/table">
            <a:tbl>
              <a:tblPr/>
              <a:tblGrid>
                <a:gridCol w="3938631">
                  <a:extLst>
                    <a:ext uri="{9D8B030D-6E8A-4147-A177-3AD203B41FA5}">
                      <a16:colId xmlns:a16="http://schemas.microsoft.com/office/drawing/2014/main" val="3470187257"/>
                    </a:ext>
                  </a:extLst>
                </a:gridCol>
                <a:gridCol w="742426">
                  <a:extLst>
                    <a:ext uri="{9D8B030D-6E8A-4147-A177-3AD203B41FA5}">
                      <a16:colId xmlns:a16="http://schemas.microsoft.com/office/drawing/2014/main" val="1591326495"/>
                    </a:ext>
                  </a:extLst>
                </a:gridCol>
                <a:gridCol w="717259">
                  <a:extLst>
                    <a:ext uri="{9D8B030D-6E8A-4147-A177-3AD203B41FA5}">
                      <a16:colId xmlns:a16="http://schemas.microsoft.com/office/drawing/2014/main" val="3958392059"/>
                    </a:ext>
                  </a:extLst>
                </a:gridCol>
                <a:gridCol w="755009">
                  <a:extLst>
                    <a:ext uri="{9D8B030D-6E8A-4147-A177-3AD203B41FA5}">
                      <a16:colId xmlns:a16="http://schemas.microsoft.com/office/drawing/2014/main" val="1361896106"/>
                    </a:ext>
                  </a:extLst>
                </a:gridCol>
                <a:gridCol w="742426">
                  <a:extLst>
                    <a:ext uri="{9D8B030D-6E8A-4147-A177-3AD203B41FA5}">
                      <a16:colId xmlns:a16="http://schemas.microsoft.com/office/drawing/2014/main" val="675416922"/>
                    </a:ext>
                  </a:extLst>
                </a:gridCol>
                <a:gridCol w="666925">
                  <a:extLst>
                    <a:ext uri="{9D8B030D-6E8A-4147-A177-3AD203B41FA5}">
                      <a16:colId xmlns:a16="http://schemas.microsoft.com/office/drawing/2014/main" val="1569370506"/>
                    </a:ext>
                  </a:extLst>
                </a:gridCol>
                <a:gridCol w="666925">
                  <a:extLst>
                    <a:ext uri="{9D8B030D-6E8A-4147-A177-3AD203B41FA5}">
                      <a16:colId xmlns:a16="http://schemas.microsoft.com/office/drawing/2014/main" val="2617133734"/>
                    </a:ext>
                  </a:extLst>
                </a:gridCol>
              </a:tblGrid>
              <a:tr h="181202">
                <a:tc>
                  <a:txBody>
                    <a:bodyPr/>
                    <a:lstStyle/>
                    <a:p>
                      <a:pPr algn="l" fontAlgn="b"/>
                      <a:r>
                        <a:rPr lang="en-US" sz="1100" b="1" i="0" u="none" strike="noStrike">
                          <a:solidFill>
                            <a:srgbClr val="000000"/>
                          </a:solidFill>
                          <a:effectLst/>
                          <a:latin typeface="Calibri" panose="020F0502020204030204" pitchFamily="34" charset="0"/>
                        </a:rPr>
                        <a:t>Investments, thsd USD</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1</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2</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3</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4</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5</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Total</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945887821"/>
                  </a:ext>
                </a:extLst>
              </a:tr>
              <a:tr h="181202">
                <a:tc>
                  <a:txBody>
                    <a:bodyPr/>
                    <a:lstStyle/>
                    <a:p>
                      <a:pPr algn="l" fontAlgn="b"/>
                      <a:r>
                        <a:rPr lang="en-US" sz="1100" b="1" i="0" u="none" strike="noStrike">
                          <a:solidFill>
                            <a:srgbClr val="000000"/>
                          </a:solidFill>
                          <a:effectLst/>
                          <a:latin typeface="Calibri" panose="020F0502020204030204" pitchFamily="34" charset="0"/>
                        </a:rPr>
                        <a:t>Portfolio investments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931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600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177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1 709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258771006"/>
                  </a:ext>
                </a:extLst>
              </a:tr>
              <a:tr h="181202">
                <a:tc>
                  <a:txBody>
                    <a:bodyPr/>
                    <a:lstStyle/>
                    <a:p>
                      <a:pPr algn="l" fontAlgn="b"/>
                      <a:r>
                        <a:rPr lang="en-US" sz="1100" b="1" i="0" u="none" strike="noStrike">
                          <a:solidFill>
                            <a:srgbClr val="000000"/>
                          </a:solidFill>
                          <a:effectLst/>
                          <a:latin typeface="Calibri" panose="020F0502020204030204" pitchFamily="34" charset="0"/>
                        </a:rPr>
                        <a:t>OPEX and CAPEX investments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753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182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935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774026993"/>
                  </a:ext>
                </a:extLst>
              </a:tr>
              <a:tr h="181202">
                <a:tc>
                  <a:txBody>
                    <a:bodyPr/>
                    <a:lstStyle/>
                    <a:p>
                      <a:pPr algn="l" fontAlgn="b"/>
                      <a:r>
                        <a:rPr lang="en-US" sz="1100" b="1" i="0" u="none" strike="noStrike">
                          <a:solidFill>
                            <a:srgbClr val="000000"/>
                          </a:solidFill>
                          <a:effectLst/>
                          <a:latin typeface="Calibri" panose="020F0502020204030204" pitchFamily="34" charset="0"/>
                        </a:rPr>
                        <a:t>Total investments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1 684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783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177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2 644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498881663"/>
                  </a:ext>
                </a:extLst>
              </a:tr>
              <a:tr h="181202">
                <a:tc>
                  <a:txBody>
                    <a:bodyPr/>
                    <a:lstStyle/>
                    <a:p>
                      <a:pPr algn="l" fontAlgn="b"/>
                      <a:endParaRPr lang="ru-RU"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766447532"/>
                  </a:ext>
                </a:extLst>
              </a:tr>
              <a:tr h="181202">
                <a:tc>
                  <a:txBody>
                    <a:bodyPr/>
                    <a:lstStyle/>
                    <a:p>
                      <a:pPr algn="l" fontAlgn="b"/>
                      <a:r>
                        <a:rPr lang="en-US" sz="1100" b="1" i="0" u="none" strike="noStrike">
                          <a:solidFill>
                            <a:srgbClr val="000000"/>
                          </a:solidFill>
                          <a:effectLst/>
                          <a:latin typeface="Calibri" panose="020F0502020204030204" pitchFamily="34" charset="0"/>
                        </a:rPr>
                        <a:t>Volume indicators</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1</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2</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3</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4</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5</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Total</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2745509829"/>
                  </a:ext>
                </a:extLst>
              </a:tr>
              <a:tr h="181202">
                <a:tc>
                  <a:txBody>
                    <a:bodyPr/>
                    <a:lstStyle/>
                    <a:p>
                      <a:pPr algn="l" fontAlgn="b"/>
                      <a:r>
                        <a:rPr lang="en-US" sz="1100" b="1" i="0" u="none" strike="noStrike">
                          <a:solidFill>
                            <a:srgbClr val="000000"/>
                          </a:solidFill>
                          <a:effectLst/>
                          <a:latin typeface="Calibri" panose="020F0502020204030204" pitchFamily="34" charset="0"/>
                        </a:rPr>
                        <a:t>Number of loans issued, thsd</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30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173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351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520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620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1 694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821687756"/>
                  </a:ext>
                </a:extLst>
              </a:tr>
              <a:tr h="181202">
                <a:tc>
                  <a:txBody>
                    <a:bodyPr/>
                    <a:lstStyle/>
                    <a:p>
                      <a:pPr algn="l" fontAlgn="b"/>
                      <a:r>
                        <a:rPr lang="en-US" sz="1100" b="1" i="0" u="none" strike="noStrike">
                          <a:solidFill>
                            <a:srgbClr val="000000"/>
                          </a:solidFill>
                          <a:effectLst/>
                          <a:latin typeface="Calibri" panose="020F0502020204030204" pitchFamily="34" charset="0"/>
                        </a:rPr>
                        <a:t>Amount disbursed, thsd USD</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2 484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14 095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28 198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41 569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49 284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135 630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955750596"/>
                  </a:ext>
                </a:extLst>
              </a:tr>
              <a:tr h="181202">
                <a:tc>
                  <a:txBody>
                    <a:bodyPr/>
                    <a:lstStyle/>
                    <a:p>
                      <a:pPr algn="l" fontAlgn="b"/>
                      <a:r>
                        <a:rPr lang="en-US" sz="1100" b="1" i="0" u="none" strike="noStrike">
                          <a:solidFill>
                            <a:srgbClr val="000000"/>
                          </a:solidFill>
                          <a:effectLst/>
                          <a:latin typeface="Calibri" panose="020F0502020204030204" pitchFamily="34" charset="0"/>
                        </a:rPr>
                        <a:t>Net portfolio (EoY), thsd USD</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680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2 287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4 038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5 555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5 942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18 503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352220533"/>
                  </a:ext>
                </a:extLst>
              </a:tr>
              <a:tr h="181202">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67348426"/>
                  </a:ext>
                </a:extLst>
              </a:tr>
              <a:tr h="181202">
                <a:tc>
                  <a:txBody>
                    <a:bodyPr/>
                    <a:lstStyle/>
                    <a:p>
                      <a:pPr algn="l" fontAlgn="b"/>
                      <a:r>
                        <a:rPr lang="en-US" sz="1100" b="1" i="0" u="none" strike="noStrike">
                          <a:solidFill>
                            <a:srgbClr val="000000"/>
                          </a:solidFill>
                          <a:effectLst/>
                          <a:latin typeface="Calibri" panose="020F0502020204030204" pitchFamily="34" charset="0"/>
                        </a:rPr>
                        <a:t>P&amp;L, thsd USD</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Total</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221478854"/>
                  </a:ext>
                </a:extLst>
              </a:tr>
              <a:tr h="177427">
                <a:tc>
                  <a:txBody>
                    <a:bodyPr/>
                    <a:lstStyle/>
                    <a:p>
                      <a:pPr algn="l" fontAlgn="b"/>
                      <a:r>
                        <a:rPr lang="en-US" sz="1100" b="1" i="0" u="none" strike="noStrike">
                          <a:solidFill>
                            <a:srgbClr val="000000"/>
                          </a:solidFill>
                          <a:effectLst/>
                          <a:latin typeface="Calibri" panose="020F0502020204030204" pitchFamily="34" charset="0"/>
                        </a:rPr>
                        <a:t>Revenue</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970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6 573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14 074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21 442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26 094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69 152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452285546"/>
                  </a:ext>
                </a:extLst>
              </a:tr>
              <a:tr h="181202">
                <a:tc>
                  <a:txBody>
                    <a:bodyPr/>
                    <a:lstStyle/>
                    <a:p>
                      <a:pPr algn="l" fontAlgn="b"/>
                      <a:r>
                        <a:rPr lang="en-US" sz="1100" b="1" i="0" u="none" strike="noStrike">
                          <a:solidFill>
                            <a:srgbClr val="000000"/>
                          </a:solidFill>
                          <a:effectLst/>
                          <a:latin typeface="Calibri" panose="020F0502020204030204" pitchFamily="34" charset="0"/>
                        </a:rPr>
                        <a:t>Provisions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-604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-3 003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-5 517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-7 373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-8 793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-25 291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880609510"/>
                  </a:ext>
                </a:extLst>
              </a:tr>
              <a:tr h="181202">
                <a:tc>
                  <a:txBody>
                    <a:bodyPr/>
                    <a:lstStyle/>
                    <a:p>
                      <a:pPr algn="l" fontAlgn="b"/>
                      <a:r>
                        <a:rPr lang="en-US" sz="1100" b="1" i="0" u="none" strike="noStrike">
                          <a:solidFill>
                            <a:srgbClr val="000000"/>
                          </a:solidFill>
                          <a:effectLst/>
                          <a:latin typeface="Calibri" panose="020F0502020204030204" pitchFamily="34" charset="0"/>
                        </a:rPr>
                        <a:t>Variable costs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-358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-1 264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-2 319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-3 372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-3 947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-11 261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984516312"/>
                  </a:ext>
                </a:extLst>
              </a:tr>
              <a:tr h="181202">
                <a:tc>
                  <a:txBody>
                    <a:bodyPr/>
                    <a:lstStyle/>
                    <a:p>
                      <a:pPr algn="l" fontAlgn="b"/>
                      <a:r>
                        <a:rPr lang="en-US" sz="1100" b="0" i="0" u="none" strike="noStrike">
                          <a:solidFill>
                            <a:srgbClr val="000000"/>
                          </a:solidFill>
                          <a:effectLst/>
                          <a:latin typeface="Calibri" panose="020F0502020204030204" pitchFamily="34" charset="0"/>
                        </a:rPr>
                        <a:t>    Marketing acquisition costs</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panose="020F0502020204030204" pitchFamily="34" charset="0"/>
                        </a:rPr>
                        <a:t>-221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-608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-1 112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-1 577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-1 775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-5 293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706536780"/>
                  </a:ext>
                </a:extLst>
              </a:tr>
              <a:tr h="181202">
                <a:tc>
                  <a:txBody>
                    <a:bodyPr/>
                    <a:lstStyle/>
                    <a:p>
                      <a:pPr algn="l" fontAlgn="b"/>
                      <a:r>
                        <a:rPr lang="en-US" sz="1100" b="0" i="0" u="none" strike="noStrike">
                          <a:solidFill>
                            <a:srgbClr val="000000"/>
                          </a:solidFill>
                          <a:effectLst/>
                          <a:latin typeface="Calibri" panose="020F0502020204030204" pitchFamily="34" charset="0"/>
                        </a:rPr>
                        <a:t>    Salary (variable part)</a:t>
                      </a:r>
                    </a:p>
                  </a:txBody>
                  <a:tcPr marL="0" marR="0" marT="0" marB="0" anchor="b">
                    <a:lnL>
                      <a:noFill/>
                    </a:lnL>
                    <a:lnR>
                      <a:noFill/>
                    </a:lnR>
                    <a:lnT>
                      <a:noFill/>
                    </a:lnT>
                    <a:lnB>
                      <a:noFill/>
                    </a:lnB>
                  </a:tcPr>
                </a:tc>
                <a:tc>
                  <a:txBody>
                    <a:bodyPr/>
                    <a:lstStyle/>
                    <a:p>
                      <a:pPr algn="r" fontAlgn="b"/>
                      <a:r>
                        <a:rPr lang="ru-RU" sz="1100" b="0" i="0" u="none" strike="noStrike">
                          <a:solidFill>
                            <a:srgbClr val="000000"/>
                          </a:solidFill>
                          <a:effectLst/>
                          <a:latin typeface="Calibri" panose="020F0502020204030204" pitchFamily="34" charset="0"/>
                        </a:rPr>
                        <a:t>-93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-352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-571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-812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-963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-2 790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276374155"/>
                  </a:ext>
                </a:extLst>
              </a:tr>
              <a:tr h="181202">
                <a:tc>
                  <a:txBody>
                    <a:bodyPr/>
                    <a:lstStyle/>
                    <a:p>
                      <a:pPr algn="l" fontAlgn="b"/>
                      <a:r>
                        <a:rPr lang="en-US" sz="1100" b="0" i="0" u="none" strike="noStrike">
                          <a:solidFill>
                            <a:srgbClr val="000000"/>
                          </a:solidFill>
                          <a:effectLst/>
                          <a:latin typeface="Calibri" panose="020F0502020204030204" pitchFamily="34" charset="0"/>
                        </a:rPr>
                        <a:t>    Other variable costs</a:t>
                      </a:r>
                    </a:p>
                  </a:txBody>
                  <a:tcPr marL="0" marR="0" marT="0" marB="0" anchor="b">
                    <a:lnL>
                      <a:noFill/>
                    </a:lnL>
                    <a:lnR>
                      <a:noFill/>
                    </a:lnR>
                    <a:lnT>
                      <a:noFill/>
                    </a:lnT>
                    <a:lnB>
                      <a:noFill/>
                    </a:lnB>
                  </a:tcPr>
                </a:tc>
                <a:tc>
                  <a:txBody>
                    <a:bodyPr/>
                    <a:lstStyle/>
                    <a:p>
                      <a:pPr algn="r" fontAlgn="b"/>
                      <a:r>
                        <a:rPr lang="ru-RU" sz="1100" b="0" i="0" u="none" strike="noStrike">
                          <a:solidFill>
                            <a:srgbClr val="000000"/>
                          </a:solidFill>
                          <a:effectLst/>
                          <a:latin typeface="Calibri" panose="020F0502020204030204" pitchFamily="34" charset="0"/>
                        </a:rPr>
                        <a:t>-33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-155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-268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-393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-466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-1 316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4128033855"/>
                  </a:ext>
                </a:extLst>
              </a:tr>
              <a:tr h="181202">
                <a:tc>
                  <a:txBody>
                    <a:bodyPr/>
                    <a:lstStyle/>
                    <a:p>
                      <a:pPr algn="l" fontAlgn="b"/>
                      <a:r>
                        <a:rPr lang="en-US" sz="1100" b="0" i="0" u="none" strike="noStrike">
                          <a:solidFill>
                            <a:srgbClr val="000000"/>
                          </a:solidFill>
                          <a:effectLst/>
                          <a:latin typeface="Calibri" panose="020F0502020204030204" pitchFamily="34" charset="0"/>
                        </a:rPr>
                        <a:t>    VAT</a:t>
                      </a:r>
                    </a:p>
                  </a:txBody>
                  <a:tcPr marL="0" marR="0" marT="0" marB="0" anchor="b">
                    <a:lnL>
                      <a:noFill/>
                    </a:lnL>
                    <a:lnR>
                      <a:noFill/>
                    </a:lnR>
                    <a:lnT>
                      <a:noFill/>
                    </a:lnT>
                    <a:lnB>
                      <a:noFill/>
                    </a:lnB>
                  </a:tcPr>
                </a:tc>
                <a:tc>
                  <a:txBody>
                    <a:bodyPr/>
                    <a:lstStyle/>
                    <a:p>
                      <a:pPr algn="r" fontAlgn="b"/>
                      <a:r>
                        <a:rPr lang="ru-RU" sz="1100" b="0" i="0" u="none" strike="noStrike">
                          <a:solidFill>
                            <a:srgbClr val="000000"/>
                          </a:solidFill>
                          <a:effectLst/>
                          <a:latin typeface="Calibri" panose="020F0502020204030204" pitchFamily="34" charset="0"/>
                        </a:rPr>
                        <a:t>-11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-149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-368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-591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-743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-1 862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342426455"/>
                  </a:ext>
                </a:extLst>
              </a:tr>
              <a:tr h="181202">
                <a:tc>
                  <a:txBody>
                    <a:bodyPr/>
                    <a:lstStyle/>
                    <a:p>
                      <a:pPr algn="l" fontAlgn="b"/>
                      <a:r>
                        <a:rPr lang="en-US" sz="1100" b="1" i="0" u="none" strike="noStrike">
                          <a:solidFill>
                            <a:srgbClr val="000000"/>
                          </a:solidFill>
                          <a:effectLst/>
                          <a:latin typeface="Calibri" panose="020F0502020204030204" pitchFamily="34" charset="0"/>
                        </a:rPr>
                        <a:t>Fixed costs</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-830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-1 012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-1 070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-1 288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-1 383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-5 582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764282697"/>
                  </a:ext>
                </a:extLst>
              </a:tr>
              <a:tr h="181202">
                <a:tc>
                  <a:txBody>
                    <a:bodyPr/>
                    <a:lstStyle/>
                    <a:p>
                      <a:pPr algn="l" fontAlgn="b"/>
                      <a:r>
                        <a:rPr lang="en-US" sz="1100" b="0" i="0" u="none" strike="noStrike">
                          <a:solidFill>
                            <a:srgbClr val="000000"/>
                          </a:solidFill>
                          <a:effectLst/>
                          <a:latin typeface="Calibri" panose="020F0502020204030204" pitchFamily="34" charset="0"/>
                        </a:rPr>
                        <a:t>    Salary (fixed part)</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panose="020F0502020204030204" pitchFamily="34" charset="0"/>
                        </a:rPr>
                        <a:t>-545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-619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-617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-833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-970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-3 585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690868358"/>
                  </a:ext>
                </a:extLst>
              </a:tr>
              <a:tr h="181202">
                <a:tc>
                  <a:txBody>
                    <a:bodyPr/>
                    <a:lstStyle/>
                    <a:p>
                      <a:pPr algn="l" fontAlgn="b"/>
                      <a:r>
                        <a:rPr lang="en-US" sz="1100" b="0" i="0" u="none" strike="noStrike">
                          <a:solidFill>
                            <a:srgbClr val="000000"/>
                          </a:solidFill>
                          <a:effectLst/>
                          <a:latin typeface="Calibri" panose="020F0502020204030204" pitchFamily="34" charset="0"/>
                        </a:rPr>
                        <a:t>    Other G&amp;A expenses</a:t>
                      </a:r>
                    </a:p>
                  </a:txBody>
                  <a:tcPr marL="0" marR="0" marT="0" marB="0" anchor="b">
                    <a:lnL>
                      <a:noFill/>
                    </a:lnL>
                    <a:lnR>
                      <a:noFill/>
                    </a:lnR>
                    <a:lnT>
                      <a:noFill/>
                    </a:lnT>
                    <a:lnB>
                      <a:noFill/>
                    </a:lnB>
                  </a:tcPr>
                </a:tc>
                <a:tc>
                  <a:txBody>
                    <a:bodyPr/>
                    <a:lstStyle/>
                    <a:p>
                      <a:pPr algn="r" fontAlgn="b"/>
                      <a:r>
                        <a:rPr lang="ru-RU" sz="1100" b="0" i="0" u="none" strike="noStrike">
                          <a:solidFill>
                            <a:srgbClr val="000000"/>
                          </a:solidFill>
                          <a:effectLst/>
                          <a:latin typeface="Calibri" panose="020F0502020204030204" pitchFamily="34" charset="0"/>
                        </a:rPr>
                        <a:t>-284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-393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-454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-454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-412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-1 998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4286473177"/>
                  </a:ext>
                </a:extLst>
              </a:tr>
              <a:tr h="181202">
                <a:tc>
                  <a:txBody>
                    <a:bodyPr/>
                    <a:lstStyle/>
                    <a:p>
                      <a:pPr algn="l" fontAlgn="b"/>
                      <a:r>
                        <a:rPr lang="en-US" sz="1100" b="1" i="0" u="none" strike="noStrike">
                          <a:solidFill>
                            <a:srgbClr val="000000"/>
                          </a:solidFill>
                          <a:effectLst/>
                          <a:latin typeface="Calibri" panose="020F0502020204030204" pitchFamily="34" charset="0"/>
                        </a:rPr>
                        <a:t>One-off expenses</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-16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panose="020F0502020204030204" pitchFamily="34" charset="0"/>
                        </a:rPr>
                        <a:t>-79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904621698"/>
                  </a:ext>
                </a:extLst>
              </a:tr>
              <a:tr h="181202">
                <a:tc>
                  <a:txBody>
                    <a:bodyPr/>
                    <a:lstStyle/>
                    <a:p>
                      <a:pPr algn="l" fontAlgn="b"/>
                      <a:r>
                        <a:rPr lang="en-US" sz="1100" b="1" i="0" u="none" strike="noStrike">
                          <a:solidFill>
                            <a:srgbClr val="000000"/>
                          </a:solidFill>
                          <a:effectLst/>
                          <a:latin typeface="Calibri" panose="020F0502020204030204" pitchFamily="34" charset="0"/>
                        </a:rPr>
                        <a:t>Net profit before taxes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-838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1 278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5 152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9 393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11 955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FF0000"/>
                          </a:solidFill>
                          <a:effectLst/>
                          <a:latin typeface="Calibri" panose="020F0502020204030204" pitchFamily="34" charset="0"/>
                        </a:rPr>
                        <a:t>26 939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690127121"/>
                  </a:ext>
                </a:extLst>
              </a:tr>
              <a:tr h="181202">
                <a:tc>
                  <a:txBody>
                    <a:bodyPr/>
                    <a:lstStyle/>
                    <a:p>
                      <a:pPr algn="l" fontAlgn="b"/>
                      <a:r>
                        <a:rPr lang="en-US" sz="1100" b="1" i="0" u="none" strike="noStrike">
                          <a:solidFill>
                            <a:srgbClr val="000000"/>
                          </a:solidFill>
                          <a:effectLst/>
                          <a:latin typeface="Calibri" panose="020F0502020204030204" pitchFamily="34" charset="0"/>
                        </a:rPr>
                        <a:t>Terminal value</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panose="020F0502020204030204" pitchFamily="34" charset="0"/>
                        </a:rPr>
                        <a:t>56 916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382094467"/>
                  </a:ext>
                </a:extLst>
              </a:tr>
              <a:tr h="181202">
                <a:tc>
                  <a:txBody>
                    <a:bodyPr/>
                    <a:lstStyle/>
                    <a:p>
                      <a:pPr algn="l" fontAlgn="b"/>
                      <a:r>
                        <a:rPr lang="en-US" sz="1100" b="1" i="0" u="none" strike="noStrike">
                          <a:solidFill>
                            <a:srgbClr val="000000"/>
                          </a:solidFill>
                          <a:effectLst/>
                          <a:latin typeface="Calibri" panose="020F0502020204030204" pitchFamily="34" charset="0"/>
                        </a:rPr>
                        <a:t>ROE (annualized)</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panose="020F0502020204030204" pitchFamily="34" charset="0"/>
                        </a:rPr>
                        <a:t>134%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130307887"/>
                  </a:ext>
                </a:extLst>
              </a:tr>
              <a:tr h="181202">
                <a:tc>
                  <a:txBody>
                    <a:bodyPr/>
                    <a:lstStyle/>
                    <a:p>
                      <a:pPr algn="l" fontAlgn="b"/>
                      <a:r>
                        <a:rPr lang="en-US" sz="1100" b="1" i="0" u="none" strike="noStrike">
                          <a:solidFill>
                            <a:srgbClr val="000000"/>
                          </a:solidFill>
                          <a:effectLst/>
                          <a:latin typeface="Calibri" panose="020F0502020204030204" pitchFamily="34" charset="0"/>
                        </a:rPr>
                        <a:t>ROAA (yearly)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panose="020F0502020204030204" pitchFamily="34" charset="0"/>
                        </a:rPr>
                        <a:t>-123%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panose="020F0502020204030204" pitchFamily="34" charset="0"/>
                        </a:rPr>
                        <a:t>76%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panose="020F0502020204030204" pitchFamily="34" charset="0"/>
                        </a:rPr>
                        <a:t>122%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panose="020F0502020204030204" pitchFamily="34" charset="0"/>
                        </a:rPr>
                        <a:t>147%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panose="020F0502020204030204" pitchFamily="34" charset="0"/>
                        </a:rPr>
                        <a:t>156%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dirty="0">
                          <a:solidFill>
                            <a:srgbClr val="000000"/>
                          </a:solidFill>
                          <a:effectLst/>
                          <a:latin typeface="Calibri" panose="020F0502020204030204" pitchFamily="34" charset="0"/>
                        </a:rPr>
                        <a:t>138%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248813897"/>
                  </a:ext>
                </a:extLst>
              </a:tr>
            </a:tbl>
          </a:graphicData>
        </a:graphic>
      </p:graphicFrame>
      <p:graphicFrame>
        <p:nvGraphicFramePr>
          <p:cNvPr id="7" name="Таблица 6"/>
          <p:cNvGraphicFramePr>
            <a:graphicFrameLocks noGrp="1"/>
          </p:cNvGraphicFramePr>
          <p:nvPr>
            <p:extLst>
              <p:ext uri="{D42A27DB-BD31-4B8C-83A1-F6EECF244321}">
                <p14:modId xmlns:p14="http://schemas.microsoft.com/office/powerpoint/2010/main" val="321813635"/>
              </p:ext>
            </p:extLst>
          </p:nvPr>
        </p:nvGraphicFramePr>
        <p:xfrm>
          <a:off x="251520" y="5629398"/>
          <a:ext cx="4724400" cy="556260"/>
        </p:xfrm>
        <a:graphic>
          <a:graphicData uri="http://schemas.openxmlformats.org/drawingml/2006/table">
            <a:tbl>
              <a:tblPr/>
              <a:tblGrid>
                <a:gridCol w="3975100">
                  <a:extLst>
                    <a:ext uri="{9D8B030D-6E8A-4147-A177-3AD203B41FA5}">
                      <a16:colId xmlns:a16="http://schemas.microsoft.com/office/drawing/2014/main" val="3773111537"/>
                    </a:ext>
                  </a:extLst>
                </a:gridCol>
                <a:gridCol w="749300">
                  <a:extLst>
                    <a:ext uri="{9D8B030D-6E8A-4147-A177-3AD203B41FA5}">
                      <a16:colId xmlns:a16="http://schemas.microsoft.com/office/drawing/2014/main" val="3801444980"/>
                    </a:ext>
                  </a:extLst>
                </a:gridCol>
              </a:tblGrid>
              <a:tr h="182880">
                <a:tc>
                  <a:txBody>
                    <a:bodyPr/>
                    <a:lstStyle/>
                    <a:p>
                      <a:pPr algn="l" fontAlgn="b"/>
                      <a:r>
                        <a:rPr lang="en-US" sz="1100" b="0" i="0" u="none" strike="noStrike">
                          <a:solidFill>
                            <a:srgbClr val="000000"/>
                          </a:solidFill>
                          <a:effectLst/>
                          <a:latin typeface="Calibri" panose="020F0502020204030204" pitchFamily="34" charset="0"/>
                        </a:rPr>
                        <a:t>Break-even period, months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12</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6958990"/>
                  </a:ext>
                </a:extLst>
              </a:tr>
              <a:tr h="182880">
                <a:tc>
                  <a:txBody>
                    <a:bodyPr/>
                    <a:lstStyle/>
                    <a:p>
                      <a:pPr algn="l" fontAlgn="b"/>
                      <a:r>
                        <a:rPr lang="en-US" sz="1100" b="0" i="0" u="none" strike="noStrike">
                          <a:solidFill>
                            <a:srgbClr val="000000"/>
                          </a:solidFill>
                          <a:effectLst/>
                          <a:latin typeface="Calibri" panose="020F0502020204030204" pitchFamily="34" charset="0"/>
                        </a:rPr>
                        <a:t>Self-capitalization period, months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panose="020F0502020204030204" pitchFamily="34" charset="0"/>
                        </a:rPr>
                        <a:t>18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48653026"/>
                  </a:ext>
                </a:extLst>
              </a:tr>
              <a:tr h="190500">
                <a:tc>
                  <a:txBody>
                    <a:bodyPr/>
                    <a:lstStyle/>
                    <a:p>
                      <a:pPr algn="l" fontAlgn="b"/>
                      <a:r>
                        <a:rPr lang="en-US" sz="1100" b="0" i="0" u="none" strike="noStrike">
                          <a:solidFill>
                            <a:srgbClr val="000000"/>
                          </a:solidFill>
                          <a:effectLst/>
                          <a:latin typeface="Calibri" panose="020F0502020204030204" pitchFamily="34" charset="0"/>
                        </a:rPr>
                        <a:t>Payback period, months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100" b="0" i="0" u="none" strike="noStrike" dirty="0">
                          <a:solidFill>
                            <a:srgbClr val="000000"/>
                          </a:solidFill>
                          <a:effectLst/>
                          <a:latin typeface="Calibri" panose="020F0502020204030204" pitchFamily="34" charset="0"/>
                        </a:rPr>
                        <a:t>38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179220"/>
                  </a:ext>
                </a:extLst>
              </a:tr>
            </a:tbl>
          </a:graphicData>
        </a:graphic>
      </p:graphicFrame>
    </p:spTree>
    <p:extLst>
      <p:ext uri="{BB962C8B-B14F-4D97-AF65-F5344CB8AC3E}">
        <p14:creationId xmlns:p14="http://schemas.microsoft.com/office/powerpoint/2010/main" val="10398499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393" y="3507358"/>
            <a:ext cx="4572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 y="3501008"/>
            <a:ext cx="4572000"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p:txBody>
          <a:bodyPr/>
          <a:lstStyle/>
          <a:p>
            <a:r>
              <a:rPr lang="en-US"/>
              <a:t>Financial model assumptions</a:t>
            </a:r>
            <a:endParaRPr lang="ru-RU"/>
          </a:p>
        </p:txBody>
      </p:sp>
      <p:sp>
        <p:nvSpPr>
          <p:cNvPr id="3" name="Номер слайда 2"/>
          <p:cNvSpPr>
            <a:spLocks noGrp="1"/>
          </p:cNvSpPr>
          <p:nvPr>
            <p:ph type="sldNum" sz="quarter" idx="12"/>
          </p:nvPr>
        </p:nvSpPr>
        <p:spPr/>
        <p:txBody>
          <a:bodyPr/>
          <a:lstStyle/>
          <a:p>
            <a:fld id="{D7F305DA-160D-498F-B102-A1D8643B4A2C}" type="slidenum">
              <a:rPr lang="ru-RU" smtClean="0"/>
              <a:pPr/>
              <a:t>40</a:t>
            </a:fld>
            <a:endParaRPr lang="ru-RU"/>
          </a:p>
        </p:txBody>
      </p:sp>
      <p:graphicFrame>
        <p:nvGraphicFramePr>
          <p:cNvPr id="4" name="Table 8"/>
          <p:cNvGraphicFramePr>
            <a:graphicFrameLocks noGrp="1"/>
          </p:cNvGraphicFramePr>
          <p:nvPr>
            <p:extLst/>
          </p:nvPr>
        </p:nvGraphicFramePr>
        <p:xfrm>
          <a:off x="4572000" y="766781"/>
          <a:ext cx="4176000" cy="1191600"/>
        </p:xfrm>
        <a:graphic>
          <a:graphicData uri="http://schemas.openxmlformats.org/drawingml/2006/table">
            <a:tbl>
              <a:tblPr/>
              <a:tblGrid>
                <a:gridCol w="3467703">
                  <a:extLst>
                    <a:ext uri="{9D8B030D-6E8A-4147-A177-3AD203B41FA5}">
                      <a16:colId xmlns:a16="http://schemas.microsoft.com/office/drawing/2014/main" val="3166992397"/>
                    </a:ext>
                  </a:extLst>
                </a:gridCol>
                <a:gridCol w="708297">
                  <a:extLst>
                    <a:ext uri="{9D8B030D-6E8A-4147-A177-3AD203B41FA5}">
                      <a16:colId xmlns:a16="http://schemas.microsoft.com/office/drawing/2014/main" val="2901532990"/>
                    </a:ext>
                  </a:extLst>
                </a:gridCol>
              </a:tblGrid>
              <a:tr h="370800">
                <a:tc>
                  <a:txBody>
                    <a:bodyPr/>
                    <a:lstStyle/>
                    <a:p>
                      <a:pPr algn="ctr" fontAlgn="b"/>
                      <a:r>
                        <a:rPr lang="en-US" sz="1100" b="1" i="0" u="none" strike="noStrike" dirty="0">
                          <a:solidFill>
                            <a:srgbClr val="000000"/>
                          </a:solidFill>
                          <a:effectLst/>
                          <a:latin typeface="Calibri" panose="020F0502020204030204" pitchFamily="34" charset="0"/>
                        </a:rPr>
                        <a:t>Product parameters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a:solidFill>
                            <a:srgbClr val="000000"/>
                          </a:solidFill>
                          <a:effectLst/>
                          <a:latin typeface="Calibri" panose="020F0502020204030204" pitchFamily="34" charset="0"/>
                        </a:rPr>
                        <a:t>Value</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8385042"/>
                  </a:ext>
                </a:extLst>
              </a:tr>
              <a:tr h="205200">
                <a:tc>
                  <a:txBody>
                    <a:bodyPr/>
                    <a:lstStyle/>
                    <a:p>
                      <a:pPr algn="l" fontAlgn="b"/>
                      <a:r>
                        <a:rPr lang="en-US" sz="1100" b="0" i="0" u="none" strike="noStrike" dirty="0">
                          <a:solidFill>
                            <a:srgbClr val="000000"/>
                          </a:solidFill>
                          <a:effectLst/>
                          <a:latin typeface="Calibri" panose="020F0502020204030204" pitchFamily="34" charset="0"/>
                        </a:rPr>
                        <a:t>Normal interest rate, per day</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5052736"/>
                  </a:ext>
                </a:extLst>
              </a:tr>
              <a:tr h="205200">
                <a:tc>
                  <a:txBody>
                    <a:bodyPr/>
                    <a:lstStyle/>
                    <a:p>
                      <a:pPr algn="l" fontAlgn="b"/>
                      <a:r>
                        <a:rPr lang="en-US" sz="1100" b="0" i="0" u="none" strike="noStrike" dirty="0">
                          <a:solidFill>
                            <a:srgbClr val="000000"/>
                          </a:solidFill>
                          <a:effectLst/>
                          <a:latin typeface="Calibri" panose="020F0502020204030204" pitchFamily="34" charset="0"/>
                        </a:rPr>
                        <a:t>Late penalty interest rate, per day</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5979"/>
                  </a:ext>
                </a:extLst>
              </a:tr>
              <a:tr h="205200">
                <a:tc>
                  <a:txBody>
                    <a:bodyPr/>
                    <a:lstStyle/>
                    <a:p>
                      <a:pPr algn="l" fontAlgn="b"/>
                      <a:r>
                        <a:rPr lang="en-US" sz="1100" b="0" i="0" u="none" strike="noStrike" dirty="0">
                          <a:solidFill>
                            <a:srgbClr val="000000"/>
                          </a:solidFill>
                          <a:effectLst/>
                          <a:latin typeface="Calibri" panose="020F0502020204030204" pitchFamily="34" charset="0"/>
                        </a:rPr>
                        <a:t>Handling fee</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7300071"/>
                  </a:ext>
                </a:extLst>
              </a:tr>
              <a:tr h="205200">
                <a:tc>
                  <a:txBody>
                    <a:bodyPr/>
                    <a:lstStyle/>
                    <a:p>
                      <a:pPr algn="l" fontAlgn="b"/>
                      <a:r>
                        <a:rPr lang="en-US" sz="1100" b="0" i="0" u="none" strike="noStrike" dirty="0">
                          <a:solidFill>
                            <a:srgbClr val="000000"/>
                          </a:solidFill>
                          <a:effectLst/>
                          <a:latin typeface="Calibri" panose="020F0502020204030204" pitchFamily="34" charset="0"/>
                        </a:rPr>
                        <a:t>Late payment fee, USD</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104545"/>
                  </a:ext>
                </a:extLst>
              </a:tr>
            </a:tbl>
          </a:graphicData>
        </a:graphic>
      </p:graphicFrame>
      <p:graphicFrame>
        <p:nvGraphicFramePr>
          <p:cNvPr id="5" name="Table 4"/>
          <p:cNvGraphicFramePr>
            <a:graphicFrameLocks noGrp="1"/>
          </p:cNvGraphicFramePr>
          <p:nvPr>
            <p:extLst/>
          </p:nvPr>
        </p:nvGraphicFramePr>
        <p:xfrm>
          <a:off x="137743" y="2125602"/>
          <a:ext cx="4176000" cy="422520"/>
        </p:xfrm>
        <a:graphic>
          <a:graphicData uri="http://schemas.openxmlformats.org/drawingml/2006/table">
            <a:tbl>
              <a:tblPr/>
              <a:tblGrid>
                <a:gridCol w="1115725">
                  <a:extLst>
                    <a:ext uri="{9D8B030D-6E8A-4147-A177-3AD203B41FA5}">
                      <a16:colId xmlns:a16="http://schemas.microsoft.com/office/drawing/2014/main" val="2677595058"/>
                    </a:ext>
                  </a:extLst>
                </a:gridCol>
                <a:gridCol w="612055">
                  <a:extLst>
                    <a:ext uri="{9D8B030D-6E8A-4147-A177-3AD203B41FA5}">
                      <a16:colId xmlns:a16="http://schemas.microsoft.com/office/drawing/2014/main" val="2857368859"/>
                    </a:ext>
                  </a:extLst>
                </a:gridCol>
                <a:gridCol w="612055">
                  <a:extLst>
                    <a:ext uri="{9D8B030D-6E8A-4147-A177-3AD203B41FA5}">
                      <a16:colId xmlns:a16="http://schemas.microsoft.com/office/drawing/2014/main" val="1839830640"/>
                    </a:ext>
                  </a:extLst>
                </a:gridCol>
                <a:gridCol w="612055">
                  <a:extLst>
                    <a:ext uri="{9D8B030D-6E8A-4147-A177-3AD203B41FA5}">
                      <a16:colId xmlns:a16="http://schemas.microsoft.com/office/drawing/2014/main" val="2964729291"/>
                    </a:ext>
                  </a:extLst>
                </a:gridCol>
                <a:gridCol w="612055">
                  <a:extLst>
                    <a:ext uri="{9D8B030D-6E8A-4147-A177-3AD203B41FA5}">
                      <a16:colId xmlns:a16="http://schemas.microsoft.com/office/drawing/2014/main" val="2298094237"/>
                    </a:ext>
                  </a:extLst>
                </a:gridCol>
                <a:gridCol w="612055">
                  <a:extLst>
                    <a:ext uri="{9D8B030D-6E8A-4147-A177-3AD203B41FA5}">
                      <a16:colId xmlns:a16="http://schemas.microsoft.com/office/drawing/2014/main" val="69746267"/>
                    </a:ext>
                  </a:extLst>
                </a:gridCol>
              </a:tblGrid>
              <a:tr h="203640">
                <a:tc>
                  <a:txBody>
                    <a:bodyPr/>
                    <a:lstStyle/>
                    <a:p>
                      <a:pPr algn="l" fontAlgn="b"/>
                      <a:r>
                        <a:rPr lang="en-US" sz="1100" b="1" i="0" u="none" strike="noStrike" dirty="0">
                          <a:solidFill>
                            <a:srgbClr val="000000"/>
                          </a:solidFill>
                          <a:effectLst/>
                          <a:latin typeface="Calibri" panose="020F0502020204030204" pitchFamily="34" charset="0"/>
                        </a:rPr>
                        <a:t>Year of project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580357553"/>
                  </a:ext>
                </a:extLst>
              </a:tr>
              <a:tr h="218880">
                <a:tc>
                  <a:txBody>
                    <a:bodyPr/>
                    <a:lstStyle/>
                    <a:p>
                      <a:pPr algn="l" fontAlgn="b"/>
                      <a:r>
                        <a:rPr lang="en-US" sz="1100" b="0" i="0" u="none" strike="noStrike" dirty="0">
                          <a:solidFill>
                            <a:srgbClr val="000000"/>
                          </a:solidFill>
                          <a:effectLst/>
                          <a:latin typeface="Calibri" panose="020F0502020204030204" pitchFamily="34" charset="0"/>
                        </a:rPr>
                        <a:t>MAC, USD per loan</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8706897"/>
                  </a:ext>
                </a:extLst>
              </a:tr>
            </a:tbl>
          </a:graphicData>
        </a:graphic>
      </p:graphicFrame>
      <p:graphicFrame>
        <p:nvGraphicFramePr>
          <p:cNvPr id="6" name="Table 6"/>
          <p:cNvGraphicFramePr>
            <a:graphicFrameLocks noGrp="1"/>
          </p:cNvGraphicFramePr>
          <p:nvPr>
            <p:extLst/>
          </p:nvPr>
        </p:nvGraphicFramePr>
        <p:xfrm>
          <a:off x="135366" y="766782"/>
          <a:ext cx="4176001" cy="1185840"/>
        </p:xfrm>
        <a:graphic>
          <a:graphicData uri="http://schemas.openxmlformats.org/drawingml/2006/table">
            <a:tbl>
              <a:tblPr/>
              <a:tblGrid>
                <a:gridCol w="1625230">
                  <a:extLst>
                    <a:ext uri="{9D8B030D-6E8A-4147-A177-3AD203B41FA5}">
                      <a16:colId xmlns:a16="http://schemas.microsoft.com/office/drawing/2014/main" val="4139805946"/>
                    </a:ext>
                  </a:extLst>
                </a:gridCol>
                <a:gridCol w="850257">
                  <a:extLst>
                    <a:ext uri="{9D8B030D-6E8A-4147-A177-3AD203B41FA5}">
                      <a16:colId xmlns:a16="http://schemas.microsoft.com/office/drawing/2014/main" val="3658677688"/>
                    </a:ext>
                  </a:extLst>
                </a:gridCol>
                <a:gridCol w="850257">
                  <a:extLst>
                    <a:ext uri="{9D8B030D-6E8A-4147-A177-3AD203B41FA5}">
                      <a16:colId xmlns:a16="http://schemas.microsoft.com/office/drawing/2014/main" val="3150603150"/>
                    </a:ext>
                  </a:extLst>
                </a:gridCol>
                <a:gridCol w="850257">
                  <a:extLst>
                    <a:ext uri="{9D8B030D-6E8A-4147-A177-3AD203B41FA5}">
                      <a16:colId xmlns:a16="http://schemas.microsoft.com/office/drawing/2014/main" val="2340764695"/>
                    </a:ext>
                  </a:extLst>
                </a:gridCol>
              </a:tblGrid>
              <a:tr h="371280">
                <a:tc>
                  <a:txBody>
                    <a:bodyPr/>
                    <a:lstStyle/>
                    <a:p>
                      <a:pPr algn="ctr" fontAlgn="b"/>
                      <a:r>
                        <a:rPr lang="en-US" sz="1100" b="1" i="0" u="none" strike="noStrike" dirty="0">
                          <a:solidFill>
                            <a:srgbClr val="000000"/>
                          </a:solidFill>
                          <a:effectLst/>
                          <a:latin typeface="Calibri" panose="020F0502020204030204" pitchFamily="34" charset="0"/>
                        </a:rPr>
                        <a:t>Loan type</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err="1">
                          <a:solidFill>
                            <a:srgbClr val="000000"/>
                          </a:solidFill>
                          <a:effectLst/>
                          <a:latin typeface="Calibri" panose="020F0502020204030204" pitchFamily="34" charset="0"/>
                        </a:rPr>
                        <a:t>Avg</a:t>
                      </a:r>
                      <a:r>
                        <a:rPr lang="en-US" sz="1100" b="1" i="0" u="none" strike="noStrike" dirty="0">
                          <a:solidFill>
                            <a:srgbClr val="000000"/>
                          </a:solidFill>
                          <a:effectLst/>
                          <a:latin typeface="Calibri" panose="020F0502020204030204" pitchFamily="34" charset="0"/>
                        </a:rPr>
                        <a:t> term, days</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err="1">
                          <a:solidFill>
                            <a:srgbClr val="000000"/>
                          </a:solidFill>
                          <a:effectLst/>
                          <a:latin typeface="Calibri" panose="020F0502020204030204" pitchFamily="34" charset="0"/>
                        </a:rPr>
                        <a:t>Avg</a:t>
                      </a:r>
                      <a:r>
                        <a:rPr lang="en-US" sz="1100" b="1" i="0" u="none" strike="noStrike" dirty="0">
                          <a:solidFill>
                            <a:srgbClr val="000000"/>
                          </a:solidFill>
                          <a:effectLst/>
                          <a:latin typeface="Calibri" panose="020F0502020204030204" pitchFamily="34" charset="0"/>
                        </a:rPr>
                        <a:t> ticket, USD</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a:solidFill>
                            <a:srgbClr val="000000"/>
                          </a:solidFill>
                          <a:effectLst/>
                          <a:latin typeface="Calibri" panose="020F0502020204030204" pitchFamily="34" charset="0"/>
                        </a:rPr>
                        <a:t>Losses,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908483348"/>
                  </a:ext>
                </a:extLst>
              </a:tr>
              <a:tr h="203640">
                <a:tc>
                  <a:txBody>
                    <a:bodyPr/>
                    <a:lstStyle/>
                    <a:p>
                      <a:pPr algn="l" fontAlgn="b"/>
                      <a:r>
                        <a:rPr lang="en-US" sz="1100" b="0" i="0" u="none" strike="noStrike" dirty="0">
                          <a:solidFill>
                            <a:srgbClr val="000000"/>
                          </a:solidFill>
                          <a:effectLst/>
                          <a:latin typeface="Calibri" panose="020F0502020204030204" pitchFamily="34" charset="0"/>
                        </a:rPr>
                        <a:t>New</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85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9830375"/>
                  </a:ext>
                </a:extLst>
              </a:tr>
              <a:tr h="203640">
                <a:tc>
                  <a:txBody>
                    <a:bodyPr/>
                    <a:lstStyle/>
                    <a:p>
                      <a:pPr algn="l" fontAlgn="b"/>
                      <a:r>
                        <a:rPr lang="en-US" sz="1100" b="0" i="0" u="none" strike="noStrike">
                          <a:solidFill>
                            <a:srgbClr val="000000"/>
                          </a:solidFill>
                          <a:effectLst/>
                          <a:latin typeface="Calibri" panose="020F0502020204030204" pitchFamily="34" charset="0"/>
                        </a:rPr>
                        <a:t>Repeat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125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2950556"/>
                  </a:ext>
                </a:extLst>
              </a:tr>
              <a:tr h="203640">
                <a:tc>
                  <a:txBody>
                    <a:bodyPr/>
                    <a:lstStyle/>
                    <a:p>
                      <a:pPr algn="l" fontAlgn="b"/>
                      <a:r>
                        <a:rPr lang="en-US" sz="1100" b="0" i="0" u="none" strike="noStrike">
                          <a:solidFill>
                            <a:srgbClr val="000000"/>
                          </a:solidFill>
                          <a:effectLst/>
                          <a:latin typeface="Calibri" panose="020F0502020204030204" pitchFamily="34" charset="0"/>
                        </a:rPr>
                        <a:t>Prolongation new</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85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6399750"/>
                  </a:ext>
                </a:extLst>
              </a:tr>
              <a:tr h="203640">
                <a:tc>
                  <a:txBody>
                    <a:bodyPr/>
                    <a:lstStyle/>
                    <a:p>
                      <a:pPr algn="l" fontAlgn="b"/>
                      <a:r>
                        <a:rPr lang="en-US" sz="1100" b="0" i="0" u="none" strike="noStrike">
                          <a:solidFill>
                            <a:srgbClr val="000000"/>
                          </a:solidFill>
                          <a:effectLst/>
                          <a:latin typeface="Calibri" panose="020F0502020204030204" pitchFamily="34" charset="0"/>
                        </a:rPr>
                        <a:t>Prolongation repeat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125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0512037"/>
                  </a:ext>
                </a:extLst>
              </a:tr>
            </a:tbl>
          </a:graphicData>
        </a:graphic>
      </p:graphicFrame>
      <p:graphicFrame>
        <p:nvGraphicFramePr>
          <p:cNvPr id="7" name="Table 9"/>
          <p:cNvGraphicFramePr>
            <a:graphicFrameLocks noGrp="1"/>
          </p:cNvGraphicFramePr>
          <p:nvPr>
            <p:extLst/>
          </p:nvPr>
        </p:nvGraphicFramePr>
        <p:xfrm>
          <a:off x="135366" y="2805696"/>
          <a:ext cx="4176000" cy="407280"/>
        </p:xfrm>
        <a:graphic>
          <a:graphicData uri="http://schemas.openxmlformats.org/drawingml/2006/table">
            <a:tbl>
              <a:tblPr/>
              <a:tblGrid>
                <a:gridCol w="3354492">
                  <a:extLst>
                    <a:ext uri="{9D8B030D-6E8A-4147-A177-3AD203B41FA5}">
                      <a16:colId xmlns:a16="http://schemas.microsoft.com/office/drawing/2014/main" val="1543083347"/>
                    </a:ext>
                  </a:extLst>
                </a:gridCol>
                <a:gridCol w="821508">
                  <a:extLst>
                    <a:ext uri="{9D8B030D-6E8A-4147-A177-3AD203B41FA5}">
                      <a16:colId xmlns:a16="http://schemas.microsoft.com/office/drawing/2014/main" val="951673020"/>
                    </a:ext>
                  </a:extLst>
                </a:gridCol>
              </a:tblGrid>
              <a:tr h="203640">
                <a:tc>
                  <a:txBody>
                    <a:bodyPr/>
                    <a:lstStyle/>
                    <a:p>
                      <a:pPr algn="l" fontAlgn="b"/>
                      <a:r>
                        <a:rPr lang="en-US" sz="1100" b="0" i="0" u="none" strike="noStrike" dirty="0">
                          <a:solidFill>
                            <a:srgbClr val="000000"/>
                          </a:solidFill>
                          <a:effectLst/>
                          <a:latin typeface="Calibri" panose="020F0502020204030204" pitchFamily="34" charset="0"/>
                        </a:rPr>
                        <a:t>Repeat sales per new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156%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2383072"/>
                  </a:ext>
                </a:extLst>
              </a:tr>
              <a:tr h="203640">
                <a:tc>
                  <a:txBody>
                    <a:bodyPr/>
                    <a:lstStyle/>
                    <a:p>
                      <a:pPr algn="l" fontAlgn="b"/>
                      <a:r>
                        <a:rPr lang="en-US" sz="1100" b="0" i="0" u="none" strike="noStrike" dirty="0">
                          <a:solidFill>
                            <a:srgbClr val="000000"/>
                          </a:solidFill>
                          <a:effectLst/>
                          <a:latin typeface="Calibri" panose="020F0502020204030204" pitchFamily="34" charset="0"/>
                        </a:rPr>
                        <a:t>Prolongations per all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759478"/>
                  </a:ext>
                </a:extLst>
              </a:tr>
            </a:tbl>
          </a:graphicData>
        </a:graphic>
      </p:graphicFrame>
    </p:spTree>
    <p:extLst>
      <p:ext uri="{BB962C8B-B14F-4D97-AF65-F5344CB8AC3E}">
        <p14:creationId xmlns:p14="http://schemas.microsoft.com/office/powerpoint/2010/main" val="16864129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Investment summary</a:t>
            </a:r>
            <a:endParaRPr lang="en-US" b="1"/>
          </a:p>
        </p:txBody>
      </p:sp>
      <p:sp>
        <p:nvSpPr>
          <p:cNvPr id="3" name="Slide Number Placeholder 2"/>
          <p:cNvSpPr>
            <a:spLocks noGrp="1"/>
          </p:cNvSpPr>
          <p:nvPr>
            <p:ph type="sldNum" sz="quarter" idx="12"/>
          </p:nvPr>
        </p:nvSpPr>
        <p:spPr/>
        <p:txBody>
          <a:bodyPr/>
          <a:lstStyle/>
          <a:p>
            <a:fld id="{D7F305DA-160D-498F-B102-A1D8643B4A2C}" type="slidenum">
              <a:rPr lang="ru-RU" smtClean="0"/>
              <a:pPr/>
              <a:t>41</a:t>
            </a:fld>
            <a:endParaRPr lang="ru-RU"/>
          </a:p>
        </p:txBody>
      </p:sp>
      <p:graphicFrame>
        <p:nvGraphicFramePr>
          <p:cNvPr id="8" name="Таблица 7"/>
          <p:cNvGraphicFramePr>
            <a:graphicFrameLocks noGrp="1"/>
          </p:cNvGraphicFramePr>
          <p:nvPr>
            <p:extLst/>
          </p:nvPr>
        </p:nvGraphicFramePr>
        <p:xfrm>
          <a:off x="457199" y="774928"/>
          <a:ext cx="8229603" cy="4545840"/>
        </p:xfrm>
        <a:graphic>
          <a:graphicData uri="http://schemas.openxmlformats.org/drawingml/2006/table">
            <a:tbl>
              <a:tblPr/>
              <a:tblGrid>
                <a:gridCol w="3767769">
                  <a:extLst>
                    <a:ext uri="{9D8B030D-6E8A-4147-A177-3AD203B41FA5}">
                      <a16:colId xmlns:a16="http://schemas.microsoft.com/office/drawing/2014/main" val="20000"/>
                    </a:ext>
                  </a:extLst>
                </a:gridCol>
                <a:gridCol w="743639">
                  <a:extLst>
                    <a:ext uri="{9D8B030D-6E8A-4147-A177-3AD203B41FA5}">
                      <a16:colId xmlns:a16="http://schemas.microsoft.com/office/drawing/2014/main" val="20001"/>
                    </a:ext>
                  </a:extLst>
                </a:gridCol>
                <a:gridCol w="743639">
                  <a:extLst>
                    <a:ext uri="{9D8B030D-6E8A-4147-A177-3AD203B41FA5}">
                      <a16:colId xmlns:a16="http://schemas.microsoft.com/office/drawing/2014/main" val="20002"/>
                    </a:ext>
                  </a:extLst>
                </a:gridCol>
                <a:gridCol w="743639">
                  <a:extLst>
                    <a:ext uri="{9D8B030D-6E8A-4147-A177-3AD203B41FA5}">
                      <a16:colId xmlns:a16="http://schemas.microsoft.com/office/drawing/2014/main" val="20003"/>
                    </a:ext>
                  </a:extLst>
                </a:gridCol>
                <a:gridCol w="743639">
                  <a:extLst>
                    <a:ext uri="{9D8B030D-6E8A-4147-A177-3AD203B41FA5}">
                      <a16:colId xmlns:a16="http://schemas.microsoft.com/office/drawing/2014/main" val="20004"/>
                    </a:ext>
                  </a:extLst>
                </a:gridCol>
                <a:gridCol w="743639">
                  <a:extLst>
                    <a:ext uri="{9D8B030D-6E8A-4147-A177-3AD203B41FA5}">
                      <a16:colId xmlns:a16="http://schemas.microsoft.com/office/drawing/2014/main" val="20005"/>
                    </a:ext>
                  </a:extLst>
                </a:gridCol>
                <a:gridCol w="743639">
                  <a:extLst>
                    <a:ext uri="{9D8B030D-6E8A-4147-A177-3AD203B41FA5}">
                      <a16:colId xmlns:a16="http://schemas.microsoft.com/office/drawing/2014/main" val="20006"/>
                    </a:ext>
                  </a:extLst>
                </a:gridCol>
              </a:tblGrid>
              <a:tr h="174840">
                <a:tc>
                  <a:txBody>
                    <a:bodyPr/>
                    <a:lstStyle/>
                    <a:p>
                      <a:pPr algn="l" fontAlgn="b"/>
                      <a:r>
                        <a:rPr lang="en-US" sz="1100" b="1" i="0" u="none" strike="noStrike" dirty="0">
                          <a:solidFill>
                            <a:srgbClr val="000000"/>
                          </a:solidFill>
                          <a:effectLst/>
                          <a:latin typeface="Calibri"/>
                        </a:rPr>
                        <a:t>Investments, </a:t>
                      </a:r>
                      <a:r>
                        <a:rPr lang="en-US" sz="1100" b="1" i="0" u="none" strike="noStrike" dirty="0" err="1">
                          <a:solidFill>
                            <a:srgbClr val="000000"/>
                          </a:solidFill>
                          <a:effectLst/>
                          <a:latin typeface="Calibri"/>
                        </a:rPr>
                        <a:t>thsd</a:t>
                      </a:r>
                      <a:r>
                        <a:rPr lang="en-US" sz="1100" b="1" i="0" u="none" strike="noStrike" dirty="0">
                          <a:solidFill>
                            <a:srgbClr val="000000"/>
                          </a:solidFill>
                          <a:effectLst/>
                          <a:latin typeface="Calibri"/>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174840">
                <a:tc>
                  <a:txBody>
                    <a:bodyPr/>
                    <a:lstStyle/>
                    <a:p>
                      <a:pPr algn="l" fontAlgn="b"/>
                      <a:r>
                        <a:rPr lang="en-US" sz="1100" b="1" i="0" u="none" strike="noStrike">
                          <a:solidFill>
                            <a:srgbClr val="000000"/>
                          </a:solidFill>
                          <a:effectLst/>
                          <a:latin typeface="Calibri"/>
                        </a:rPr>
                        <a:t>Portfolio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987</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710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160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1 857</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1"/>
                  </a:ext>
                </a:extLst>
              </a:tr>
              <a:tr h="174840">
                <a:tc>
                  <a:txBody>
                    <a:bodyPr/>
                    <a:lstStyle/>
                    <a:p>
                      <a:pPr algn="l" fontAlgn="b"/>
                      <a:r>
                        <a:rPr lang="en-US" sz="1100" b="1" i="0" u="none" strike="noStrike">
                          <a:solidFill>
                            <a:srgbClr val="000000"/>
                          </a:solidFill>
                          <a:effectLst/>
                          <a:latin typeface="Calibri"/>
                        </a:rPr>
                        <a:t>OPEX and CAPEX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1 114</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197</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1 310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74840">
                <a:tc>
                  <a:txBody>
                    <a:bodyPr/>
                    <a:lstStyle/>
                    <a:p>
                      <a:pPr algn="l" fontAlgn="b"/>
                      <a:r>
                        <a:rPr lang="en-US" sz="1100" b="1" i="0" u="none" strike="noStrike" dirty="0">
                          <a:solidFill>
                            <a:srgbClr val="000000"/>
                          </a:solidFill>
                          <a:effectLst/>
                          <a:latin typeface="Calibri"/>
                        </a:rPr>
                        <a:t>Total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2 101</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907</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160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3 167</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7484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4"/>
                  </a:ext>
                </a:extLst>
              </a:tr>
              <a:tr h="174840">
                <a:tc>
                  <a:txBody>
                    <a:bodyPr/>
                    <a:lstStyle/>
                    <a:p>
                      <a:pPr algn="l" fontAlgn="b"/>
                      <a:r>
                        <a:rPr lang="en-US" sz="1100" b="1" i="0" u="none" strike="noStrike">
                          <a:solidFill>
                            <a:srgbClr val="000000"/>
                          </a:solidFill>
                          <a:effectLst/>
                          <a:latin typeface="Calibri"/>
                        </a:rPr>
                        <a:t>Volume indicators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1</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2</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3</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4</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5</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Total</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74840">
                <a:tc>
                  <a:txBody>
                    <a:bodyPr/>
                    <a:lstStyle/>
                    <a:p>
                      <a:pPr algn="l" fontAlgn="b"/>
                      <a:r>
                        <a:rPr lang="en-US" sz="1100" b="1" i="0" u="none" strike="noStrike">
                          <a:solidFill>
                            <a:srgbClr val="000000"/>
                          </a:solidFill>
                          <a:effectLst/>
                          <a:latin typeface="Calibri"/>
                        </a:rPr>
                        <a:t>Number of loans issued, thsd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173</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351</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520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620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1 694</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174840">
                <a:tc>
                  <a:txBody>
                    <a:bodyPr/>
                    <a:lstStyle/>
                    <a:p>
                      <a:pPr algn="l" fontAlgn="b"/>
                      <a:r>
                        <a:rPr lang="en-US" sz="1100" b="1" i="0" u="none" strike="noStrike">
                          <a:solidFill>
                            <a:srgbClr val="000000"/>
                          </a:solidFill>
                          <a:effectLst/>
                          <a:latin typeface="Calibri"/>
                        </a:rPr>
                        <a:t>Amount disbursed,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2 484</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14 095</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28 198</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41 569</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49 284</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135 630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174840">
                <a:tc>
                  <a:txBody>
                    <a:bodyPr/>
                    <a:lstStyle/>
                    <a:p>
                      <a:pPr algn="l" fontAlgn="b"/>
                      <a:r>
                        <a:rPr lang="en-US" sz="1100" b="1" i="0" u="none" strike="noStrike">
                          <a:solidFill>
                            <a:srgbClr val="000000"/>
                          </a:solidFill>
                          <a:effectLst/>
                          <a:latin typeface="Calibri"/>
                        </a:rPr>
                        <a:t>Net portfolio (EoY),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680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2 287</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4 038</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5 555</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5 942</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18 503</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7484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9"/>
                  </a:ext>
                </a:extLst>
              </a:tr>
              <a:tr h="174840">
                <a:tc>
                  <a:txBody>
                    <a:bodyPr/>
                    <a:lstStyle/>
                    <a:p>
                      <a:pPr algn="l" fontAlgn="b"/>
                      <a:r>
                        <a:rPr lang="en-US" sz="1100" b="1" i="0" u="none" strike="noStrike">
                          <a:solidFill>
                            <a:srgbClr val="000000"/>
                          </a:solidFill>
                          <a:effectLst/>
                          <a:latin typeface="Calibri"/>
                        </a:rPr>
                        <a:t>P&amp;L, thsd USD</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1</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2</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3</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4</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5</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Total</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74840">
                <a:tc>
                  <a:txBody>
                    <a:bodyPr/>
                    <a:lstStyle/>
                    <a:p>
                      <a:pPr algn="l" fontAlgn="b"/>
                      <a:r>
                        <a:rPr lang="en-US" sz="1100" b="1" i="0" u="none" strike="noStrike">
                          <a:solidFill>
                            <a:srgbClr val="000000"/>
                          </a:solidFill>
                          <a:effectLst/>
                          <a:latin typeface="Calibri"/>
                        </a:rPr>
                        <a:t>Revenue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958</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6 573</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14 074</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21 442</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26 094</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69 140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74840">
                <a:tc>
                  <a:txBody>
                    <a:bodyPr/>
                    <a:lstStyle/>
                    <a:p>
                      <a:pPr algn="l" fontAlgn="b"/>
                      <a:r>
                        <a:rPr lang="en-US" sz="1100" b="1" i="0" u="none" strike="noStrike">
                          <a:solidFill>
                            <a:srgbClr val="000000"/>
                          </a:solidFill>
                          <a:effectLst/>
                          <a:latin typeface="Calibri"/>
                        </a:rPr>
                        <a:t>Provisions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-600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-3 003</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-5 517</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-7 373</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-8 793</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-25 287</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74840">
                <a:tc>
                  <a:txBody>
                    <a:bodyPr/>
                    <a:lstStyle/>
                    <a:p>
                      <a:pPr algn="l" fontAlgn="b"/>
                      <a:r>
                        <a:rPr lang="en-US" sz="1100" b="1" i="0" u="none" strike="noStrike">
                          <a:solidFill>
                            <a:srgbClr val="000000"/>
                          </a:solidFill>
                          <a:effectLst/>
                          <a:latin typeface="Calibri"/>
                        </a:rPr>
                        <a:t>Variable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-517</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-1 317</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-2 430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-3 539</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-4 146</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-11 948</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74840">
                <a:tc>
                  <a:txBody>
                    <a:bodyPr/>
                    <a:lstStyle/>
                    <a:p>
                      <a:pPr algn="l" fontAlgn="b"/>
                      <a:r>
                        <a:rPr lang="en-US" sz="1100" b="0" i="0" u="none" strike="noStrike" dirty="0">
                          <a:solidFill>
                            <a:srgbClr val="000000"/>
                          </a:solidFill>
                          <a:effectLst/>
                          <a:latin typeface="Calibri"/>
                        </a:rPr>
                        <a:t>    Marketing acquisition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-369</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-608</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-1 112</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-1 577</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-1 775</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-5 441</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4"/>
                  </a:ext>
                </a:extLst>
              </a:tr>
              <a:tr h="174840">
                <a:tc>
                  <a:txBody>
                    <a:bodyPr/>
                    <a:lstStyle/>
                    <a:p>
                      <a:pPr algn="l" fontAlgn="b"/>
                      <a:r>
                        <a:rPr lang="en-US" sz="1100" b="0" i="0" u="none" strike="noStrike" dirty="0">
                          <a:solidFill>
                            <a:srgbClr val="000000"/>
                          </a:solidFill>
                          <a:effectLst/>
                          <a:latin typeface="Calibri"/>
                        </a:rPr>
                        <a:t>    Salary (variable part)</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-97</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-355</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-575</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-817</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-969</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-2 813</a:t>
                      </a:r>
                    </a:p>
                  </a:txBody>
                  <a:tcPr marL="36000" marR="36000" marT="0" marB="0" anchor="b">
                    <a:lnL>
                      <a:noFill/>
                    </a:lnL>
                    <a:lnR>
                      <a:noFill/>
                    </a:lnR>
                    <a:lnT>
                      <a:noFill/>
                    </a:lnT>
                    <a:lnB>
                      <a:noFill/>
                    </a:lnB>
                  </a:tcPr>
                </a:tc>
                <a:extLst>
                  <a:ext uri="{0D108BD9-81ED-4DB2-BD59-A6C34878D82A}">
                    <a16:rowId xmlns:a16="http://schemas.microsoft.com/office/drawing/2014/main" val="10015"/>
                  </a:ext>
                </a:extLst>
              </a:tr>
              <a:tr h="174840">
                <a:tc>
                  <a:txBody>
                    <a:bodyPr/>
                    <a:lstStyle/>
                    <a:p>
                      <a:pPr algn="l" fontAlgn="b"/>
                      <a:r>
                        <a:rPr lang="en-US" sz="1100" b="0" i="0" u="none" strike="noStrike" dirty="0">
                          <a:solidFill>
                            <a:srgbClr val="000000"/>
                          </a:solidFill>
                          <a:effectLst/>
                          <a:latin typeface="Calibri"/>
                        </a:rPr>
                        <a:t>    Other variable costs</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-43</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-211</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-383</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-565</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-672</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-1 875</a:t>
                      </a:r>
                    </a:p>
                  </a:txBody>
                  <a:tcPr marL="36000" marR="36000" marT="0" marB="0" anchor="b">
                    <a:lnL>
                      <a:noFill/>
                    </a:lnL>
                    <a:lnR>
                      <a:noFill/>
                    </a:lnR>
                    <a:lnT>
                      <a:noFill/>
                    </a:lnT>
                    <a:lnB>
                      <a:noFill/>
                    </a:lnB>
                  </a:tcPr>
                </a:tc>
                <a:extLst>
                  <a:ext uri="{0D108BD9-81ED-4DB2-BD59-A6C34878D82A}">
                    <a16:rowId xmlns:a16="http://schemas.microsoft.com/office/drawing/2014/main" val="10016"/>
                  </a:ext>
                </a:extLst>
              </a:tr>
              <a:tr h="174840">
                <a:tc>
                  <a:txBody>
                    <a:bodyPr/>
                    <a:lstStyle/>
                    <a:p>
                      <a:pPr algn="l" fontAlgn="b"/>
                      <a:r>
                        <a:rPr lang="en-US" sz="1100" b="0" i="0" u="none" strike="noStrike" dirty="0">
                          <a:solidFill>
                            <a:srgbClr val="000000"/>
                          </a:solidFill>
                          <a:effectLst/>
                          <a:latin typeface="Calibri"/>
                        </a:rPr>
                        <a:t>    VAT</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-8</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-143</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-360</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-579</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-729</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-1 820</a:t>
                      </a:r>
                    </a:p>
                  </a:txBody>
                  <a:tcPr marL="36000" marR="36000" marT="0" marB="0" anchor="b">
                    <a:lnL>
                      <a:noFill/>
                    </a:lnL>
                    <a:lnR>
                      <a:noFill/>
                    </a:lnR>
                    <a:lnT>
                      <a:noFill/>
                    </a:lnT>
                    <a:lnB>
                      <a:noFill/>
                    </a:lnB>
                  </a:tcPr>
                </a:tc>
                <a:extLst>
                  <a:ext uri="{0D108BD9-81ED-4DB2-BD59-A6C34878D82A}">
                    <a16:rowId xmlns:a16="http://schemas.microsoft.com/office/drawing/2014/main" val="10017"/>
                  </a:ext>
                </a:extLst>
              </a:tr>
              <a:tr h="174840">
                <a:tc>
                  <a:txBody>
                    <a:bodyPr/>
                    <a:lstStyle/>
                    <a:p>
                      <a:pPr algn="l" fontAlgn="b"/>
                      <a:r>
                        <a:rPr lang="en-US" sz="1100" b="1" i="0" u="none" strike="noStrike" dirty="0">
                          <a:solidFill>
                            <a:srgbClr val="000000"/>
                          </a:solidFill>
                          <a:effectLst/>
                          <a:latin typeface="Calibri"/>
                        </a:rPr>
                        <a:t>Fixed costs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-1 033</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-1 193</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-1 235</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-1 450</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-1 543</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-6 454</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74840">
                <a:tc>
                  <a:txBody>
                    <a:bodyPr/>
                    <a:lstStyle/>
                    <a:p>
                      <a:pPr algn="l" fontAlgn="b"/>
                      <a:r>
                        <a:rPr lang="en-US" sz="1100" b="0" i="0" u="none" strike="noStrike" dirty="0">
                          <a:solidFill>
                            <a:srgbClr val="000000"/>
                          </a:solidFill>
                          <a:effectLst/>
                          <a:latin typeface="Calibri"/>
                        </a:rPr>
                        <a:t>    Salary (fixed part)</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-682</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-752</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-745</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-959</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-1 095</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-4 233</a:t>
                      </a:r>
                    </a:p>
                  </a:txBody>
                  <a:tcPr marL="36000" marR="36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9"/>
                  </a:ext>
                </a:extLst>
              </a:tr>
              <a:tr h="174840">
                <a:tc>
                  <a:txBody>
                    <a:bodyPr/>
                    <a:lstStyle/>
                    <a:p>
                      <a:pPr algn="l" fontAlgn="b"/>
                      <a:r>
                        <a:rPr lang="en-US" sz="1100" b="0" i="0" u="none" strike="noStrike" dirty="0">
                          <a:solidFill>
                            <a:srgbClr val="000000"/>
                          </a:solidFill>
                          <a:effectLst/>
                          <a:latin typeface="Calibri"/>
                        </a:rPr>
                        <a:t>    Other G&amp;A expenses</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-351</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-441</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-490</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-490</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-448</a:t>
                      </a:r>
                    </a:p>
                  </a:txBody>
                  <a:tcPr marL="36000" marR="36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-2 221</a:t>
                      </a:r>
                    </a:p>
                  </a:txBody>
                  <a:tcPr marL="36000" marR="36000" marT="0" marB="0" anchor="b">
                    <a:lnL>
                      <a:noFill/>
                    </a:lnL>
                    <a:lnR>
                      <a:noFill/>
                    </a:lnR>
                    <a:lnT>
                      <a:noFill/>
                    </a:lnT>
                    <a:lnB>
                      <a:noFill/>
                    </a:lnB>
                  </a:tcPr>
                </a:tc>
                <a:extLst>
                  <a:ext uri="{0D108BD9-81ED-4DB2-BD59-A6C34878D82A}">
                    <a16:rowId xmlns:a16="http://schemas.microsoft.com/office/drawing/2014/main" val="10020"/>
                  </a:ext>
                </a:extLst>
              </a:tr>
              <a:tr h="174840">
                <a:tc>
                  <a:txBody>
                    <a:bodyPr/>
                    <a:lstStyle/>
                    <a:p>
                      <a:pPr algn="l" fontAlgn="b"/>
                      <a:r>
                        <a:rPr lang="en-US" sz="1100" b="1" i="0" u="none" strike="noStrike">
                          <a:solidFill>
                            <a:srgbClr val="000000"/>
                          </a:solidFill>
                          <a:effectLst/>
                          <a:latin typeface="Calibri"/>
                        </a:rPr>
                        <a:t>One-off expenses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-57</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-17</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-17</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-17</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-17</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-126</a:t>
                      </a:r>
                    </a:p>
                  </a:txBody>
                  <a:tcPr marL="36000" marR="3600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1"/>
                  </a:ext>
                </a:extLst>
              </a:tr>
              <a:tr h="174840">
                <a:tc>
                  <a:txBody>
                    <a:bodyPr/>
                    <a:lstStyle/>
                    <a:p>
                      <a:pPr algn="l" fontAlgn="b"/>
                      <a:r>
                        <a:rPr lang="en-US" sz="1100" b="1" i="0" u="none" strike="noStrike">
                          <a:solidFill>
                            <a:srgbClr val="000000"/>
                          </a:solidFill>
                          <a:effectLst/>
                          <a:latin typeface="Calibri"/>
                        </a:rPr>
                        <a:t>Net profit before taxes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-1 249</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1 043</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4 875</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9 063</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11 594</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25 325</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2"/>
                  </a:ext>
                </a:extLst>
              </a:tr>
              <a:tr h="174840">
                <a:tc>
                  <a:txBody>
                    <a:bodyPr/>
                    <a:lstStyle/>
                    <a:p>
                      <a:pPr algn="l" fontAlgn="b"/>
                      <a:r>
                        <a:rPr lang="en-US" sz="1100" b="1" i="0" u="none" strike="noStrike">
                          <a:solidFill>
                            <a:srgbClr val="000000"/>
                          </a:solidFill>
                          <a:effectLst/>
                          <a:latin typeface="Calibri"/>
                        </a:rPr>
                        <a:t>Terminal value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55 122</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3"/>
                  </a:ext>
                </a:extLst>
              </a:tr>
              <a:tr h="174840">
                <a:tc>
                  <a:txBody>
                    <a:bodyPr/>
                    <a:lstStyle/>
                    <a:p>
                      <a:pPr algn="l" fontAlgn="b"/>
                      <a:r>
                        <a:rPr lang="en-US" sz="1100" b="1" i="0" u="none" strike="noStrike">
                          <a:solidFill>
                            <a:srgbClr val="000000"/>
                          </a:solidFill>
                          <a:effectLst/>
                          <a:latin typeface="Calibri"/>
                        </a:rPr>
                        <a:t>ROE (annualized)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120%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4"/>
                  </a:ext>
                </a:extLst>
              </a:tr>
              <a:tr h="174840">
                <a:tc>
                  <a:txBody>
                    <a:bodyPr/>
                    <a:lstStyle/>
                    <a:p>
                      <a:pPr algn="l" fontAlgn="b"/>
                      <a:r>
                        <a:rPr lang="en-US" sz="1100" b="1" i="0" u="none" strike="noStrike">
                          <a:solidFill>
                            <a:srgbClr val="000000"/>
                          </a:solidFill>
                          <a:effectLst/>
                          <a:latin typeface="Calibri"/>
                        </a:rPr>
                        <a:t>ROAA (yearly)</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-184%</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70%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116%</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142%</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151%</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dirty="0">
                          <a:solidFill>
                            <a:srgbClr val="000000"/>
                          </a:solidFill>
                          <a:effectLst/>
                          <a:latin typeface="Calibri" panose="020F0502020204030204" pitchFamily="34" charset="0"/>
                        </a:rPr>
                        <a:t>130%</a:t>
                      </a:r>
                    </a:p>
                  </a:txBody>
                  <a:tcPr marL="36000" marR="36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5"/>
                  </a:ext>
                </a:extLst>
              </a:tr>
            </a:tbl>
          </a:graphicData>
        </a:graphic>
      </p:graphicFrame>
      <p:sp>
        <p:nvSpPr>
          <p:cNvPr id="11" name="TextBox 10"/>
          <p:cNvSpPr txBox="1"/>
          <p:nvPr/>
        </p:nvSpPr>
        <p:spPr>
          <a:xfrm>
            <a:off x="467544" y="5445224"/>
            <a:ext cx="8208912" cy="1015663"/>
          </a:xfrm>
          <a:prstGeom prst="rect">
            <a:avLst/>
          </a:prstGeom>
          <a:solidFill>
            <a:schemeClr val="accent1">
              <a:lumMod val="20000"/>
              <a:lumOff val="80000"/>
            </a:schemeClr>
          </a:solidFill>
          <a:ln>
            <a:solidFill>
              <a:schemeClr val="accent1"/>
            </a:solidFill>
          </a:ln>
        </p:spPr>
        <p:txBody>
          <a:bodyPr wrap="square" rtlCol="0">
            <a:spAutoFit/>
          </a:bodyPr>
          <a:lstStyle/>
          <a:p>
            <a:r>
              <a:rPr lang="en-US" sz="1000" dirty="0"/>
              <a:t>Break-even period – 12 months</a:t>
            </a:r>
          </a:p>
          <a:p>
            <a:r>
              <a:rPr lang="en-US" sz="1000" dirty="0"/>
              <a:t>Self-capitalization period – 1</a:t>
            </a:r>
            <a:r>
              <a:rPr lang="ru-RU" sz="1000" dirty="0"/>
              <a:t>9</a:t>
            </a:r>
            <a:r>
              <a:rPr lang="en-US" sz="1000" dirty="0"/>
              <a:t> months</a:t>
            </a:r>
          </a:p>
          <a:p>
            <a:r>
              <a:rPr lang="en-US" sz="1000" dirty="0"/>
              <a:t>Payback period – 39 months</a:t>
            </a:r>
            <a:endParaRPr lang="ru-RU" sz="1000" dirty="0"/>
          </a:p>
          <a:p>
            <a:r>
              <a:rPr lang="en-US" sz="1000" dirty="0"/>
              <a:t>Total investments – $3,1M</a:t>
            </a:r>
          </a:p>
          <a:p>
            <a:r>
              <a:rPr lang="en-US" sz="1000" dirty="0"/>
              <a:t>Unoptimized Yr5 corporate tax – $2,9M</a:t>
            </a:r>
            <a:endParaRPr lang="ru-RU" sz="1000" dirty="0"/>
          </a:p>
          <a:p>
            <a:r>
              <a:rPr lang="en-US" sz="1000" dirty="0"/>
              <a:t>Terminal Value – $55,1M (Gordon growth model with discount factor 15% and growth rate 0%)</a:t>
            </a:r>
            <a:endParaRPr lang="ru-RU" sz="1000" dirty="0"/>
          </a:p>
        </p:txBody>
      </p:sp>
    </p:spTree>
    <p:extLst>
      <p:ext uri="{BB962C8B-B14F-4D97-AF65-F5344CB8AC3E}">
        <p14:creationId xmlns:p14="http://schemas.microsoft.com/office/powerpoint/2010/main" val="6251271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42</a:t>
            </a:fld>
            <a:endParaRPr lang="ru-RU"/>
          </a:p>
        </p:txBody>
      </p:sp>
      <p:sp>
        <p:nvSpPr>
          <p:cNvPr id="3" name="Title 1"/>
          <p:cNvSpPr>
            <a:spLocks noGrp="1"/>
          </p:cNvSpPr>
          <p:nvPr>
            <p:ph type="title"/>
          </p:nvPr>
        </p:nvSpPr>
        <p:spPr>
          <a:xfrm>
            <a:off x="395536" y="116632"/>
            <a:ext cx="8159540" cy="312281"/>
          </a:xfrm>
        </p:spPr>
        <p:txBody>
          <a:bodyPr/>
          <a:lstStyle/>
          <a:p>
            <a:r>
              <a:rPr lang="en-US"/>
              <a:t>Balance sheet</a:t>
            </a:r>
          </a:p>
        </p:txBody>
      </p:sp>
      <p:graphicFrame>
        <p:nvGraphicFramePr>
          <p:cNvPr id="9" name="Таблица 8"/>
          <p:cNvGraphicFramePr>
            <a:graphicFrameLocks noGrp="1"/>
          </p:cNvGraphicFramePr>
          <p:nvPr>
            <p:extLst/>
          </p:nvPr>
        </p:nvGraphicFramePr>
        <p:xfrm>
          <a:off x="901699" y="1268760"/>
          <a:ext cx="7340601" cy="3516000"/>
        </p:xfrm>
        <a:graphic>
          <a:graphicData uri="http://schemas.openxmlformats.org/drawingml/2006/table">
            <a:tbl>
              <a:tblPr/>
              <a:tblGrid>
                <a:gridCol w="3283701">
                  <a:extLst>
                    <a:ext uri="{9D8B030D-6E8A-4147-A177-3AD203B41FA5}">
                      <a16:colId xmlns:a16="http://schemas.microsoft.com/office/drawing/2014/main" val="20000"/>
                    </a:ext>
                  </a:extLst>
                </a:gridCol>
                <a:gridCol w="811380">
                  <a:extLst>
                    <a:ext uri="{9D8B030D-6E8A-4147-A177-3AD203B41FA5}">
                      <a16:colId xmlns:a16="http://schemas.microsoft.com/office/drawing/2014/main" val="20001"/>
                    </a:ext>
                  </a:extLst>
                </a:gridCol>
                <a:gridCol w="811380">
                  <a:extLst>
                    <a:ext uri="{9D8B030D-6E8A-4147-A177-3AD203B41FA5}">
                      <a16:colId xmlns:a16="http://schemas.microsoft.com/office/drawing/2014/main" val="20002"/>
                    </a:ext>
                  </a:extLst>
                </a:gridCol>
                <a:gridCol w="811380">
                  <a:extLst>
                    <a:ext uri="{9D8B030D-6E8A-4147-A177-3AD203B41FA5}">
                      <a16:colId xmlns:a16="http://schemas.microsoft.com/office/drawing/2014/main" val="20003"/>
                    </a:ext>
                  </a:extLst>
                </a:gridCol>
                <a:gridCol w="811380">
                  <a:extLst>
                    <a:ext uri="{9D8B030D-6E8A-4147-A177-3AD203B41FA5}">
                      <a16:colId xmlns:a16="http://schemas.microsoft.com/office/drawing/2014/main" val="20004"/>
                    </a:ext>
                  </a:extLst>
                </a:gridCol>
                <a:gridCol w="811380">
                  <a:extLst>
                    <a:ext uri="{9D8B030D-6E8A-4147-A177-3AD203B41FA5}">
                      <a16:colId xmlns:a16="http://schemas.microsoft.com/office/drawing/2014/main" val="20005"/>
                    </a:ext>
                  </a:extLst>
                </a:gridCol>
              </a:tblGrid>
              <a:tr h="279840">
                <a:tc>
                  <a:txBody>
                    <a:bodyPr/>
                    <a:lstStyle/>
                    <a:p>
                      <a:pPr algn="l" fontAlgn="b"/>
                      <a:r>
                        <a:rPr lang="en-US" sz="1600" b="1" i="0" u="none" strike="noStrike" dirty="0">
                          <a:solidFill>
                            <a:srgbClr val="000000"/>
                          </a:solidFill>
                          <a:effectLst/>
                          <a:latin typeface="Calibri"/>
                        </a:rPr>
                        <a:t>Balance Sheet (EOY)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gridSpan="5">
                  <a:txBody>
                    <a:bodyPr/>
                    <a:lstStyle/>
                    <a:p>
                      <a:pPr algn="ctr" fontAlgn="b"/>
                      <a:r>
                        <a:rPr lang="ru-RU" sz="1600" b="1"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79840">
                <a:tc>
                  <a:txBody>
                    <a:bodyPr/>
                    <a:lstStyle/>
                    <a:p>
                      <a:pPr algn="l" fontAlgn="b"/>
                      <a:r>
                        <a:rPr lang="en-US" sz="1600" b="1" i="0" u="none" strike="noStrike" dirty="0" err="1">
                          <a:solidFill>
                            <a:srgbClr val="000000"/>
                          </a:solidFill>
                          <a:effectLst/>
                          <a:latin typeface="Calibri"/>
                        </a:rPr>
                        <a:t>thsd</a:t>
                      </a:r>
                      <a:r>
                        <a:rPr lang="en-US" sz="1600" b="1" i="0" u="none" strike="noStrike" dirty="0">
                          <a:solidFill>
                            <a:srgbClr val="000000"/>
                          </a:solidFill>
                          <a:effectLst/>
                          <a:latin typeface="Calibri"/>
                        </a:rPr>
                        <a:t>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79840">
                <a:tc>
                  <a:txBody>
                    <a:bodyPr/>
                    <a:lstStyle/>
                    <a:p>
                      <a:pPr algn="l" fontAlgn="b"/>
                      <a:r>
                        <a:rPr lang="en-US" sz="1600" b="1" i="0" u="none" strike="noStrike">
                          <a:solidFill>
                            <a:srgbClr val="000000"/>
                          </a:solidFill>
                          <a:effectLst/>
                          <a:latin typeface="Calibri"/>
                        </a:rPr>
                        <a:t>Assets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852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2 682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4 678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6 406</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6 833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2"/>
                  </a:ext>
                </a:extLst>
              </a:tr>
              <a:tr h="279840">
                <a:tc>
                  <a:txBody>
                    <a:bodyPr/>
                    <a:lstStyle/>
                    <a:p>
                      <a:pPr algn="l" fontAlgn="b"/>
                      <a:r>
                        <a:rPr lang="en-US" sz="1600" b="0" i="0" u="none" strike="noStrike">
                          <a:solidFill>
                            <a:srgbClr val="000000"/>
                          </a:solidFill>
                          <a:effectLst/>
                          <a:latin typeface="Calibri"/>
                        </a:rPr>
                        <a:t>Liquid assets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102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343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606</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833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891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9840">
                <a:tc>
                  <a:txBody>
                    <a:bodyPr/>
                    <a:lstStyle/>
                    <a:p>
                      <a:pPr algn="l" fontAlgn="b"/>
                      <a:r>
                        <a:rPr lang="en-US" sz="1600" b="0" i="0" u="none" strike="noStrike">
                          <a:solidFill>
                            <a:srgbClr val="000000"/>
                          </a:solidFill>
                          <a:effectLst/>
                          <a:latin typeface="Calibri"/>
                        </a:rPr>
                        <a:t>Loans to individuals (net of provisions)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680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2 287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4 038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5 555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5 942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8880">
                <a:tc>
                  <a:txBody>
                    <a:bodyPr/>
                    <a:lstStyle/>
                    <a:p>
                      <a:pPr algn="l" fontAlgn="b"/>
                      <a:r>
                        <a:rPr lang="en-US" sz="1200" b="0" i="0" u="none" strike="noStrike" dirty="0">
                          <a:solidFill>
                            <a:srgbClr val="000000"/>
                          </a:solidFill>
                          <a:effectLst/>
                          <a:latin typeface="Calibri"/>
                        </a:rPr>
                        <a:t>    Total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1 280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5 891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13 158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22 049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31 229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8880">
                <a:tc>
                  <a:txBody>
                    <a:bodyPr/>
                    <a:lstStyle/>
                    <a:p>
                      <a:pPr algn="l" fontAlgn="b"/>
                      <a:r>
                        <a:rPr lang="en-US" sz="1200" b="0" i="0" u="none" strike="noStrike" dirty="0">
                          <a:solidFill>
                            <a:srgbClr val="000000"/>
                          </a:solidFill>
                          <a:effectLst/>
                          <a:latin typeface="Calibri"/>
                        </a:rPr>
                        <a:t>    Risk provisions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-600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-3 603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-9 120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-16 494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-25 287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9840">
                <a:tc>
                  <a:txBody>
                    <a:bodyPr/>
                    <a:lstStyle/>
                    <a:p>
                      <a:pPr algn="l" fontAlgn="b"/>
                      <a:r>
                        <a:rPr lang="en-US" sz="1600" b="0" i="0" u="none" strike="noStrike">
                          <a:solidFill>
                            <a:srgbClr val="000000"/>
                          </a:solidFill>
                          <a:effectLst/>
                          <a:latin typeface="Calibri"/>
                        </a:rPr>
                        <a:t>Other receivables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69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52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9840">
                <a:tc>
                  <a:txBody>
                    <a:bodyPr/>
                    <a:lstStyle/>
                    <a:p>
                      <a:pPr algn="l" fontAlgn="b"/>
                      <a:r>
                        <a:rPr lang="en-US" sz="1600" b="1" i="0" u="none" strike="noStrike">
                          <a:solidFill>
                            <a:srgbClr val="000000"/>
                          </a:solidFill>
                          <a:effectLst/>
                          <a:latin typeface="Calibri"/>
                        </a:rPr>
                        <a:t>Shareholders' equity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852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2 682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4 678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6 406</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6 833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8"/>
                  </a:ext>
                </a:extLst>
              </a:tr>
              <a:tr h="279840">
                <a:tc>
                  <a:txBody>
                    <a:bodyPr/>
                    <a:lstStyle/>
                    <a:p>
                      <a:pPr algn="l" fontAlgn="b"/>
                      <a:r>
                        <a:rPr lang="en-US" sz="1600" b="0" i="0" u="none" strike="noStrike">
                          <a:solidFill>
                            <a:srgbClr val="000000"/>
                          </a:solidFill>
                          <a:effectLst/>
                          <a:latin typeface="Calibri"/>
                        </a:rPr>
                        <a:t>Contributed equity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2 101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3 007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3 167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3 167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3 167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79840">
                <a:tc>
                  <a:txBody>
                    <a:bodyPr/>
                    <a:lstStyle/>
                    <a:p>
                      <a:pPr algn="l" fontAlgn="b"/>
                      <a:r>
                        <a:rPr lang="en-US" sz="1600" b="0" i="0" u="none" strike="noStrike">
                          <a:solidFill>
                            <a:srgbClr val="000000"/>
                          </a:solidFill>
                          <a:effectLst/>
                          <a:latin typeface="Calibri"/>
                        </a:rPr>
                        <a:t>Retained earnings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-1 249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-206</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3 450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10 247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18 942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9840">
                <a:tc>
                  <a:txBody>
                    <a:bodyPr/>
                    <a:lstStyle/>
                    <a:p>
                      <a:pPr algn="l" fontAlgn="b"/>
                      <a:r>
                        <a:rPr lang="en-US" sz="1600" b="0" i="0" u="none" strike="noStrike">
                          <a:solidFill>
                            <a:srgbClr val="000000"/>
                          </a:solidFill>
                          <a:effectLst/>
                          <a:latin typeface="Calibri"/>
                        </a:rPr>
                        <a:t>Dividends paid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-119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-1 939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-7 008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-15 276</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79840">
                <a:tc>
                  <a:txBody>
                    <a:bodyPr/>
                    <a:lstStyle/>
                    <a:p>
                      <a:pPr algn="l" fontAlgn="b"/>
                      <a:r>
                        <a:rPr lang="en-US" sz="1600" b="1" i="0" u="none" strike="noStrike">
                          <a:solidFill>
                            <a:srgbClr val="000000"/>
                          </a:solidFill>
                          <a:effectLst/>
                          <a:latin typeface="Calibri"/>
                        </a:rPr>
                        <a:t>Equity+Liabilities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852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2 682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4 678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6 406</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dirty="0">
                          <a:solidFill>
                            <a:srgbClr val="000000"/>
                          </a:solidFill>
                          <a:effectLst/>
                          <a:latin typeface="Calibri" panose="020F0502020204030204" pitchFamily="34" charset="0"/>
                        </a:rPr>
                        <a:t>6 833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0159917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43</a:t>
            </a:fld>
            <a:endParaRPr lang="ru-RU"/>
          </a:p>
        </p:txBody>
      </p:sp>
      <p:sp>
        <p:nvSpPr>
          <p:cNvPr id="5" name="Title 1"/>
          <p:cNvSpPr>
            <a:spLocks noGrp="1"/>
          </p:cNvSpPr>
          <p:nvPr>
            <p:ph type="title"/>
          </p:nvPr>
        </p:nvSpPr>
        <p:spPr>
          <a:xfrm>
            <a:off x="395536" y="116632"/>
            <a:ext cx="8159540" cy="312281"/>
          </a:xfrm>
        </p:spPr>
        <p:txBody>
          <a:bodyPr/>
          <a:lstStyle/>
          <a:p>
            <a:r>
              <a:rPr lang="en-US"/>
              <a:t>P&amp;L Statement</a:t>
            </a:r>
            <a:endParaRPr lang="en-US">
              <a:solidFill>
                <a:srgbClr val="FF0000"/>
              </a:solidFill>
            </a:endParaRPr>
          </a:p>
        </p:txBody>
      </p:sp>
      <p:graphicFrame>
        <p:nvGraphicFramePr>
          <p:cNvPr id="6" name="Таблица 5"/>
          <p:cNvGraphicFramePr>
            <a:graphicFrameLocks noGrp="1"/>
          </p:cNvGraphicFramePr>
          <p:nvPr>
            <p:extLst/>
          </p:nvPr>
        </p:nvGraphicFramePr>
        <p:xfrm>
          <a:off x="457200" y="1052736"/>
          <a:ext cx="8229599" cy="4448280"/>
        </p:xfrm>
        <a:graphic>
          <a:graphicData uri="http://schemas.openxmlformats.org/drawingml/2006/table">
            <a:tbl>
              <a:tblPr/>
              <a:tblGrid>
                <a:gridCol w="2611481">
                  <a:extLst>
                    <a:ext uri="{9D8B030D-6E8A-4147-A177-3AD203B41FA5}">
                      <a16:colId xmlns:a16="http://schemas.microsoft.com/office/drawing/2014/main" val="20000"/>
                    </a:ext>
                  </a:extLst>
                </a:gridCol>
                <a:gridCol w="936353">
                  <a:extLst>
                    <a:ext uri="{9D8B030D-6E8A-4147-A177-3AD203B41FA5}">
                      <a16:colId xmlns:a16="http://schemas.microsoft.com/office/drawing/2014/main" val="20001"/>
                    </a:ext>
                  </a:extLst>
                </a:gridCol>
                <a:gridCol w="936353">
                  <a:extLst>
                    <a:ext uri="{9D8B030D-6E8A-4147-A177-3AD203B41FA5}">
                      <a16:colId xmlns:a16="http://schemas.microsoft.com/office/drawing/2014/main" val="20002"/>
                    </a:ext>
                  </a:extLst>
                </a:gridCol>
                <a:gridCol w="936353">
                  <a:extLst>
                    <a:ext uri="{9D8B030D-6E8A-4147-A177-3AD203B41FA5}">
                      <a16:colId xmlns:a16="http://schemas.microsoft.com/office/drawing/2014/main" val="20003"/>
                    </a:ext>
                  </a:extLst>
                </a:gridCol>
                <a:gridCol w="936353">
                  <a:extLst>
                    <a:ext uri="{9D8B030D-6E8A-4147-A177-3AD203B41FA5}">
                      <a16:colId xmlns:a16="http://schemas.microsoft.com/office/drawing/2014/main" val="20004"/>
                    </a:ext>
                  </a:extLst>
                </a:gridCol>
                <a:gridCol w="936353">
                  <a:extLst>
                    <a:ext uri="{9D8B030D-6E8A-4147-A177-3AD203B41FA5}">
                      <a16:colId xmlns:a16="http://schemas.microsoft.com/office/drawing/2014/main" val="20005"/>
                    </a:ext>
                  </a:extLst>
                </a:gridCol>
                <a:gridCol w="936353">
                  <a:extLst>
                    <a:ext uri="{9D8B030D-6E8A-4147-A177-3AD203B41FA5}">
                      <a16:colId xmlns:a16="http://schemas.microsoft.com/office/drawing/2014/main" val="20006"/>
                    </a:ext>
                  </a:extLst>
                </a:gridCol>
              </a:tblGrid>
              <a:tr h="234120">
                <a:tc>
                  <a:txBody>
                    <a:bodyPr/>
                    <a:lstStyle/>
                    <a:p>
                      <a:pPr algn="l" fontAlgn="b"/>
                      <a:r>
                        <a:rPr lang="en-US" sz="1300" b="1" i="0" u="none" strike="noStrike" dirty="0">
                          <a:solidFill>
                            <a:srgbClr val="000000"/>
                          </a:solidFill>
                          <a:effectLst/>
                          <a:latin typeface="Calibri"/>
                        </a:rPr>
                        <a:t>P&amp;L</a:t>
                      </a:r>
                    </a:p>
                  </a:txBody>
                  <a:tcPr marL="18000" marR="18000" marT="18000" marB="1800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gridSpan="6">
                  <a:txBody>
                    <a:bodyPr/>
                    <a:lstStyle/>
                    <a:p>
                      <a:pPr algn="ctr" fontAlgn="b"/>
                      <a:r>
                        <a:rPr lang="ru-RU" sz="1300" b="1" i="0" u="none" strike="noStrike">
                          <a:solidFill>
                            <a:srgbClr val="000000"/>
                          </a:solidFill>
                          <a:effectLst/>
                          <a:latin typeface="Calibri"/>
                        </a:rPr>
                        <a:t> </a:t>
                      </a:r>
                    </a:p>
                  </a:txBody>
                  <a:tcPr marL="18000" marR="18000" marT="18000" marB="1800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34120">
                <a:tc>
                  <a:txBody>
                    <a:bodyPr/>
                    <a:lstStyle/>
                    <a:p>
                      <a:pPr algn="l" fontAlgn="b"/>
                      <a:r>
                        <a:rPr lang="en-US" sz="1300" b="1" i="0" u="none" strike="noStrike">
                          <a:solidFill>
                            <a:srgbClr val="000000"/>
                          </a:solidFill>
                          <a:effectLst/>
                          <a:latin typeface="Calibri"/>
                        </a:rPr>
                        <a:t>thsd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dirty="0">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34120">
                <a:tc>
                  <a:txBody>
                    <a:bodyPr/>
                    <a:lstStyle/>
                    <a:p>
                      <a:pPr algn="l" fontAlgn="b"/>
                      <a:r>
                        <a:rPr lang="en-US" sz="1300" b="1" i="0" u="none" strike="noStrike">
                          <a:solidFill>
                            <a:srgbClr val="000000"/>
                          </a:solidFill>
                          <a:effectLst/>
                          <a:latin typeface="Calibri"/>
                        </a:rPr>
                        <a:t>Interest Income</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958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6 573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14 074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21 442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26 094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69 140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234120">
                <a:tc>
                  <a:txBody>
                    <a:bodyPr/>
                    <a:lstStyle/>
                    <a:p>
                      <a:pPr algn="l" fontAlgn="b"/>
                      <a:r>
                        <a:rPr lang="en-US" sz="1300" b="0" i="0" u="none" strike="noStrike">
                          <a:solidFill>
                            <a:srgbClr val="000000"/>
                          </a:solidFill>
                          <a:effectLst/>
                          <a:latin typeface="Calibri"/>
                        </a:rPr>
                        <a:t>    Primary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467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2 463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4 788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7 004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8 121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22 843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3"/>
                  </a:ext>
                </a:extLst>
              </a:tr>
              <a:tr h="234120">
                <a:tc>
                  <a:txBody>
                    <a:bodyPr/>
                    <a:lstStyle/>
                    <a:p>
                      <a:pPr algn="l" fontAlgn="b"/>
                      <a:r>
                        <a:rPr lang="en-US" sz="1300" b="0" i="0" u="none" strike="noStrike">
                          <a:solidFill>
                            <a:srgbClr val="000000"/>
                          </a:solidFill>
                          <a:effectLst/>
                          <a:latin typeface="Calibri"/>
                        </a:rPr>
                        <a:t>    Repeat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490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4 110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9 287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14 438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17 972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46 298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4"/>
                  </a:ext>
                </a:extLst>
              </a:tr>
              <a:tr h="234120">
                <a:tc>
                  <a:txBody>
                    <a:bodyPr/>
                    <a:lstStyle/>
                    <a:p>
                      <a:pPr algn="l" fontAlgn="b"/>
                      <a:r>
                        <a:rPr lang="en-US" sz="1300" b="1" i="0" u="none" strike="noStrike">
                          <a:solidFill>
                            <a:srgbClr val="000000"/>
                          </a:solidFill>
                          <a:effectLst/>
                          <a:latin typeface="Calibri"/>
                        </a:rPr>
                        <a:t>Risk provisions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-600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-3 003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-5 517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-7 373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-8 793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-25 287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5"/>
                  </a:ext>
                </a:extLst>
              </a:tr>
              <a:tr h="234120">
                <a:tc>
                  <a:txBody>
                    <a:bodyPr/>
                    <a:lstStyle/>
                    <a:p>
                      <a:pPr algn="l" fontAlgn="b"/>
                      <a:r>
                        <a:rPr lang="en-US" sz="1300" b="0" i="0" u="none" strike="noStrike">
                          <a:solidFill>
                            <a:srgbClr val="000000"/>
                          </a:solidFill>
                          <a:effectLst/>
                          <a:latin typeface="Calibri"/>
                        </a:rPr>
                        <a:t>    Primary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-348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-1 300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-2 139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-2 737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-3 108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-9 632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234120">
                <a:tc>
                  <a:txBody>
                    <a:bodyPr/>
                    <a:lstStyle/>
                    <a:p>
                      <a:pPr algn="l" fontAlgn="b"/>
                      <a:r>
                        <a:rPr lang="en-US" sz="1300" b="0" i="0" u="none" strike="noStrike">
                          <a:solidFill>
                            <a:srgbClr val="000000"/>
                          </a:solidFill>
                          <a:effectLst/>
                          <a:latin typeface="Calibri"/>
                        </a:rPr>
                        <a:t>    Repeat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-252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-1 703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-3 378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-4 637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-5 685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-15 655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234120">
                <a:tc>
                  <a:txBody>
                    <a:bodyPr/>
                    <a:lstStyle/>
                    <a:p>
                      <a:pPr algn="l" fontAlgn="b"/>
                      <a:r>
                        <a:rPr lang="en-US" sz="1300" b="1" i="0" u="none" strike="noStrike" dirty="0">
                          <a:solidFill>
                            <a:srgbClr val="000000"/>
                          </a:solidFill>
                          <a:effectLst/>
                          <a:latin typeface="Calibri"/>
                        </a:rPr>
                        <a:t>Variable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-517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-1 317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-2 430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-3 539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-4 146</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-11 948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234120">
                <a:tc>
                  <a:txBody>
                    <a:bodyPr/>
                    <a:lstStyle/>
                    <a:p>
                      <a:pPr algn="l" fontAlgn="b"/>
                      <a:r>
                        <a:rPr lang="en-US" sz="1300" b="0" i="0" u="none" strike="noStrike">
                          <a:solidFill>
                            <a:srgbClr val="000000"/>
                          </a:solidFill>
                          <a:effectLst/>
                          <a:latin typeface="Calibri"/>
                        </a:rPr>
                        <a:t>    Marketing acquisition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-369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-608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-1 112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-1 577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-1 775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-5 441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9"/>
                  </a:ext>
                </a:extLst>
              </a:tr>
              <a:tr h="234120">
                <a:tc>
                  <a:txBody>
                    <a:bodyPr/>
                    <a:lstStyle/>
                    <a:p>
                      <a:pPr algn="l" fontAlgn="b"/>
                      <a:r>
                        <a:rPr lang="en-US" sz="1300" b="0" i="0" u="none" strike="noStrike">
                          <a:solidFill>
                            <a:srgbClr val="000000"/>
                          </a:solidFill>
                          <a:effectLst/>
                          <a:latin typeface="Calibri"/>
                        </a:rPr>
                        <a:t>    Salary (variable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-355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-575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-817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-969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-2 813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0"/>
                  </a:ext>
                </a:extLst>
              </a:tr>
              <a:tr h="234120">
                <a:tc>
                  <a:txBody>
                    <a:bodyPr/>
                    <a:lstStyle/>
                    <a:p>
                      <a:pPr algn="l" fontAlgn="b"/>
                      <a:r>
                        <a:rPr lang="en-US" sz="1300" b="0" i="0" u="none" strike="noStrike">
                          <a:solidFill>
                            <a:srgbClr val="000000"/>
                          </a:solidFill>
                          <a:effectLst/>
                          <a:latin typeface="Calibri"/>
                        </a:rPr>
                        <a:t>    Other variable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-211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-383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-565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-672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-1 875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234120">
                <a:tc>
                  <a:txBody>
                    <a:bodyPr/>
                    <a:lstStyle/>
                    <a:p>
                      <a:pPr algn="l" fontAlgn="b"/>
                      <a:r>
                        <a:rPr lang="en-US" sz="1300" b="0" i="0" u="none" strike="noStrike">
                          <a:solidFill>
                            <a:srgbClr val="000000"/>
                          </a:solidFill>
                          <a:effectLst/>
                          <a:latin typeface="Calibri"/>
                        </a:rPr>
                        <a:t>    VAT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-360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-579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-729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-1 820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4120">
                <a:tc>
                  <a:txBody>
                    <a:bodyPr/>
                    <a:lstStyle/>
                    <a:p>
                      <a:pPr algn="l" fontAlgn="b"/>
                      <a:r>
                        <a:rPr lang="en-US" sz="1300" b="1" i="0" u="none" strike="noStrike">
                          <a:solidFill>
                            <a:srgbClr val="000000"/>
                          </a:solidFill>
                          <a:effectLst/>
                          <a:latin typeface="Calibri"/>
                        </a:rPr>
                        <a:t>Operating profit (before fixed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-159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2 253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6 127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10 530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13 155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31 906</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3"/>
                  </a:ext>
                </a:extLst>
              </a:tr>
              <a:tr h="234120">
                <a:tc>
                  <a:txBody>
                    <a:bodyPr/>
                    <a:lstStyle/>
                    <a:p>
                      <a:pPr algn="l" fontAlgn="b"/>
                      <a:r>
                        <a:rPr lang="en-US" sz="1300" b="1" i="0" u="none" strike="noStrike" dirty="0">
                          <a:solidFill>
                            <a:srgbClr val="000000"/>
                          </a:solidFill>
                          <a:effectLst/>
                          <a:latin typeface="Calibri"/>
                        </a:rPr>
                        <a:t>Fixed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-1 033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-1 193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-1 235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-1 450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-1 543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-6 454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4"/>
                  </a:ext>
                </a:extLst>
              </a:tr>
              <a:tr h="234120">
                <a:tc>
                  <a:txBody>
                    <a:bodyPr/>
                    <a:lstStyle/>
                    <a:p>
                      <a:pPr algn="l" fontAlgn="b"/>
                      <a:r>
                        <a:rPr lang="en-US" sz="1300" b="0" i="0" u="none" strike="noStrike">
                          <a:solidFill>
                            <a:srgbClr val="000000"/>
                          </a:solidFill>
                          <a:effectLst/>
                          <a:latin typeface="Calibri"/>
                        </a:rPr>
                        <a:t>    Salary (fixed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-682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-752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-745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-959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-1 095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-4 233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5"/>
                  </a:ext>
                </a:extLst>
              </a:tr>
              <a:tr h="234120">
                <a:tc>
                  <a:txBody>
                    <a:bodyPr/>
                    <a:lstStyle/>
                    <a:p>
                      <a:pPr algn="l" fontAlgn="b"/>
                      <a:r>
                        <a:rPr lang="en-US" sz="1300" b="0" i="0" u="none" strike="noStrike">
                          <a:solidFill>
                            <a:srgbClr val="000000"/>
                          </a:solidFill>
                          <a:effectLst/>
                          <a:latin typeface="Calibri"/>
                        </a:rPr>
                        <a:t>    Other G&amp;A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-351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-441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-490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-490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-448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-2 221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6"/>
                  </a:ext>
                </a:extLst>
              </a:tr>
              <a:tr h="234120">
                <a:tc>
                  <a:txBody>
                    <a:bodyPr/>
                    <a:lstStyle/>
                    <a:p>
                      <a:pPr algn="l" fontAlgn="b"/>
                      <a:r>
                        <a:rPr lang="en-US" sz="1300" b="1" i="0" u="none" strike="noStrike">
                          <a:solidFill>
                            <a:srgbClr val="000000"/>
                          </a:solidFill>
                          <a:effectLst/>
                          <a:latin typeface="Calibri"/>
                        </a:rPr>
                        <a:t>One-off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-126</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34120">
                <a:tc>
                  <a:txBody>
                    <a:bodyPr/>
                    <a:lstStyle/>
                    <a:p>
                      <a:pPr algn="l" fontAlgn="b"/>
                      <a:r>
                        <a:rPr lang="en-US" sz="1300" b="1" i="0" u="none" strike="noStrike" dirty="0">
                          <a:solidFill>
                            <a:srgbClr val="000000"/>
                          </a:solidFill>
                          <a:effectLst/>
                          <a:latin typeface="Calibri"/>
                        </a:rPr>
                        <a:t>Profit before Taxes**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-1 249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1 043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4 875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9 063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11 594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dirty="0">
                          <a:solidFill>
                            <a:srgbClr val="000000"/>
                          </a:solidFill>
                          <a:effectLst/>
                          <a:latin typeface="Calibri" panose="020F0502020204030204" pitchFamily="34" charset="0"/>
                        </a:rPr>
                        <a:t>25 325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8"/>
                  </a:ext>
                </a:extLst>
              </a:tr>
            </a:tbl>
          </a:graphicData>
        </a:graphic>
      </p:graphicFrame>
      <p:sp>
        <p:nvSpPr>
          <p:cNvPr id="9" name="TextBox 8"/>
          <p:cNvSpPr txBox="1"/>
          <p:nvPr/>
        </p:nvSpPr>
        <p:spPr>
          <a:xfrm>
            <a:off x="467544" y="5733256"/>
            <a:ext cx="8208912" cy="523220"/>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    See slides 56-57 for details</a:t>
            </a:r>
          </a:p>
          <a:p>
            <a:r>
              <a:rPr lang="en-US" sz="1400" dirty="0"/>
              <a:t>** Estimated amount of profit tax for 5</a:t>
            </a:r>
            <a:r>
              <a:rPr lang="en-US" sz="1400" baseline="30000" dirty="0"/>
              <a:t>th</a:t>
            </a:r>
            <a:r>
              <a:rPr lang="en-US" sz="1400" dirty="0"/>
              <a:t> year  is $2,9M</a:t>
            </a:r>
          </a:p>
        </p:txBody>
      </p:sp>
    </p:spTree>
    <p:extLst>
      <p:ext uri="{BB962C8B-B14F-4D97-AF65-F5344CB8AC3E}">
        <p14:creationId xmlns:p14="http://schemas.microsoft.com/office/powerpoint/2010/main" val="42389758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44</a:t>
            </a:fld>
            <a:endParaRPr lang="ru-RU"/>
          </a:p>
        </p:txBody>
      </p:sp>
      <p:sp>
        <p:nvSpPr>
          <p:cNvPr id="3" name="Title 1"/>
          <p:cNvSpPr>
            <a:spLocks noGrp="1"/>
          </p:cNvSpPr>
          <p:nvPr>
            <p:ph type="title"/>
          </p:nvPr>
        </p:nvSpPr>
        <p:spPr>
          <a:xfrm>
            <a:off x="395536" y="116632"/>
            <a:ext cx="8159540" cy="312281"/>
          </a:xfrm>
        </p:spPr>
        <p:txBody>
          <a:bodyPr/>
          <a:lstStyle/>
          <a:p>
            <a:r>
              <a:rPr lang="en-US"/>
              <a:t>Cash flow statement</a:t>
            </a:r>
          </a:p>
        </p:txBody>
      </p:sp>
      <p:graphicFrame>
        <p:nvGraphicFramePr>
          <p:cNvPr id="2" name="Таблица 1"/>
          <p:cNvGraphicFramePr>
            <a:graphicFrameLocks noGrp="1"/>
          </p:cNvGraphicFramePr>
          <p:nvPr>
            <p:extLst/>
          </p:nvPr>
        </p:nvGraphicFramePr>
        <p:xfrm>
          <a:off x="1078902" y="836618"/>
          <a:ext cx="6986196" cy="5309332"/>
        </p:xfrm>
        <a:graphic>
          <a:graphicData uri="http://schemas.openxmlformats.org/drawingml/2006/table">
            <a:tbl>
              <a:tblPr/>
              <a:tblGrid>
                <a:gridCol w="2314446">
                  <a:extLst>
                    <a:ext uri="{9D8B030D-6E8A-4147-A177-3AD203B41FA5}">
                      <a16:colId xmlns:a16="http://schemas.microsoft.com/office/drawing/2014/main" val="20000"/>
                    </a:ext>
                  </a:extLst>
                </a:gridCol>
                <a:gridCol w="778625">
                  <a:extLst>
                    <a:ext uri="{9D8B030D-6E8A-4147-A177-3AD203B41FA5}">
                      <a16:colId xmlns:a16="http://schemas.microsoft.com/office/drawing/2014/main" val="20001"/>
                    </a:ext>
                  </a:extLst>
                </a:gridCol>
                <a:gridCol w="778625">
                  <a:extLst>
                    <a:ext uri="{9D8B030D-6E8A-4147-A177-3AD203B41FA5}">
                      <a16:colId xmlns:a16="http://schemas.microsoft.com/office/drawing/2014/main" val="20002"/>
                    </a:ext>
                  </a:extLst>
                </a:gridCol>
                <a:gridCol w="778625">
                  <a:extLst>
                    <a:ext uri="{9D8B030D-6E8A-4147-A177-3AD203B41FA5}">
                      <a16:colId xmlns:a16="http://schemas.microsoft.com/office/drawing/2014/main" val="20003"/>
                    </a:ext>
                  </a:extLst>
                </a:gridCol>
                <a:gridCol w="778625">
                  <a:extLst>
                    <a:ext uri="{9D8B030D-6E8A-4147-A177-3AD203B41FA5}">
                      <a16:colId xmlns:a16="http://schemas.microsoft.com/office/drawing/2014/main" val="20004"/>
                    </a:ext>
                  </a:extLst>
                </a:gridCol>
                <a:gridCol w="778625">
                  <a:extLst>
                    <a:ext uri="{9D8B030D-6E8A-4147-A177-3AD203B41FA5}">
                      <a16:colId xmlns:a16="http://schemas.microsoft.com/office/drawing/2014/main" val="20005"/>
                    </a:ext>
                  </a:extLst>
                </a:gridCol>
                <a:gridCol w="778625">
                  <a:extLst>
                    <a:ext uri="{9D8B030D-6E8A-4147-A177-3AD203B41FA5}">
                      <a16:colId xmlns:a16="http://schemas.microsoft.com/office/drawing/2014/main" val="20006"/>
                    </a:ext>
                  </a:extLst>
                </a:gridCol>
              </a:tblGrid>
              <a:tr h="159600">
                <a:tc>
                  <a:txBody>
                    <a:bodyPr/>
                    <a:lstStyle/>
                    <a:p>
                      <a:pPr algn="l" fontAlgn="b"/>
                      <a:r>
                        <a:rPr lang="en-US" sz="1000" b="1" i="0" u="none" strike="noStrike" dirty="0">
                          <a:solidFill>
                            <a:srgbClr val="000000"/>
                          </a:solidFill>
                          <a:effectLst/>
                          <a:latin typeface="Calibri"/>
                        </a:rPr>
                        <a:t>Cash flow</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gridSpan="6">
                  <a:txBody>
                    <a:bodyPr/>
                    <a:lstStyle/>
                    <a:p>
                      <a:pPr algn="ctr" fontAlgn="b"/>
                      <a:endParaRPr lang="RU-RU" sz="1000" b="1" i="0" u="none" strike="noStrike" dirty="0">
                        <a:solidFill>
                          <a:srgbClr val="000000"/>
                        </a:solidFill>
                        <a:effectLst/>
                        <a:latin typeface="Calibri"/>
                      </a:endParaRP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59600">
                <a:tc>
                  <a:txBody>
                    <a:bodyPr/>
                    <a:lstStyle/>
                    <a:p>
                      <a:pPr algn="l" fontAlgn="b"/>
                      <a:r>
                        <a:rPr lang="en-US" sz="1000" b="1" i="0" u="none" strike="noStrike" dirty="0" err="1">
                          <a:solidFill>
                            <a:srgbClr val="000000"/>
                          </a:solidFill>
                          <a:effectLst/>
                          <a:latin typeface="Calibri"/>
                        </a:rPr>
                        <a:t>thsd</a:t>
                      </a:r>
                      <a:r>
                        <a:rPr lang="en-US" sz="1000" b="1" i="0" u="none" strike="noStrike" dirty="0">
                          <a:solidFill>
                            <a:srgbClr val="000000"/>
                          </a:solidFill>
                          <a:effectLst/>
                          <a:latin typeface="Calibri"/>
                        </a:rPr>
                        <a:t> USD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1</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Total</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178219">
                <a:tc>
                  <a:txBody>
                    <a:bodyPr/>
                    <a:lstStyle/>
                    <a:p>
                      <a:pPr algn="l" fontAlgn="b"/>
                      <a:r>
                        <a:rPr lang="en-US" sz="1000" b="0" i="0" u="none" strike="noStrike" dirty="0">
                          <a:solidFill>
                            <a:srgbClr val="000000"/>
                          </a:solidFill>
                          <a:effectLst/>
                          <a:latin typeface="Calibri"/>
                        </a:rPr>
                        <a:t>Loans issued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-2 484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-14 095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-28 198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-41 569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-49 284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-135 630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78219">
                <a:tc>
                  <a:txBody>
                    <a:bodyPr/>
                    <a:lstStyle/>
                    <a:p>
                      <a:pPr algn="l" fontAlgn="b"/>
                      <a:r>
                        <a:rPr lang="EN-US" sz="1000" b="0" i="0" u="none" strike="noStrike" dirty="0">
                          <a:solidFill>
                            <a:srgbClr val="000000"/>
                          </a:solidFill>
                          <a:effectLst/>
                          <a:latin typeface="Calibri"/>
                        </a:rPr>
                        <a:t>Principals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1 471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11 051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24 064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37 296</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45 581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119 462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3"/>
                  </a:ext>
                </a:extLst>
              </a:tr>
              <a:tr h="178219">
                <a:tc>
                  <a:txBody>
                    <a:bodyPr/>
                    <a:lstStyle/>
                    <a:p>
                      <a:pPr algn="l" fontAlgn="b"/>
                      <a:r>
                        <a:rPr lang="EN-US" sz="1000" b="0" i="0" u="none" strike="noStrike" dirty="0">
                          <a:solidFill>
                            <a:srgbClr val="000000"/>
                          </a:solidFill>
                          <a:effectLst/>
                          <a:latin typeface="Calibri"/>
                        </a:rPr>
                        <a:t>Interest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691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5 007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10 941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16 823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20 617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54 079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4"/>
                  </a:ext>
                </a:extLst>
              </a:tr>
              <a:tr h="178219">
                <a:tc>
                  <a:txBody>
                    <a:bodyPr/>
                    <a:lstStyle/>
                    <a:p>
                      <a:pPr algn="l" fontAlgn="b"/>
                      <a:r>
                        <a:rPr lang="en-US" sz="1000" b="0" i="0" u="none" strike="noStrike" dirty="0">
                          <a:solidFill>
                            <a:srgbClr val="000000"/>
                          </a:solidFill>
                          <a:effectLst/>
                          <a:latin typeface="Calibri"/>
                        </a:rPr>
                        <a:t>Loan fees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5"/>
                  </a:ext>
                </a:extLst>
              </a:tr>
              <a:tr h="178219">
                <a:tc>
                  <a:txBody>
                    <a:bodyPr/>
                    <a:lstStyle/>
                    <a:p>
                      <a:pPr algn="l" fontAlgn="b"/>
                      <a:r>
                        <a:rPr lang="EN-US" sz="1000" b="0" i="0" u="none" strike="noStrike" dirty="0">
                          <a:solidFill>
                            <a:srgbClr val="000000"/>
                          </a:solidFill>
                          <a:effectLst/>
                          <a:latin typeface="Calibri"/>
                        </a:rPr>
                        <a:t>Fines &amp; penalties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8219">
                <a:tc>
                  <a:txBody>
                    <a:bodyPr/>
                    <a:lstStyle/>
                    <a:p>
                      <a:pPr algn="l" fontAlgn="b"/>
                      <a:r>
                        <a:rPr lang="EN-US" sz="1000" b="1" i="0" u="none" strike="noStrike" dirty="0">
                          <a:solidFill>
                            <a:srgbClr val="000000"/>
                          </a:solidFill>
                          <a:effectLst/>
                          <a:latin typeface="Calibri"/>
                        </a:rPr>
                        <a:t>Total CF from business activities: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-323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1 963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6 807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12 551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16 914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37 912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7"/>
                  </a:ext>
                </a:extLst>
              </a:tr>
              <a:tr h="178219">
                <a:tc>
                  <a:txBody>
                    <a:bodyPr/>
                    <a:lstStyle/>
                    <a:p>
                      <a:pPr algn="l" fontAlgn="b"/>
                      <a:r>
                        <a:rPr lang="EN-US" sz="1000" b="0" i="0" u="none" strike="noStrike" dirty="0">
                          <a:solidFill>
                            <a:srgbClr val="000000"/>
                          </a:solidFill>
                          <a:effectLst/>
                          <a:latin typeface="Calibri"/>
                        </a:rPr>
                        <a:t>Commissions to agents &amp; payment systems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-173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-208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-558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78219">
                <a:tc>
                  <a:txBody>
                    <a:bodyPr/>
                    <a:lstStyle/>
                    <a:p>
                      <a:pPr algn="l" fontAlgn="b"/>
                      <a:r>
                        <a:rPr lang="EN-US" sz="1000" b="0" i="0" u="none" strike="noStrike" dirty="0">
                          <a:solidFill>
                            <a:srgbClr val="000000"/>
                          </a:solidFill>
                          <a:effectLst/>
                          <a:latin typeface="Calibri"/>
                        </a:rPr>
                        <a:t>POS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9"/>
                  </a:ext>
                </a:extLst>
              </a:tr>
              <a:tr h="178219">
                <a:tc>
                  <a:txBody>
                    <a:bodyPr/>
                    <a:lstStyle/>
                    <a:p>
                      <a:pPr algn="l" fontAlgn="b"/>
                      <a:r>
                        <a:rPr lang="EN-US" sz="1000" b="0" i="0" u="none" strike="noStrike" dirty="0">
                          <a:solidFill>
                            <a:srgbClr val="000000"/>
                          </a:solidFill>
                          <a:effectLst/>
                          <a:latin typeface="Calibri"/>
                        </a:rPr>
                        <a:t>People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-769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-1 050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-1 203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-1 600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-1 850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-6 472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0"/>
                  </a:ext>
                </a:extLst>
              </a:tr>
              <a:tr h="178219">
                <a:tc>
                  <a:txBody>
                    <a:bodyPr/>
                    <a:lstStyle/>
                    <a:p>
                      <a:pPr algn="l" fontAlgn="b"/>
                      <a:r>
                        <a:rPr lang="EN-US" sz="1000" b="0" i="0" u="none" strike="noStrike" dirty="0">
                          <a:solidFill>
                            <a:srgbClr val="000000"/>
                          </a:solidFill>
                          <a:effectLst/>
                          <a:latin typeface="Calibri"/>
                        </a:rPr>
                        <a:t>Marketing &amp; Acquisition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-378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-665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-1 230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-1 753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-1 989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-6 015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78219">
                <a:tc>
                  <a:txBody>
                    <a:bodyPr/>
                    <a:lstStyle/>
                    <a:p>
                      <a:pPr algn="l" fontAlgn="b"/>
                      <a:r>
                        <a:rPr lang="EN-US" sz="1000" b="0" i="0" u="none" strike="noStrike" dirty="0">
                          <a:solidFill>
                            <a:srgbClr val="000000"/>
                          </a:solidFill>
                          <a:effectLst/>
                          <a:latin typeface="Calibri"/>
                        </a:rPr>
                        <a:t>Support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-150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-165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-501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78219">
                <a:tc>
                  <a:txBody>
                    <a:bodyPr/>
                    <a:lstStyle/>
                    <a:p>
                      <a:pPr algn="l" fontAlgn="b"/>
                      <a:r>
                        <a:rPr lang="EN-US" sz="1000" b="0" i="0" u="none" strike="noStrike" dirty="0">
                          <a:solidFill>
                            <a:srgbClr val="000000"/>
                          </a:solidFill>
                          <a:effectLst/>
                          <a:latin typeface="Calibri"/>
                        </a:rPr>
                        <a:t>Office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-186</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-355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-478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-554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-569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-2 142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78219">
                <a:tc>
                  <a:txBody>
                    <a:bodyPr/>
                    <a:lstStyle/>
                    <a:p>
                      <a:pPr algn="l" fontAlgn="b"/>
                      <a:r>
                        <a:rPr lang="EN-US" sz="1000" b="0" i="0" u="none" strike="noStrike" dirty="0">
                          <a:solidFill>
                            <a:srgbClr val="000000"/>
                          </a:solidFill>
                          <a:effectLst/>
                          <a:latin typeface="Calibri"/>
                        </a:rPr>
                        <a:t>IT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-154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-434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4"/>
                  </a:ext>
                </a:extLst>
              </a:tr>
              <a:tr h="178219">
                <a:tc>
                  <a:txBody>
                    <a:bodyPr/>
                    <a:lstStyle/>
                    <a:p>
                      <a:pPr algn="l" fontAlgn="b"/>
                      <a:r>
                        <a:rPr lang="EN-US" sz="1000" b="0" i="0" u="none" strike="noStrike" dirty="0">
                          <a:solidFill>
                            <a:srgbClr val="000000"/>
                          </a:solidFill>
                          <a:effectLst/>
                          <a:latin typeface="Calibri"/>
                        </a:rPr>
                        <a:t>Professional services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5"/>
                  </a:ext>
                </a:extLst>
              </a:tr>
              <a:tr h="178219">
                <a:tc>
                  <a:txBody>
                    <a:bodyPr/>
                    <a:lstStyle/>
                    <a:p>
                      <a:pPr algn="l" fontAlgn="b"/>
                      <a:r>
                        <a:rPr lang="EN-US" sz="1000" b="0" i="0" u="none" strike="noStrike" dirty="0">
                          <a:solidFill>
                            <a:srgbClr val="000000"/>
                          </a:solidFill>
                          <a:effectLst/>
                          <a:latin typeface="Calibri"/>
                        </a:rPr>
                        <a:t>Other income (expenses)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-115</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-547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6"/>
                  </a:ext>
                </a:extLst>
              </a:tr>
              <a:tr h="178219">
                <a:tc>
                  <a:txBody>
                    <a:bodyPr/>
                    <a:lstStyle/>
                    <a:p>
                      <a:pPr algn="l" fontAlgn="b"/>
                      <a:r>
                        <a:rPr lang="EN-US" sz="1000" b="0" i="0" u="none" strike="noStrike" dirty="0">
                          <a:solidFill>
                            <a:srgbClr val="000000"/>
                          </a:solidFill>
                          <a:effectLst/>
                          <a:latin typeface="Calibri"/>
                        </a:rPr>
                        <a:t>Profit tax</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-1 219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-2 266</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-2 899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-6 383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7"/>
                  </a:ext>
                </a:extLst>
              </a:tr>
              <a:tr h="178219">
                <a:tc>
                  <a:txBody>
                    <a:bodyPr/>
                    <a:lstStyle/>
                    <a:p>
                      <a:pPr algn="l" fontAlgn="b"/>
                      <a:r>
                        <a:rPr lang="EN-US" sz="1000" b="0" i="0" u="none" strike="noStrike" dirty="0">
                          <a:solidFill>
                            <a:srgbClr val="000000"/>
                          </a:solidFill>
                          <a:effectLst/>
                          <a:latin typeface="Calibri"/>
                        </a:rPr>
                        <a:t>VAT paid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-143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-360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-579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-729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-1 820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78219">
                <a:tc>
                  <a:txBody>
                    <a:bodyPr/>
                    <a:lstStyle/>
                    <a:p>
                      <a:pPr algn="l" fontAlgn="b"/>
                      <a:r>
                        <a:rPr lang="EN-US" sz="1000" b="0" i="0" u="none" strike="noStrike" dirty="0">
                          <a:solidFill>
                            <a:srgbClr val="000000"/>
                          </a:solidFill>
                          <a:effectLst/>
                          <a:latin typeface="Calibri"/>
                        </a:rPr>
                        <a:t>Working Capital required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78219">
                <a:tc>
                  <a:txBody>
                    <a:bodyPr/>
                    <a:lstStyle/>
                    <a:p>
                      <a:pPr algn="l" fontAlgn="b"/>
                      <a:r>
                        <a:rPr lang="EN-US" sz="1000" b="1" i="0" u="none" strike="noStrike" dirty="0">
                          <a:solidFill>
                            <a:srgbClr val="000000"/>
                          </a:solidFill>
                          <a:effectLst/>
                          <a:latin typeface="Calibri"/>
                        </a:rPr>
                        <a:t>Total CF from operating expenses: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-1 676</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-2 510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-4 884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-7 254</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-8 587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-24 911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20"/>
                  </a:ext>
                </a:extLst>
              </a:tr>
              <a:tr h="178219">
                <a:tc>
                  <a:txBody>
                    <a:bodyPr/>
                    <a:lstStyle/>
                    <a:p>
                      <a:pPr algn="l" fontAlgn="b"/>
                      <a:r>
                        <a:rPr lang="EN-US" sz="1000" b="1" i="0" u="none" strike="noStrike" dirty="0">
                          <a:solidFill>
                            <a:srgbClr val="000000"/>
                          </a:solidFill>
                          <a:effectLst/>
                          <a:latin typeface="Calibri"/>
                        </a:rPr>
                        <a:t>Total CF from operating activities: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-1 999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-547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1 923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5 297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8 326</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13 000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1"/>
                  </a:ext>
                </a:extLst>
              </a:tr>
              <a:tr h="178219">
                <a:tc>
                  <a:txBody>
                    <a:bodyPr/>
                    <a:lstStyle/>
                    <a:p>
                      <a:pPr algn="l" fontAlgn="b"/>
                      <a:r>
                        <a:rPr lang="EN-US" sz="1000" b="0" i="0" u="none" strike="noStrike" dirty="0">
                          <a:solidFill>
                            <a:srgbClr val="000000"/>
                          </a:solidFill>
                          <a:effectLst/>
                          <a:latin typeface="Calibri"/>
                        </a:rPr>
                        <a:t>Financing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2 101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907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160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3 167</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2"/>
                  </a:ext>
                </a:extLst>
              </a:tr>
              <a:tr h="178219">
                <a:tc>
                  <a:txBody>
                    <a:bodyPr/>
                    <a:lstStyle/>
                    <a:p>
                      <a:pPr algn="l" fontAlgn="b"/>
                      <a:r>
                        <a:rPr lang="EN-US" sz="1000" b="0" i="0" u="none" strike="noStrike" dirty="0">
                          <a:solidFill>
                            <a:srgbClr val="000000"/>
                          </a:solidFill>
                          <a:effectLst/>
                          <a:latin typeface="Calibri"/>
                        </a:rPr>
                        <a:t>Financing returned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-1 820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-5 069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-8 268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-15 276</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3"/>
                  </a:ext>
                </a:extLst>
              </a:tr>
              <a:tr h="178219">
                <a:tc>
                  <a:txBody>
                    <a:bodyPr/>
                    <a:lstStyle/>
                    <a:p>
                      <a:pPr algn="l" fontAlgn="b"/>
                      <a:r>
                        <a:rPr lang="EN-US" sz="1000" b="0" i="0" u="none" strike="noStrike" dirty="0">
                          <a:solidFill>
                            <a:srgbClr val="000000"/>
                          </a:solidFill>
                          <a:effectLst/>
                          <a:latin typeface="Calibri"/>
                        </a:rPr>
                        <a:t>Interest expense</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78219">
                <a:tc>
                  <a:txBody>
                    <a:bodyPr/>
                    <a:lstStyle/>
                    <a:p>
                      <a:pPr algn="l" fontAlgn="b"/>
                      <a:r>
                        <a:rPr lang="EN-US" sz="1000" b="1" i="0" u="none" strike="noStrike" dirty="0">
                          <a:solidFill>
                            <a:srgbClr val="000000"/>
                          </a:solidFill>
                          <a:effectLst/>
                          <a:latin typeface="Calibri"/>
                        </a:rPr>
                        <a:t>Total CF from financing activities: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2 101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788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-1 660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-5 069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-8 268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-12 109</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25"/>
                  </a:ext>
                </a:extLst>
              </a:tr>
              <a:tr h="178219">
                <a:tc>
                  <a:txBody>
                    <a:bodyPr/>
                    <a:lstStyle/>
                    <a:p>
                      <a:pPr algn="l" fontAlgn="b"/>
                      <a:r>
                        <a:rPr lang="EN-US" sz="1000" b="1" i="0" u="none" strike="noStrike" dirty="0">
                          <a:solidFill>
                            <a:srgbClr val="000000"/>
                          </a:solidFill>
                          <a:effectLst/>
                          <a:latin typeface="Calibri"/>
                        </a:rPr>
                        <a:t>CAPEX</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6"/>
                  </a:ext>
                </a:extLst>
              </a:tr>
              <a:tr h="178219">
                <a:tc>
                  <a:txBody>
                    <a:bodyPr/>
                    <a:lstStyle/>
                    <a:p>
                      <a:pPr algn="l" fontAlgn="b"/>
                      <a:r>
                        <a:rPr lang="EN-US" sz="1000" b="1" i="0" u="none" strike="noStrike" dirty="0">
                          <a:solidFill>
                            <a:srgbClr val="000000"/>
                          </a:solidFill>
                          <a:effectLst/>
                          <a:latin typeface="Calibri"/>
                        </a:rPr>
                        <a:t>Total CF for the period: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102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241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263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228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58</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891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7"/>
                  </a:ext>
                </a:extLst>
              </a:tr>
              <a:tr h="178219">
                <a:tc>
                  <a:txBody>
                    <a:bodyPr/>
                    <a:lstStyle/>
                    <a:p>
                      <a:pPr algn="l" fontAlgn="b"/>
                      <a:r>
                        <a:rPr lang="EN-US" sz="1000" b="1" i="0" u="none" strike="noStrike" dirty="0">
                          <a:solidFill>
                            <a:srgbClr val="000000"/>
                          </a:solidFill>
                          <a:effectLst/>
                          <a:latin typeface="Calibri"/>
                        </a:rPr>
                        <a:t>Cash balance beginning:</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102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343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606</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833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833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8"/>
                  </a:ext>
                </a:extLst>
              </a:tr>
              <a:tr h="178219">
                <a:tc>
                  <a:txBody>
                    <a:bodyPr/>
                    <a:lstStyle/>
                    <a:p>
                      <a:pPr algn="l" fontAlgn="b"/>
                      <a:r>
                        <a:rPr lang="EN-US" sz="1000" b="1" i="0" u="none" strike="noStrike" dirty="0">
                          <a:solidFill>
                            <a:srgbClr val="000000"/>
                          </a:solidFill>
                          <a:effectLst/>
                          <a:latin typeface="Calibri"/>
                        </a:rPr>
                        <a:t>Cash balance ending:</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102</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343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606</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833</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891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panose="020F0502020204030204" pitchFamily="34" charset="0"/>
                        </a:rPr>
                        <a:t>891</a:t>
                      </a:r>
                    </a:p>
                  </a:txBody>
                  <a:tcPr marL="36000" marR="36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bl>
          </a:graphicData>
        </a:graphic>
      </p:graphicFrame>
    </p:spTree>
    <p:extLst>
      <p:ext uri="{BB962C8B-B14F-4D97-AF65-F5344CB8AC3E}">
        <p14:creationId xmlns:p14="http://schemas.microsoft.com/office/powerpoint/2010/main" val="22217208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45</a:t>
            </a:fld>
            <a:endParaRPr lang="ru-RU"/>
          </a:p>
        </p:txBody>
      </p:sp>
      <p:sp>
        <p:nvSpPr>
          <p:cNvPr id="3" name="Title 1"/>
          <p:cNvSpPr>
            <a:spLocks noGrp="1"/>
          </p:cNvSpPr>
          <p:nvPr>
            <p:ph type="title"/>
          </p:nvPr>
        </p:nvSpPr>
        <p:spPr>
          <a:xfrm>
            <a:off x="395536" y="116632"/>
            <a:ext cx="8159540" cy="312281"/>
          </a:xfrm>
        </p:spPr>
        <p:txBody>
          <a:bodyPr/>
          <a:lstStyle/>
          <a:p>
            <a:r>
              <a:rPr lang="en-US"/>
              <a:t>Expenses detailed</a:t>
            </a:r>
          </a:p>
        </p:txBody>
      </p:sp>
      <p:graphicFrame>
        <p:nvGraphicFramePr>
          <p:cNvPr id="2" name="Таблица 1"/>
          <p:cNvGraphicFramePr>
            <a:graphicFrameLocks noGrp="1"/>
          </p:cNvGraphicFramePr>
          <p:nvPr>
            <p:extLst/>
          </p:nvPr>
        </p:nvGraphicFramePr>
        <p:xfrm>
          <a:off x="457199" y="836712"/>
          <a:ext cx="8337414" cy="2809440"/>
        </p:xfrm>
        <a:graphic>
          <a:graphicData uri="http://schemas.openxmlformats.org/drawingml/2006/table">
            <a:tbl>
              <a:tblPr/>
              <a:tblGrid>
                <a:gridCol w="2484000">
                  <a:extLst>
                    <a:ext uri="{9D8B030D-6E8A-4147-A177-3AD203B41FA5}">
                      <a16:colId xmlns:a16="http://schemas.microsoft.com/office/drawing/2014/main" val="20000"/>
                    </a:ext>
                  </a:extLst>
                </a:gridCol>
                <a:gridCol w="975569">
                  <a:extLst>
                    <a:ext uri="{9D8B030D-6E8A-4147-A177-3AD203B41FA5}">
                      <a16:colId xmlns:a16="http://schemas.microsoft.com/office/drawing/2014/main" val="20001"/>
                    </a:ext>
                  </a:extLst>
                </a:gridCol>
                <a:gridCol w="975569">
                  <a:extLst>
                    <a:ext uri="{9D8B030D-6E8A-4147-A177-3AD203B41FA5}">
                      <a16:colId xmlns:a16="http://schemas.microsoft.com/office/drawing/2014/main" val="20002"/>
                    </a:ext>
                  </a:extLst>
                </a:gridCol>
                <a:gridCol w="975569">
                  <a:extLst>
                    <a:ext uri="{9D8B030D-6E8A-4147-A177-3AD203B41FA5}">
                      <a16:colId xmlns:a16="http://schemas.microsoft.com/office/drawing/2014/main" val="20003"/>
                    </a:ext>
                  </a:extLst>
                </a:gridCol>
                <a:gridCol w="975569">
                  <a:extLst>
                    <a:ext uri="{9D8B030D-6E8A-4147-A177-3AD203B41FA5}">
                      <a16:colId xmlns:a16="http://schemas.microsoft.com/office/drawing/2014/main" val="20004"/>
                    </a:ext>
                  </a:extLst>
                </a:gridCol>
                <a:gridCol w="975569">
                  <a:extLst>
                    <a:ext uri="{9D8B030D-6E8A-4147-A177-3AD203B41FA5}">
                      <a16:colId xmlns:a16="http://schemas.microsoft.com/office/drawing/2014/main" val="20005"/>
                    </a:ext>
                  </a:extLst>
                </a:gridCol>
                <a:gridCol w="975569">
                  <a:extLst>
                    <a:ext uri="{9D8B030D-6E8A-4147-A177-3AD203B41FA5}">
                      <a16:colId xmlns:a16="http://schemas.microsoft.com/office/drawing/2014/main" val="20006"/>
                    </a:ext>
                  </a:extLst>
                </a:gridCol>
              </a:tblGrid>
              <a:tr h="234120">
                <a:tc>
                  <a:txBody>
                    <a:bodyPr/>
                    <a:lstStyle/>
                    <a:p>
                      <a:pPr algn="l" fontAlgn="b"/>
                      <a:r>
                        <a:rPr lang="en-US" sz="1300" b="1" i="0" u="none" strike="noStrike" dirty="0">
                          <a:solidFill>
                            <a:srgbClr val="000000"/>
                          </a:solidFill>
                          <a:effectLst/>
                          <a:latin typeface="Calibri"/>
                        </a:rPr>
                        <a:t>Variable costs, </a:t>
                      </a:r>
                      <a:r>
                        <a:rPr lang="en-US" sz="1300" b="1" i="0" u="none" strike="noStrike" dirty="0" err="1">
                          <a:solidFill>
                            <a:srgbClr val="000000"/>
                          </a:solidFill>
                          <a:effectLst/>
                          <a:latin typeface="Calibri"/>
                        </a:rPr>
                        <a:t>thsd</a:t>
                      </a:r>
                      <a:r>
                        <a:rPr lang="en-US" sz="1300" b="1" i="0" u="none" strike="noStrike" dirty="0">
                          <a:solidFill>
                            <a:srgbClr val="000000"/>
                          </a:solidFill>
                          <a:effectLst/>
                          <a:latin typeface="Calibri"/>
                        </a:rPr>
                        <a:t>.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gridSpan="6">
                  <a:txBody>
                    <a:bodyPr/>
                    <a:lstStyle/>
                    <a:p>
                      <a:pPr algn="ctr" fontAlgn="b"/>
                      <a:r>
                        <a:rPr lang="ru-RU" sz="1300" b="1"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34120">
                <a:tc>
                  <a:txBody>
                    <a:bodyPr/>
                    <a:lstStyle/>
                    <a:p>
                      <a:pPr algn="l" fontAlgn="b"/>
                      <a:r>
                        <a:rPr lang="en-US" sz="1300" b="1" i="0" u="none" strike="noStrike">
                          <a:solidFill>
                            <a:srgbClr val="000000"/>
                          </a:solidFill>
                          <a:effectLst/>
                          <a:latin typeface="Calibri"/>
                        </a:rPr>
                        <a:t>Expenses category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34120">
                <a:tc>
                  <a:txBody>
                    <a:bodyPr/>
                    <a:lstStyle/>
                    <a:p>
                      <a:pPr algn="l" fontAlgn="b"/>
                      <a:r>
                        <a:rPr lang="en-US" sz="1300" b="1" i="0" u="none" strike="noStrike" dirty="0">
                          <a:solidFill>
                            <a:srgbClr val="000000"/>
                          </a:solidFill>
                          <a:effectLst/>
                          <a:latin typeface="Calibri"/>
                        </a:rPr>
                        <a:t>Marketing acquisition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-369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-608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-1 112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-1 577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-1 775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-5 441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4120">
                <a:tc>
                  <a:txBody>
                    <a:bodyPr/>
                    <a:lstStyle/>
                    <a:p>
                      <a:pPr algn="l" fontAlgn="b"/>
                      <a:r>
                        <a:rPr lang="en-US" sz="1300" b="1" i="0" u="none" strike="noStrike" dirty="0">
                          <a:solidFill>
                            <a:srgbClr val="000000"/>
                          </a:solidFill>
                          <a:effectLst/>
                          <a:latin typeface="Calibri"/>
                        </a:rPr>
                        <a:t>Salary (variable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-97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-355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-575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-817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-969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-2 813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4120">
                <a:tc>
                  <a:txBody>
                    <a:bodyPr/>
                    <a:lstStyle/>
                    <a:p>
                      <a:pPr algn="l" fontAlgn="b"/>
                      <a:r>
                        <a:rPr lang="en-US" sz="1300" b="1" i="0" u="none" strike="noStrike" dirty="0">
                          <a:solidFill>
                            <a:srgbClr val="000000"/>
                          </a:solidFill>
                          <a:effectLst/>
                          <a:latin typeface="Calibri"/>
                        </a:rPr>
                        <a:t>Other variable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-43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-211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-383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-565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-672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-1 875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4120">
                <a:tc>
                  <a:txBody>
                    <a:bodyPr/>
                    <a:lstStyle/>
                    <a:p>
                      <a:pPr algn="l" fontAlgn="b"/>
                      <a:r>
                        <a:rPr lang="en-US" sz="1300" b="0" i="0" u="none" strike="noStrike" dirty="0">
                          <a:solidFill>
                            <a:srgbClr val="000000"/>
                          </a:solidFill>
                          <a:effectLst/>
                          <a:latin typeface="Calibri"/>
                        </a:rPr>
                        <a:t>    Telecommunications - acquisition</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-74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-108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-127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-362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4120">
                <a:tc>
                  <a:txBody>
                    <a:bodyPr/>
                    <a:lstStyle/>
                    <a:p>
                      <a:pPr algn="l" fontAlgn="b"/>
                      <a:r>
                        <a:rPr lang="en-US" sz="1300" b="0" i="0" u="none" strike="noStrike" dirty="0">
                          <a:solidFill>
                            <a:srgbClr val="000000"/>
                          </a:solidFill>
                          <a:effectLst/>
                          <a:latin typeface="Calibri"/>
                        </a:rPr>
                        <a:t>    Outbound SMS - acquisition</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-6</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-64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-94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-110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-307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4120">
                <a:tc>
                  <a:txBody>
                    <a:bodyPr/>
                    <a:lstStyle/>
                    <a:p>
                      <a:pPr algn="l" fontAlgn="b"/>
                      <a:r>
                        <a:rPr lang="en-US" sz="1300" b="0" i="0" u="none" strike="noStrike" dirty="0">
                          <a:solidFill>
                            <a:srgbClr val="000000"/>
                          </a:solidFill>
                          <a:effectLst/>
                          <a:latin typeface="Calibri"/>
                        </a:rPr>
                        <a:t>    Payment system fees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-54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-114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-173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-208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-558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4120">
                <a:tc>
                  <a:txBody>
                    <a:bodyPr/>
                    <a:lstStyle/>
                    <a:p>
                      <a:pPr algn="l" fontAlgn="b"/>
                      <a:r>
                        <a:rPr lang="en-US" sz="1300" b="0" i="0" u="none" strike="noStrike" dirty="0">
                          <a:solidFill>
                            <a:srgbClr val="000000"/>
                          </a:solidFill>
                          <a:effectLst/>
                          <a:latin typeface="Calibri"/>
                        </a:rPr>
                        <a:t>    Telecommunications - support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-67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-102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-147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-175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-506</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4120">
                <a:tc>
                  <a:txBody>
                    <a:bodyPr/>
                    <a:lstStyle/>
                    <a:p>
                      <a:pPr algn="l" fontAlgn="b"/>
                      <a:r>
                        <a:rPr lang="en-US" sz="1300" b="0" i="0" u="none" strike="noStrike" dirty="0">
                          <a:solidFill>
                            <a:srgbClr val="000000"/>
                          </a:solidFill>
                          <a:effectLst/>
                          <a:latin typeface="Calibri"/>
                        </a:rPr>
                        <a:t>    Outbound SMS - support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-52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-142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4120">
                <a:tc>
                  <a:txBody>
                    <a:bodyPr/>
                    <a:lstStyle/>
                    <a:p>
                      <a:pPr algn="l" fontAlgn="b"/>
                      <a:r>
                        <a:rPr lang="en-US" sz="1300" b="1" i="0" u="none" strike="noStrike" dirty="0">
                          <a:solidFill>
                            <a:srgbClr val="000000"/>
                          </a:solidFill>
                          <a:effectLst/>
                          <a:latin typeface="Calibri"/>
                        </a:rPr>
                        <a:t>VAT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-143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-360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-579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-729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-1 820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4120">
                <a:tc>
                  <a:txBody>
                    <a:bodyPr/>
                    <a:lstStyle/>
                    <a:p>
                      <a:pPr algn="l" fontAlgn="b"/>
                      <a:r>
                        <a:rPr lang="en-US" sz="1300" b="1" i="0" u="none" strike="noStrike" dirty="0">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-517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-1 317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-2 430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-3 539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-4 146</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dirty="0">
                          <a:solidFill>
                            <a:srgbClr val="000000"/>
                          </a:solidFill>
                          <a:effectLst/>
                          <a:latin typeface="Calibri" panose="020F0502020204030204" pitchFamily="34" charset="0"/>
                        </a:rPr>
                        <a:t>-11 948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1"/>
                  </a:ext>
                </a:extLst>
              </a:tr>
            </a:tbl>
          </a:graphicData>
        </a:graphic>
      </p:graphicFrame>
      <p:graphicFrame>
        <p:nvGraphicFramePr>
          <p:cNvPr id="9" name="Таблица 8"/>
          <p:cNvGraphicFramePr>
            <a:graphicFrameLocks noGrp="1"/>
          </p:cNvGraphicFramePr>
          <p:nvPr>
            <p:extLst/>
          </p:nvPr>
        </p:nvGraphicFramePr>
        <p:xfrm>
          <a:off x="457199" y="3861048"/>
          <a:ext cx="8337414" cy="2341200"/>
        </p:xfrm>
        <a:graphic>
          <a:graphicData uri="http://schemas.openxmlformats.org/drawingml/2006/table">
            <a:tbl>
              <a:tblPr/>
              <a:tblGrid>
                <a:gridCol w="2484000">
                  <a:extLst>
                    <a:ext uri="{9D8B030D-6E8A-4147-A177-3AD203B41FA5}">
                      <a16:colId xmlns:a16="http://schemas.microsoft.com/office/drawing/2014/main" val="20000"/>
                    </a:ext>
                  </a:extLst>
                </a:gridCol>
                <a:gridCol w="975569">
                  <a:extLst>
                    <a:ext uri="{9D8B030D-6E8A-4147-A177-3AD203B41FA5}">
                      <a16:colId xmlns:a16="http://schemas.microsoft.com/office/drawing/2014/main" val="20001"/>
                    </a:ext>
                  </a:extLst>
                </a:gridCol>
                <a:gridCol w="975569">
                  <a:extLst>
                    <a:ext uri="{9D8B030D-6E8A-4147-A177-3AD203B41FA5}">
                      <a16:colId xmlns:a16="http://schemas.microsoft.com/office/drawing/2014/main" val="20002"/>
                    </a:ext>
                  </a:extLst>
                </a:gridCol>
                <a:gridCol w="975569">
                  <a:extLst>
                    <a:ext uri="{9D8B030D-6E8A-4147-A177-3AD203B41FA5}">
                      <a16:colId xmlns:a16="http://schemas.microsoft.com/office/drawing/2014/main" val="20003"/>
                    </a:ext>
                  </a:extLst>
                </a:gridCol>
                <a:gridCol w="975569">
                  <a:extLst>
                    <a:ext uri="{9D8B030D-6E8A-4147-A177-3AD203B41FA5}">
                      <a16:colId xmlns:a16="http://schemas.microsoft.com/office/drawing/2014/main" val="20004"/>
                    </a:ext>
                  </a:extLst>
                </a:gridCol>
                <a:gridCol w="975569">
                  <a:extLst>
                    <a:ext uri="{9D8B030D-6E8A-4147-A177-3AD203B41FA5}">
                      <a16:colId xmlns:a16="http://schemas.microsoft.com/office/drawing/2014/main" val="20005"/>
                    </a:ext>
                  </a:extLst>
                </a:gridCol>
                <a:gridCol w="975569">
                  <a:extLst>
                    <a:ext uri="{9D8B030D-6E8A-4147-A177-3AD203B41FA5}">
                      <a16:colId xmlns:a16="http://schemas.microsoft.com/office/drawing/2014/main" val="20006"/>
                    </a:ext>
                  </a:extLst>
                </a:gridCol>
              </a:tblGrid>
              <a:tr h="234120">
                <a:tc>
                  <a:txBody>
                    <a:bodyPr/>
                    <a:lstStyle/>
                    <a:p>
                      <a:pPr algn="l" fontAlgn="b"/>
                      <a:r>
                        <a:rPr lang="en-US" sz="1300" b="1" i="0" u="none" strike="noStrike" dirty="0">
                          <a:solidFill>
                            <a:srgbClr val="000000"/>
                          </a:solidFill>
                          <a:effectLst/>
                          <a:latin typeface="Calibri"/>
                        </a:rPr>
                        <a:t>Fixed costs, </a:t>
                      </a:r>
                      <a:r>
                        <a:rPr lang="en-US" sz="1300" b="1" i="0" u="none" strike="noStrike" dirty="0" err="1">
                          <a:solidFill>
                            <a:srgbClr val="000000"/>
                          </a:solidFill>
                          <a:effectLst/>
                          <a:latin typeface="Calibri"/>
                        </a:rPr>
                        <a:t>thsd</a:t>
                      </a:r>
                      <a:r>
                        <a:rPr lang="en-US" sz="1300" b="1" i="0" u="none" strike="noStrike" dirty="0">
                          <a:solidFill>
                            <a:srgbClr val="000000"/>
                          </a:solidFill>
                          <a:effectLst/>
                          <a:latin typeface="Calibri"/>
                        </a:rPr>
                        <a:t>.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gridSpan="6">
                  <a:txBody>
                    <a:bodyPr/>
                    <a:lstStyle/>
                    <a:p>
                      <a:pPr algn="ctr" fontAlgn="b"/>
                      <a:r>
                        <a:rPr lang="ru-RU" sz="1300" b="1"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34120">
                <a:tc>
                  <a:txBody>
                    <a:bodyPr/>
                    <a:lstStyle/>
                    <a:p>
                      <a:pPr algn="l" fontAlgn="b"/>
                      <a:r>
                        <a:rPr lang="en-US" sz="1300" b="1" i="0" u="none" strike="noStrike">
                          <a:solidFill>
                            <a:srgbClr val="000000"/>
                          </a:solidFill>
                          <a:effectLst/>
                          <a:latin typeface="Calibri"/>
                        </a:rPr>
                        <a:t>Expenses category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34120">
                <a:tc>
                  <a:txBody>
                    <a:bodyPr/>
                    <a:lstStyle/>
                    <a:p>
                      <a:pPr algn="l" fontAlgn="b"/>
                      <a:r>
                        <a:rPr lang="en-US" sz="1300" b="1" i="0" u="none" strike="noStrike" dirty="0">
                          <a:solidFill>
                            <a:srgbClr val="000000"/>
                          </a:solidFill>
                          <a:effectLst/>
                          <a:latin typeface="Calibri"/>
                        </a:rPr>
                        <a:t>Salary (fixed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-682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-752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-745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-959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-1 095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-4 233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4120">
                <a:tc>
                  <a:txBody>
                    <a:bodyPr/>
                    <a:lstStyle/>
                    <a:p>
                      <a:pPr algn="l" fontAlgn="b"/>
                      <a:r>
                        <a:rPr lang="en-US" sz="1300" b="0" i="0" u="none" strike="noStrike">
                          <a:solidFill>
                            <a:srgbClr val="000000"/>
                          </a:solidFill>
                          <a:effectLst/>
                          <a:latin typeface="Calibri"/>
                        </a:rPr>
                        <a:t>    Salary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-462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-481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-481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-481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-481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-2 384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4120">
                <a:tc>
                  <a:txBody>
                    <a:bodyPr/>
                    <a:lstStyle/>
                    <a:p>
                      <a:pPr algn="l" fontAlgn="b"/>
                      <a:r>
                        <a:rPr lang="en-US" sz="1300" b="0" i="0" u="none" strike="noStrike">
                          <a:solidFill>
                            <a:srgbClr val="000000"/>
                          </a:solidFill>
                          <a:effectLst/>
                          <a:latin typeface="Calibri"/>
                        </a:rPr>
                        <a:t>    Bonuses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-220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-272</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-265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-479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-614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-1 850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4120">
                <a:tc>
                  <a:txBody>
                    <a:bodyPr/>
                    <a:lstStyle/>
                    <a:p>
                      <a:pPr algn="l" fontAlgn="b"/>
                      <a:r>
                        <a:rPr lang="en-US" sz="1300" b="1" i="0" u="none" strike="noStrike">
                          <a:solidFill>
                            <a:srgbClr val="000000"/>
                          </a:solidFill>
                          <a:effectLst/>
                          <a:latin typeface="Calibri"/>
                        </a:rPr>
                        <a:t>Other G&amp;A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-351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-441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-490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-490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-448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-2 221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4120">
                <a:tc>
                  <a:txBody>
                    <a:bodyPr/>
                    <a:lstStyle/>
                    <a:p>
                      <a:pPr algn="l" fontAlgn="b"/>
                      <a:r>
                        <a:rPr lang="en-US" sz="1300" b="0" i="0" u="none" strike="noStrike">
                          <a:solidFill>
                            <a:srgbClr val="000000"/>
                          </a:solidFill>
                          <a:effectLst/>
                          <a:latin typeface="Calibri"/>
                        </a:rPr>
                        <a:t>    Rent/office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-124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-209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-266</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-264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-231</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-1 094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4120">
                <a:tc>
                  <a:txBody>
                    <a:bodyPr/>
                    <a:lstStyle/>
                    <a:p>
                      <a:pPr algn="l" fontAlgn="b"/>
                      <a:r>
                        <a:rPr lang="en-US" sz="1300" b="0" i="0" u="none" strike="noStrike">
                          <a:solidFill>
                            <a:srgbClr val="000000"/>
                          </a:solidFill>
                          <a:effectLst/>
                          <a:latin typeface="Calibri"/>
                        </a:rPr>
                        <a:t>    IT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-113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-124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-115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-119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-109</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-580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4120">
                <a:tc>
                  <a:txBody>
                    <a:bodyPr/>
                    <a:lstStyle/>
                    <a:p>
                      <a:pPr algn="l" fontAlgn="b"/>
                      <a:r>
                        <a:rPr lang="en-US" sz="1300" b="0" i="0" u="none" strike="noStrike">
                          <a:solidFill>
                            <a:srgbClr val="000000"/>
                          </a:solidFill>
                          <a:effectLst/>
                          <a:latin typeface="Calibri"/>
                        </a:rPr>
                        <a:t>    Miscellaneous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-115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-108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-108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-108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-108</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-547</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4120">
                <a:tc>
                  <a:txBody>
                    <a:bodyPr/>
                    <a:lstStyle/>
                    <a:p>
                      <a:pPr algn="l" fontAlgn="b"/>
                      <a:r>
                        <a:rPr lang="en-US" sz="1300" b="1" i="0" u="none" strike="noStrike" dirty="0">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-1 033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-1 193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-1 235</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-1 450</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-1 543</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dirty="0">
                          <a:solidFill>
                            <a:srgbClr val="000000"/>
                          </a:solidFill>
                          <a:effectLst/>
                          <a:latin typeface="Calibri" panose="020F0502020204030204" pitchFamily="34" charset="0"/>
                        </a:rPr>
                        <a:t>-6 454</a:t>
                      </a:r>
                    </a:p>
                  </a:txBody>
                  <a:tcPr marL="36000" marR="36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9320087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46</a:t>
            </a:fld>
            <a:endParaRPr lang="ru-RU"/>
          </a:p>
        </p:txBody>
      </p:sp>
      <p:sp>
        <p:nvSpPr>
          <p:cNvPr id="3" name="Title 1"/>
          <p:cNvSpPr>
            <a:spLocks noGrp="1"/>
          </p:cNvSpPr>
          <p:nvPr>
            <p:ph type="title"/>
          </p:nvPr>
        </p:nvSpPr>
        <p:spPr>
          <a:xfrm>
            <a:off x="395536" y="116632"/>
            <a:ext cx="8159540" cy="312281"/>
          </a:xfrm>
        </p:spPr>
        <p:txBody>
          <a:bodyPr/>
          <a:lstStyle/>
          <a:p>
            <a:r>
              <a:rPr lang="en-US"/>
              <a:t>One-off expenses</a:t>
            </a:r>
          </a:p>
        </p:txBody>
      </p:sp>
      <p:graphicFrame>
        <p:nvGraphicFramePr>
          <p:cNvPr id="2" name="Таблица 1"/>
          <p:cNvGraphicFramePr>
            <a:graphicFrameLocks noGrp="1"/>
          </p:cNvGraphicFramePr>
          <p:nvPr>
            <p:extLst/>
          </p:nvPr>
        </p:nvGraphicFramePr>
        <p:xfrm>
          <a:off x="2052000" y="1920240"/>
          <a:ext cx="5040000" cy="3017520"/>
        </p:xfrm>
        <a:graphic>
          <a:graphicData uri="http://schemas.openxmlformats.org/drawingml/2006/table">
            <a:tbl>
              <a:tblPr/>
              <a:tblGrid>
                <a:gridCol w="3536655">
                  <a:extLst>
                    <a:ext uri="{9D8B030D-6E8A-4147-A177-3AD203B41FA5}">
                      <a16:colId xmlns:a16="http://schemas.microsoft.com/office/drawing/2014/main" val="20000"/>
                    </a:ext>
                  </a:extLst>
                </a:gridCol>
                <a:gridCol w="1503345">
                  <a:extLst>
                    <a:ext uri="{9D8B030D-6E8A-4147-A177-3AD203B41FA5}">
                      <a16:colId xmlns:a16="http://schemas.microsoft.com/office/drawing/2014/main" val="20001"/>
                    </a:ext>
                  </a:extLst>
                </a:gridCol>
              </a:tblGrid>
              <a:tr h="335280">
                <a:tc>
                  <a:txBody>
                    <a:bodyPr/>
                    <a:lstStyle/>
                    <a:p>
                      <a:pPr algn="l" fontAlgn="b"/>
                      <a:r>
                        <a:rPr lang="en-US" sz="1600" b="1" i="0" u="none" strike="noStrike" dirty="0">
                          <a:solidFill>
                            <a:srgbClr val="000000"/>
                          </a:solidFill>
                          <a:effectLst/>
                          <a:latin typeface="Calibri"/>
                        </a:rPr>
                        <a:t>Expenses category</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600" b="1" i="0" u="none" strike="noStrike">
                          <a:solidFill>
                            <a:srgbClr val="000000"/>
                          </a:solidFill>
                          <a:effectLst/>
                          <a:latin typeface="Calibri"/>
                        </a:rPr>
                        <a:t>Total, thsd USD</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335280">
                <a:tc>
                  <a:txBody>
                    <a:bodyPr/>
                    <a:lstStyle/>
                    <a:p>
                      <a:pPr algn="l" fontAlgn="b"/>
                      <a:r>
                        <a:rPr lang="en-US" sz="1600" b="1" i="0" u="none" strike="noStrike" dirty="0">
                          <a:solidFill>
                            <a:srgbClr val="000000"/>
                          </a:solidFill>
                          <a:effectLst/>
                          <a:latin typeface="Calibri"/>
                        </a:rPr>
                        <a:t>HR expenses</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600" b="1" i="0" u="none" strike="noStrike" dirty="0">
                          <a:solidFill>
                            <a:srgbClr val="000000"/>
                          </a:solidFill>
                          <a:effectLst/>
                          <a:latin typeface="Calibri"/>
                        </a:rPr>
                        <a:t>-40</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335280">
                <a:tc>
                  <a:txBody>
                    <a:bodyPr/>
                    <a:lstStyle/>
                    <a:p>
                      <a:pPr algn="l" fontAlgn="b"/>
                      <a:r>
                        <a:rPr lang="en-US" sz="1600" b="0" i="0" u="none" strike="noStrike">
                          <a:solidFill>
                            <a:srgbClr val="000000"/>
                          </a:solidFill>
                          <a:effectLst/>
                          <a:latin typeface="Calibri"/>
                        </a:rPr>
                        <a:t>Recruiting</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-40</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35280">
                <a:tc>
                  <a:txBody>
                    <a:bodyPr/>
                    <a:lstStyle/>
                    <a:p>
                      <a:pPr algn="l" fontAlgn="b"/>
                      <a:r>
                        <a:rPr lang="en-US" sz="1600" b="1" i="0" u="none" strike="noStrike" dirty="0">
                          <a:solidFill>
                            <a:srgbClr val="000000"/>
                          </a:solidFill>
                          <a:effectLst/>
                          <a:latin typeface="Calibri"/>
                        </a:rPr>
                        <a:t>IT expenses</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600" b="1" i="0" u="none" strike="noStrike" dirty="0">
                          <a:solidFill>
                            <a:srgbClr val="000000"/>
                          </a:solidFill>
                          <a:effectLst/>
                          <a:latin typeface="Calibri"/>
                        </a:rPr>
                        <a:t>-86</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335280">
                <a:tc>
                  <a:txBody>
                    <a:bodyPr/>
                    <a:lstStyle/>
                    <a:p>
                      <a:pPr algn="l" fontAlgn="b"/>
                      <a:r>
                        <a:rPr lang="ru-RU" sz="1600" b="0" i="0" u="none" strike="noStrike">
                          <a:solidFill>
                            <a:srgbClr val="000000"/>
                          </a:solidFill>
                          <a:effectLst/>
                          <a:latin typeface="Calibri"/>
                        </a:rPr>
                        <a:t>С</a:t>
                      </a:r>
                      <a:r>
                        <a:rPr lang="en-US" sz="1600" b="0" i="0" u="none" strike="noStrike">
                          <a:solidFill>
                            <a:srgbClr val="000000"/>
                          </a:solidFill>
                          <a:effectLst/>
                          <a:latin typeface="Calibri"/>
                        </a:rPr>
                        <a:t>RM development</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-56</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35280">
                <a:tc>
                  <a:txBody>
                    <a:bodyPr/>
                    <a:lstStyle/>
                    <a:p>
                      <a:pPr algn="l" fontAlgn="b"/>
                      <a:r>
                        <a:rPr lang="en-US" sz="1600" b="0" i="0" u="none" strike="noStrike">
                          <a:solidFill>
                            <a:srgbClr val="000000"/>
                          </a:solidFill>
                          <a:effectLst/>
                          <a:latin typeface="Calibri"/>
                        </a:rPr>
                        <a:t>Collection system implementation</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-19</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35280">
                <a:tc>
                  <a:txBody>
                    <a:bodyPr/>
                    <a:lstStyle/>
                    <a:p>
                      <a:pPr algn="l" fontAlgn="b"/>
                      <a:r>
                        <a:rPr lang="en-US" sz="1600" b="0" i="0" u="none" strike="noStrike">
                          <a:solidFill>
                            <a:srgbClr val="000000"/>
                          </a:solidFill>
                          <a:effectLst/>
                          <a:latin typeface="Calibri"/>
                        </a:rPr>
                        <a:t>Web sites</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-7</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35280">
                <a:tc>
                  <a:txBody>
                    <a:bodyPr/>
                    <a:lstStyle/>
                    <a:p>
                      <a:pPr algn="l" fontAlgn="b"/>
                      <a:r>
                        <a:rPr lang="en-US" sz="1600" b="0" i="0" u="none" strike="noStrike">
                          <a:solidFill>
                            <a:srgbClr val="000000"/>
                          </a:solidFill>
                          <a:effectLst/>
                          <a:latin typeface="Calibri"/>
                        </a:rPr>
                        <a:t>Mobile sites&amp;app</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-4</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5280">
                <a:tc>
                  <a:txBody>
                    <a:bodyPr/>
                    <a:lstStyle/>
                    <a:p>
                      <a:pPr algn="l" fontAlgn="b"/>
                      <a:r>
                        <a:rPr lang="en-US" sz="1600" b="1" i="0" u="none" strike="noStrike" dirty="0">
                          <a:solidFill>
                            <a:srgbClr val="000000"/>
                          </a:solidFill>
                          <a:effectLst/>
                          <a:latin typeface="Calibri"/>
                        </a:rPr>
                        <a:t>Total</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600" b="1" i="0" u="none" strike="noStrike" dirty="0">
                          <a:solidFill>
                            <a:srgbClr val="000000"/>
                          </a:solidFill>
                          <a:effectLst/>
                          <a:latin typeface="Calibri"/>
                        </a:rPr>
                        <a:t>-126</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66428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 Main identified risks and their mitigation 1/2</a:t>
            </a:r>
          </a:p>
        </p:txBody>
      </p:sp>
      <p:sp>
        <p:nvSpPr>
          <p:cNvPr id="4" name="Slide Number Placeholder 3"/>
          <p:cNvSpPr>
            <a:spLocks noGrp="1"/>
          </p:cNvSpPr>
          <p:nvPr>
            <p:ph type="sldNum" sz="quarter" idx="12"/>
          </p:nvPr>
        </p:nvSpPr>
        <p:spPr/>
        <p:txBody>
          <a:bodyPr/>
          <a:lstStyle/>
          <a:p>
            <a:fld id="{D7F305DA-160D-498F-B102-A1D8643B4A2C}" type="slidenum">
              <a:rPr lang="ru-RU" smtClean="0"/>
              <a:t>47</a:t>
            </a:fld>
            <a:endParaRPr lang="ru-RU"/>
          </a:p>
        </p:txBody>
      </p:sp>
      <p:graphicFrame>
        <p:nvGraphicFramePr>
          <p:cNvPr id="7" name="Таблица 6"/>
          <p:cNvGraphicFramePr>
            <a:graphicFrameLocks noGrp="1"/>
          </p:cNvGraphicFramePr>
          <p:nvPr>
            <p:extLst>
              <p:ext uri="{D42A27DB-BD31-4B8C-83A1-F6EECF244321}">
                <p14:modId xmlns:p14="http://schemas.microsoft.com/office/powerpoint/2010/main" val="4165330182"/>
              </p:ext>
            </p:extLst>
          </p:nvPr>
        </p:nvGraphicFramePr>
        <p:xfrm>
          <a:off x="179388" y="764705"/>
          <a:ext cx="8785225" cy="4628429"/>
        </p:xfrm>
        <a:graphic>
          <a:graphicData uri="http://schemas.openxmlformats.org/drawingml/2006/table">
            <a:tbl>
              <a:tblPr firstRow="1" bandRow="1">
                <a:tableStyleId>{5C22544A-7EE6-4342-B048-85BDC9FD1C3A}</a:tableStyleId>
              </a:tblPr>
              <a:tblGrid>
                <a:gridCol w="293779">
                  <a:extLst>
                    <a:ext uri="{9D8B030D-6E8A-4147-A177-3AD203B41FA5}">
                      <a16:colId xmlns:a16="http://schemas.microsoft.com/office/drawing/2014/main" val="20000"/>
                    </a:ext>
                  </a:extLst>
                </a:gridCol>
                <a:gridCol w="927250">
                  <a:extLst>
                    <a:ext uri="{9D8B030D-6E8A-4147-A177-3AD203B41FA5}">
                      <a16:colId xmlns:a16="http://schemas.microsoft.com/office/drawing/2014/main" val="20001"/>
                    </a:ext>
                  </a:extLst>
                </a:gridCol>
                <a:gridCol w="3375789">
                  <a:extLst>
                    <a:ext uri="{9D8B030D-6E8A-4147-A177-3AD203B41FA5}">
                      <a16:colId xmlns:a16="http://schemas.microsoft.com/office/drawing/2014/main" val="20002"/>
                    </a:ext>
                  </a:extLst>
                </a:gridCol>
                <a:gridCol w="4188407">
                  <a:extLst>
                    <a:ext uri="{9D8B030D-6E8A-4147-A177-3AD203B41FA5}">
                      <a16:colId xmlns:a16="http://schemas.microsoft.com/office/drawing/2014/main" val="20003"/>
                    </a:ext>
                  </a:extLst>
                </a:gridCol>
              </a:tblGrid>
              <a:tr h="254402">
                <a:tc>
                  <a:txBody>
                    <a:bodyPr/>
                    <a:lstStyle/>
                    <a:p>
                      <a:pPr algn="ctr"/>
                      <a:r>
                        <a:rPr lang="en-US" sz="1200" dirty="0"/>
                        <a:t>#</a:t>
                      </a:r>
                      <a:endParaRPr lang="ru-RU" sz="1200" dirty="0"/>
                    </a:p>
                  </a:txBody>
                  <a:tcPr/>
                </a:tc>
                <a:tc>
                  <a:txBody>
                    <a:bodyPr/>
                    <a:lstStyle/>
                    <a:p>
                      <a:pPr algn="ctr"/>
                      <a:r>
                        <a:rPr lang="en-US" sz="1200" dirty="0"/>
                        <a:t>Risk type</a:t>
                      </a:r>
                      <a:endParaRPr lang="ru-RU" sz="1200" dirty="0"/>
                    </a:p>
                  </a:txBody>
                  <a:tcPr/>
                </a:tc>
                <a:tc>
                  <a:txBody>
                    <a:bodyPr/>
                    <a:lstStyle/>
                    <a:p>
                      <a:pPr algn="ctr"/>
                      <a:r>
                        <a:rPr lang="en-US" sz="1200" dirty="0"/>
                        <a:t>Risk</a:t>
                      </a:r>
                      <a:endParaRPr lang="ru-RU" sz="1200" dirty="0"/>
                    </a:p>
                  </a:txBody>
                  <a:tcPr/>
                </a:tc>
                <a:tc>
                  <a:txBody>
                    <a:bodyPr/>
                    <a:lstStyle/>
                    <a:p>
                      <a:pPr algn="ctr"/>
                      <a:r>
                        <a:rPr lang="en-US" sz="1200" dirty="0"/>
                        <a:t>Mitigation tool</a:t>
                      </a:r>
                      <a:endParaRPr lang="ru-RU" sz="1200" dirty="0"/>
                    </a:p>
                  </a:txBody>
                  <a:tcPr/>
                </a:tc>
                <a:extLst>
                  <a:ext uri="{0D108BD9-81ED-4DB2-BD59-A6C34878D82A}">
                    <a16:rowId xmlns:a16="http://schemas.microsoft.com/office/drawing/2014/main" val="10000"/>
                  </a:ext>
                </a:extLst>
              </a:tr>
              <a:tr h="578419">
                <a:tc>
                  <a:txBody>
                    <a:bodyPr/>
                    <a:lstStyle/>
                    <a:p>
                      <a:pPr algn="ctr"/>
                      <a:r>
                        <a:rPr lang="en-US" sz="1200" dirty="0"/>
                        <a:t>1</a:t>
                      </a:r>
                      <a:endParaRPr lang="ru-RU" sz="1200" dirty="0"/>
                    </a:p>
                  </a:txBody>
                  <a:tcPr anchor="ctr"/>
                </a:tc>
                <a:tc>
                  <a:txBody>
                    <a:bodyPr/>
                    <a:lstStyle/>
                    <a:p>
                      <a:pPr algn="ctr"/>
                      <a:r>
                        <a:rPr lang="en-US" sz="1200" b="0" dirty="0">
                          <a:solidFill>
                            <a:schemeClr val="tx1"/>
                          </a:solidFill>
                        </a:rPr>
                        <a:t>Ta</a:t>
                      </a:r>
                      <a:r>
                        <a:rPr lang="en-US" sz="1200" b="0" baseline="0" dirty="0">
                          <a:solidFill>
                            <a:schemeClr val="tx1"/>
                          </a:solidFill>
                        </a:rPr>
                        <a:t>rget license</a:t>
                      </a:r>
                      <a:endParaRPr lang="ru-RU" sz="1200" b="0" dirty="0">
                        <a:solidFill>
                          <a:schemeClr val="tx1"/>
                        </a:solidFill>
                      </a:endParaRPr>
                    </a:p>
                  </a:txBody>
                  <a:tcPr anchor="ctr"/>
                </a:tc>
                <a:tc>
                  <a:txBody>
                    <a:bodyPr/>
                    <a:lstStyle/>
                    <a:p>
                      <a:pPr algn="l"/>
                      <a:r>
                        <a:rPr lang="en-US" sz="1200" dirty="0">
                          <a:solidFill>
                            <a:schemeClr val="tx1"/>
                          </a:solidFill>
                        </a:rPr>
                        <a:t>It will take longer than our expectation time to get license from </a:t>
                      </a:r>
                      <a:r>
                        <a:rPr lang="en-US" sz="1200" baseline="0" dirty="0">
                          <a:solidFill>
                            <a:schemeClr val="tx1"/>
                          </a:solidFill>
                        </a:rPr>
                        <a:t>SEC</a:t>
                      </a:r>
                      <a:endParaRPr lang="en-US" sz="1200" dirty="0">
                        <a:solidFill>
                          <a:schemeClr val="tx1"/>
                        </a:solidFill>
                      </a:endParaRPr>
                    </a:p>
                  </a:txBody>
                  <a:tcPr anchor="ctr"/>
                </a:tc>
                <a:tc>
                  <a:txBody>
                    <a:bodyPr/>
                    <a:lstStyle/>
                    <a:p>
                      <a:pPr marL="0" indent="0" algn="l" defTabSz="914400" rtl="0" eaLnBrk="1" latinLnBrk="0" hangingPunct="1">
                        <a:buFontTx/>
                        <a:buNone/>
                      </a:pPr>
                      <a:r>
                        <a:rPr lang="en-US" sz="1100" kern="1200" dirty="0">
                          <a:solidFill>
                            <a:schemeClr val="tx1"/>
                          </a:solidFill>
                          <a:latin typeface="+mn-lt"/>
                          <a:ea typeface="+mn-ea"/>
                          <a:cs typeface="+mn-cs"/>
                        </a:rPr>
                        <a:t>Accelerating</a:t>
                      </a:r>
                      <a:r>
                        <a:rPr lang="en-US" sz="1100" kern="1200" baseline="0" dirty="0">
                          <a:solidFill>
                            <a:schemeClr val="tx1"/>
                          </a:solidFill>
                          <a:latin typeface="+mn-lt"/>
                          <a:ea typeface="+mn-ea"/>
                          <a:cs typeface="+mn-cs"/>
                        </a:rPr>
                        <a:t> </a:t>
                      </a:r>
                      <a:r>
                        <a:rPr lang="en-US" sz="1100" kern="1200" baseline="0" dirty="0" err="1">
                          <a:solidFill>
                            <a:schemeClr val="tx1"/>
                          </a:solidFill>
                          <a:latin typeface="+mn-lt"/>
                          <a:ea typeface="+mn-ea"/>
                          <a:cs typeface="+mn-cs"/>
                        </a:rPr>
                        <a:t>SyCip</a:t>
                      </a:r>
                      <a:r>
                        <a:rPr lang="en-US" sz="1100" kern="1200" baseline="0" dirty="0">
                          <a:solidFill>
                            <a:schemeClr val="tx1"/>
                          </a:solidFill>
                          <a:latin typeface="+mn-lt"/>
                          <a:ea typeface="+mn-ea"/>
                          <a:cs typeface="+mn-cs"/>
                        </a:rPr>
                        <a:t> lawyers</a:t>
                      </a:r>
                    </a:p>
                    <a:p>
                      <a:pPr marL="0" indent="0" algn="l" defTabSz="914400" rtl="0" eaLnBrk="1" latinLnBrk="0" hangingPunct="1">
                        <a:buFontTx/>
                        <a:buNone/>
                      </a:pPr>
                      <a:r>
                        <a:rPr lang="en-US" sz="1100" kern="1200" baseline="0" dirty="0">
                          <a:solidFill>
                            <a:schemeClr val="tx1"/>
                          </a:solidFill>
                          <a:latin typeface="+mn-lt"/>
                          <a:ea typeface="+mn-ea"/>
                          <a:cs typeface="+mn-cs"/>
                        </a:rPr>
                        <a:t>C</a:t>
                      </a:r>
                      <a:r>
                        <a:rPr lang="en-US" sz="1100" kern="1200" dirty="0">
                          <a:solidFill>
                            <a:schemeClr val="dk1"/>
                          </a:solidFill>
                          <a:latin typeface="+mn-lt"/>
                          <a:ea typeface="+mn-ea"/>
                          <a:cs typeface="+mn-cs"/>
                        </a:rPr>
                        <a:t>ooperating with local lobbyist with connections in SEC</a:t>
                      </a:r>
                      <a:endParaRPr lang="en-US" sz="110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01"/>
                  </a:ext>
                </a:extLst>
              </a:tr>
              <a:tr h="431263">
                <a:tc>
                  <a:txBody>
                    <a:bodyPr/>
                    <a:lstStyle/>
                    <a:p>
                      <a:pPr algn="ctr"/>
                      <a:r>
                        <a:rPr lang="en-US" sz="1200" dirty="0"/>
                        <a:t>2</a:t>
                      </a:r>
                      <a:endParaRPr lang="ru-RU" sz="1200" dirty="0"/>
                    </a:p>
                  </a:txBody>
                  <a:tcPr anchor="ctr"/>
                </a:tc>
                <a:tc>
                  <a:txBody>
                    <a:bodyPr/>
                    <a:lstStyle/>
                    <a:p>
                      <a:pPr algn="ctr"/>
                      <a:r>
                        <a:rPr lang="en-US" sz="1200" b="0" dirty="0">
                          <a:solidFill>
                            <a:schemeClr val="tx1"/>
                          </a:solidFill>
                        </a:rPr>
                        <a:t>Licensing</a:t>
                      </a:r>
                      <a:endParaRPr lang="ru-RU" sz="1200" b="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Regulator wil</a:t>
                      </a:r>
                      <a:r>
                        <a:rPr lang="en-US" sz="1200" baseline="0" dirty="0">
                          <a:solidFill>
                            <a:schemeClr val="tx1"/>
                          </a:solidFill>
                        </a:rPr>
                        <a:t>l reject nominal president or director</a:t>
                      </a:r>
                      <a:endParaRPr lang="ru-RU" sz="1200" dirty="0">
                        <a:solidFill>
                          <a:schemeClr val="tx1"/>
                        </a:solidFill>
                      </a:endParaRPr>
                    </a:p>
                  </a:txBody>
                  <a:tcPr anchor="ctr"/>
                </a:tc>
                <a:tc>
                  <a:txBody>
                    <a:bodyPr/>
                    <a:lstStyle/>
                    <a:p>
                      <a:pPr algn="l"/>
                      <a:r>
                        <a:rPr lang="en-US" sz="1100" dirty="0">
                          <a:solidFill>
                            <a:schemeClr val="tx1"/>
                          </a:solidFill>
                        </a:rPr>
                        <a:t>Change</a:t>
                      </a:r>
                      <a:r>
                        <a:rPr lang="en-US" sz="1100" baseline="0" dirty="0">
                          <a:solidFill>
                            <a:schemeClr val="tx1"/>
                          </a:solidFill>
                        </a:rPr>
                        <a:t> directors</a:t>
                      </a:r>
                    </a:p>
                  </a:txBody>
                  <a:tcPr anchor="ctr"/>
                </a:tc>
                <a:extLst>
                  <a:ext uri="{0D108BD9-81ED-4DB2-BD59-A6C34878D82A}">
                    <a16:rowId xmlns:a16="http://schemas.microsoft.com/office/drawing/2014/main" val="10002"/>
                  </a:ext>
                </a:extLst>
              </a:tr>
              <a:tr h="608843">
                <a:tc rowSpan="3">
                  <a:txBody>
                    <a:bodyPr/>
                    <a:lstStyle/>
                    <a:p>
                      <a:pPr algn="ctr"/>
                      <a:r>
                        <a:rPr lang="en-US" sz="1200" dirty="0"/>
                        <a:t>3</a:t>
                      </a:r>
                      <a:endParaRPr lang="ru-RU" sz="1200" dirty="0"/>
                    </a:p>
                  </a:txBody>
                  <a:tcPr anchor="ctr"/>
                </a:tc>
                <a:tc rowSpan="3">
                  <a:txBody>
                    <a:bodyPr/>
                    <a:lstStyle/>
                    <a:p>
                      <a:pPr algn="ctr"/>
                      <a:r>
                        <a:rPr lang="en-US" sz="1200" b="0" dirty="0">
                          <a:solidFill>
                            <a:schemeClr val="tx1"/>
                          </a:solidFill>
                        </a:rPr>
                        <a:t>Target</a:t>
                      </a:r>
                      <a:r>
                        <a:rPr lang="en-US" sz="1200" b="0" baseline="0" dirty="0">
                          <a:solidFill>
                            <a:schemeClr val="tx1"/>
                          </a:solidFill>
                        </a:rPr>
                        <a:t> business model</a:t>
                      </a:r>
                      <a:endParaRPr lang="ru-RU" sz="1200" b="0" dirty="0">
                        <a:solidFill>
                          <a:schemeClr val="tx1"/>
                        </a:solidFill>
                      </a:endParaRPr>
                    </a:p>
                  </a:txBody>
                  <a:tcPr anchor="ctr"/>
                </a:tc>
                <a:tc>
                  <a:txBody>
                    <a:bodyPr/>
                    <a:lstStyle/>
                    <a:p>
                      <a:pPr marL="0" algn="l" defTabSz="914400" rtl="0" eaLnBrk="1" latinLnBrk="0" hangingPunct="1"/>
                      <a:r>
                        <a:rPr lang="en-US" sz="1200" kern="1200" dirty="0">
                          <a:solidFill>
                            <a:schemeClr val="tx1"/>
                          </a:solidFill>
                          <a:latin typeface="+mn-lt"/>
                          <a:ea typeface="+mn-ea"/>
                          <a:cs typeface="+mn-cs"/>
                        </a:rPr>
                        <a:t>Negative legal opinion on </a:t>
                      </a:r>
                      <a:r>
                        <a:rPr lang="en-US" sz="1200" kern="1200" baseline="0" dirty="0">
                          <a:solidFill>
                            <a:schemeClr val="tx1"/>
                          </a:solidFill>
                          <a:latin typeface="+mn-lt"/>
                          <a:ea typeface="+mn-ea"/>
                          <a:cs typeface="+mn-cs"/>
                        </a:rPr>
                        <a:t> remote contract signing process</a:t>
                      </a:r>
                      <a:endParaRPr lang="en-US" sz="1200" kern="1200" dirty="0">
                        <a:solidFill>
                          <a:schemeClr val="tx1"/>
                        </a:solidFill>
                        <a:latin typeface="+mn-lt"/>
                        <a:ea typeface="+mn-ea"/>
                        <a:cs typeface="+mn-cs"/>
                      </a:endParaRPr>
                    </a:p>
                  </a:txBody>
                  <a:tcPr anchor="ctr"/>
                </a:tc>
                <a:tc>
                  <a:txBody>
                    <a:bodyPr/>
                    <a:lstStyle/>
                    <a:p>
                      <a:pPr marL="0" indent="0" algn="l" defTabSz="914400" rtl="0" eaLnBrk="1" latinLnBrk="0" hangingPunct="1">
                        <a:buFontTx/>
                        <a:buNone/>
                      </a:pPr>
                      <a:r>
                        <a:rPr lang="en-US" sz="1100" kern="1200" dirty="0">
                          <a:solidFill>
                            <a:schemeClr val="tx1"/>
                          </a:solidFill>
                          <a:latin typeface="+mn-lt"/>
                          <a:ea typeface="+mn-ea"/>
                          <a:cs typeface="+mn-cs"/>
                        </a:rPr>
                        <a:t>Uploading</a:t>
                      </a:r>
                      <a:r>
                        <a:rPr lang="en-US" sz="1100" kern="1200" baseline="0" dirty="0">
                          <a:solidFill>
                            <a:schemeClr val="tx1"/>
                          </a:solidFill>
                          <a:latin typeface="+mn-lt"/>
                          <a:ea typeface="+mn-ea"/>
                          <a:cs typeface="+mn-cs"/>
                        </a:rPr>
                        <a:t> sign contract via site</a:t>
                      </a:r>
                      <a:endParaRPr lang="en-US" sz="1100" kern="1200" dirty="0">
                        <a:solidFill>
                          <a:schemeClr val="tx1"/>
                        </a:solidFill>
                        <a:latin typeface="+mn-lt"/>
                        <a:ea typeface="+mn-ea"/>
                        <a:cs typeface="+mn-cs"/>
                      </a:endParaRPr>
                    </a:p>
                    <a:p>
                      <a:pPr marL="0" indent="0" algn="l" defTabSz="914400" rtl="0" eaLnBrk="1" latinLnBrk="0" hangingPunct="1">
                        <a:buFontTx/>
                        <a:buNone/>
                      </a:pPr>
                      <a:r>
                        <a:rPr lang="en-US" sz="1100" kern="1200" dirty="0">
                          <a:solidFill>
                            <a:schemeClr val="tx1"/>
                          </a:solidFill>
                          <a:latin typeface="+mn-lt"/>
                          <a:ea typeface="+mn-ea"/>
                          <a:cs typeface="+mn-cs"/>
                        </a:rPr>
                        <a:t>Hiring in-house lawyer</a:t>
                      </a:r>
                      <a:r>
                        <a:rPr lang="en-US" sz="1100" kern="1200" baseline="0" dirty="0">
                          <a:solidFill>
                            <a:schemeClr val="tx1"/>
                          </a:solidFill>
                          <a:latin typeface="+mn-lt"/>
                          <a:ea typeface="+mn-ea"/>
                          <a:cs typeface="+mn-cs"/>
                        </a:rPr>
                        <a:t> and developing with SEC target business model of signing contract</a:t>
                      </a:r>
                      <a:endParaRPr lang="en-US" sz="1100"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964001">
                <a:tc vMerge="1">
                  <a:txBody>
                    <a:bodyPr/>
                    <a:lstStyle/>
                    <a:p>
                      <a:endParaRPr lang="ru-RU" sz="1200" dirty="0"/>
                    </a:p>
                  </a:txBody>
                  <a:tcPr/>
                </a:tc>
                <a:tc vMerge="1">
                  <a:txBody>
                    <a:bodyPr/>
                    <a:lstStyle/>
                    <a:p>
                      <a:endParaRPr lang="ru-RU"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Negative legal opinion on</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legitimacy of KYC and AML procedure,</a:t>
                      </a:r>
                      <a:r>
                        <a:rPr lang="ru-RU" sz="1200" kern="1200" baseline="0" dirty="0">
                          <a:solidFill>
                            <a:schemeClr val="tx1"/>
                          </a:solidFill>
                          <a:latin typeface="+mn-lt"/>
                          <a:ea typeface="+mn-ea"/>
                          <a:cs typeface="+mn-cs"/>
                        </a:rPr>
                        <a:t> </a:t>
                      </a:r>
                      <a:r>
                        <a:rPr lang="en-US" sz="1200" kern="1200" baseline="0" dirty="0">
                          <a:solidFill>
                            <a:schemeClr val="tx1"/>
                          </a:solidFill>
                          <a:latin typeface="+mn-lt"/>
                          <a:ea typeface="+mn-ea"/>
                          <a:cs typeface="+mn-cs"/>
                        </a:rPr>
                        <a:t>which we are going to do in money pick up points (our partners)</a:t>
                      </a:r>
                      <a:endParaRPr lang="en-US" sz="1200" kern="1200" dirty="0">
                        <a:solidFill>
                          <a:schemeClr val="tx1"/>
                        </a:solidFill>
                        <a:latin typeface="+mn-lt"/>
                        <a:ea typeface="+mn-ea"/>
                        <a:cs typeface="+mn-cs"/>
                      </a:endParaRPr>
                    </a:p>
                  </a:txBody>
                  <a:tcPr anchor="ctr"/>
                </a:tc>
                <a:tc>
                  <a:txBody>
                    <a:bodyPr/>
                    <a:lstStyle/>
                    <a:p>
                      <a:pPr marL="0" indent="0" algn="l" defTabSz="914400" rtl="0" eaLnBrk="1" latinLnBrk="0" hangingPunct="1">
                        <a:buFontTx/>
                        <a:buNone/>
                      </a:pPr>
                      <a:endParaRPr lang="en-US" sz="1100" kern="1200" dirty="0">
                        <a:solidFill>
                          <a:schemeClr val="tx1"/>
                        </a:solidFill>
                        <a:latin typeface="+mn-lt"/>
                        <a:ea typeface="+mn-ea"/>
                        <a:cs typeface="+mn-cs"/>
                      </a:endParaRPr>
                    </a:p>
                    <a:p>
                      <a:pPr marL="0" indent="0" algn="l" defTabSz="914400" rtl="0" eaLnBrk="1" latinLnBrk="0" hangingPunct="1">
                        <a:buFontTx/>
                        <a:buNone/>
                      </a:pPr>
                      <a:r>
                        <a:rPr lang="en-US" sz="1100" kern="1200" dirty="0">
                          <a:solidFill>
                            <a:schemeClr val="tx1"/>
                          </a:solidFill>
                          <a:latin typeface="+mn-lt"/>
                          <a:ea typeface="+mn-ea"/>
                          <a:cs typeface="+mn-cs"/>
                        </a:rPr>
                        <a:t>Hiring in-house lawyer</a:t>
                      </a:r>
                      <a:r>
                        <a:rPr lang="en-US" sz="1100" kern="1200" baseline="0" dirty="0">
                          <a:solidFill>
                            <a:schemeClr val="tx1"/>
                          </a:solidFill>
                          <a:latin typeface="+mn-lt"/>
                          <a:ea typeface="+mn-ea"/>
                          <a:cs typeface="+mn-cs"/>
                        </a:rPr>
                        <a:t> and developing with SEC target business model of KYC in remote partners pick up points</a:t>
                      </a:r>
                    </a:p>
                    <a:p>
                      <a:pPr marL="0" indent="0" algn="l" defTabSz="914400" rtl="0" eaLnBrk="1" latinLnBrk="0" hangingPunct="1">
                        <a:buFontTx/>
                        <a:buNone/>
                      </a:pPr>
                      <a:r>
                        <a:rPr lang="en-US" sz="1100" kern="1200" baseline="0" dirty="0">
                          <a:solidFill>
                            <a:schemeClr val="tx1"/>
                          </a:solidFill>
                          <a:latin typeface="+mn-lt"/>
                          <a:ea typeface="+mn-ea"/>
                          <a:cs typeface="+mn-cs"/>
                        </a:rPr>
                        <a:t>Sign contract with each partner, for KYC outsourcing </a:t>
                      </a:r>
                      <a:endParaRPr lang="en-US" sz="1100"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r h="477018">
                <a:tc vMerge="1">
                  <a:txBody>
                    <a:bodyPr/>
                    <a:lstStyle/>
                    <a:p>
                      <a:endParaRPr lang="en-US"/>
                    </a:p>
                  </a:txBody>
                  <a:tcPr/>
                </a:tc>
                <a:tc vMerge="1">
                  <a:txBody>
                    <a:bodyPr/>
                    <a:lstStyle/>
                    <a:p>
                      <a:endParaRPr lang="en-US"/>
                    </a:p>
                  </a:txBody>
                  <a:tcPr/>
                </a:tc>
                <a:tc>
                  <a:txBody>
                    <a:bodyPr/>
                    <a:lstStyle/>
                    <a:p>
                      <a:pPr marL="0" algn="l" defTabSz="914400" rtl="0" eaLnBrk="1" latinLnBrk="0" hangingPunct="1"/>
                      <a:r>
                        <a:rPr lang="en-US" sz="1200" kern="1200" dirty="0">
                          <a:solidFill>
                            <a:schemeClr val="tx1"/>
                          </a:solidFill>
                          <a:latin typeface="+mn-lt"/>
                          <a:ea typeface="+mn-ea"/>
                          <a:cs typeface="+mn-cs"/>
                        </a:rPr>
                        <a:t>Non-achievement target</a:t>
                      </a:r>
                      <a:r>
                        <a:rPr lang="en-US" sz="1200" kern="1200" baseline="0" dirty="0">
                          <a:solidFill>
                            <a:schemeClr val="tx1"/>
                          </a:solidFill>
                          <a:latin typeface="+mn-lt"/>
                          <a:ea typeface="+mn-ea"/>
                          <a:cs typeface="+mn-cs"/>
                        </a:rPr>
                        <a:t> volumes due to advertising channels limits</a:t>
                      </a:r>
                      <a:endParaRPr lang="ru-RU" sz="1200" kern="1200" dirty="0">
                        <a:solidFill>
                          <a:schemeClr val="tx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latin typeface="+mn-lt"/>
                          <a:ea typeface="+mn-ea"/>
                          <a:cs typeface="+mn-cs"/>
                        </a:rPr>
                        <a:t>Developing alternative sales channels: application, partnership, ATL</a:t>
                      </a:r>
                    </a:p>
                  </a:txBody>
                  <a:tcPr anchor="ctr"/>
                </a:tc>
                <a:extLst>
                  <a:ext uri="{0D108BD9-81ED-4DB2-BD59-A6C34878D82A}">
                    <a16:rowId xmlns:a16="http://schemas.microsoft.com/office/drawing/2014/main" val="10008"/>
                  </a:ext>
                </a:extLst>
              </a:tr>
              <a:tr h="578419">
                <a:tc rowSpan="3">
                  <a:txBody>
                    <a:bodyPr/>
                    <a:lstStyle/>
                    <a:p>
                      <a:pPr algn="ctr"/>
                      <a:r>
                        <a:rPr lang="en-US" sz="1200" dirty="0">
                          <a:solidFill>
                            <a:schemeClr val="tx1"/>
                          </a:solidFill>
                        </a:rPr>
                        <a:t>4</a:t>
                      </a:r>
                      <a:endParaRPr lang="ru-RU" sz="1200" dirty="0">
                        <a:solidFill>
                          <a:schemeClr val="tx1"/>
                        </a:solidFill>
                      </a:endParaRPr>
                    </a:p>
                  </a:txBody>
                  <a:tcPr anchor="ctr"/>
                </a:tc>
                <a:tc rowSpan="3">
                  <a:txBody>
                    <a:bodyPr/>
                    <a:lstStyle/>
                    <a:p>
                      <a:pPr algn="ctr"/>
                      <a:r>
                        <a:rPr lang="en-US" sz="1200" b="0" kern="1200" dirty="0">
                          <a:solidFill>
                            <a:schemeClr val="tx1"/>
                          </a:solidFill>
                          <a:latin typeface="+mn-lt"/>
                          <a:ea typeface="+mn-ea"/>
                          <a:cs typeface="+mn-cs"/>
                        </a:rPr>
                        <a:t>Operational</a:t>
                      </a:r>
                    </a:p>
                  </a:txBody>
                  <a:tcPr anchor="ctr"/>
                </a:tc>
                <a:tc>
                  <a:txBody>
                    <a:bodyPr/>
                    <a:lstStyle/>
                    <a:p>
                      <a:pPr algn="l"/>
                      <a:r>
                        <a:rPr lang="en-US" sz="1200" dirty="0">
                          <a:solidFill>
                            <a:schemeClr val="tx1"/>
                          </a:solidFill>
                        </a:rPr>
                        <a:t>Invalid and/or</a:t>
                      </a:r>
                      <a:r>
                        <a:rPr lang="en-US" sz="1200" baseline="0" dirty="0">
                          <a:solidFill>
                            <a:schemeClr val="tx1"/>
                          </a:solidFill>
                        </a:rPr>
                        <a:t> incorrect personal data in online application (on web site or in CRM)</a:t>
                      </a:r>
                      <a:endParaRPr lang="ru-RU" sz="1200" dirty="0">
                        <a:solidFill>
                          <a:schemeClr val="tx1"/>
                        </a:solidFill>
                      </a:endParaRPr>
                    </a:p>
                  </a:txBody>
                  <a:tcPr anchor="ctr"/>
                </a:tc>
                <a:tc>
                  <a:txBody>
                    <a:bodyPr/>
                    <a:lstStyle/>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tx1"/>
                          </a:solidFill>
                          <a:latin typeface="+mn-lt"/>
                          <a:ea typeface="+mn-ea"/>
                          <a:cs typeface="+mn-cs"/>
                        </a:rPr>
                        <a:t>Built-in auto online checks</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tx1"/>
                          </a:solidFill>
                          <a:latin typeface="+mn-lt"/>
                          <a:ea typeface="+mn-ea"/>
                          <a:cs typeface="+mn-cs"/>
                        </a:rPr>
                        <a:t>Obligatory</a:t>
                      </a:r>
                      <a:r>
                        <a:rPr lang="en-US" sz="1100" kern="1200" baseline="0" dirty="0">
                          <a:solidFill>
                            <a:schemeClr val="tx1"/>
                          </a:solidFill>
                          <a:latin typeface="+mn-lt"/>
                          <a:ea typeface="+mn-ea"/>
                          <a:cs typeface="+mn-cs"/>
                        </a:rPr>
                        <a:t> m</a:t>
                      </a:r>
                      <a:r>
                        <a:rPr lang="en-US" sz="1100" kern="1200" dirty="0">
                          <a:solidFill>
                            <a:schemeClr val="tx1"/>
                          </a:solidFill>
                          <a:latin typeface="+mn-lt"/>
                          <a:ea typeface="+mn-ea"/>
                          <a:cs typeface="+mn-cs"/>
                        </a:rPr>
                        <a:t>obile number SMS-verification procedure</a:t>
                      </a:r>
                      <a:endParaRPr lang="ru-RU" sz="1100" kern="1200" dirty="0">
                        <a:solidFill>
                          <a:schemeClr val="tx1"/>
                        </a:solidFill>
                        <a:latin typeface="+mn-lt"/>
                        <a:ea typeface="+mn-ea"/>
                        <a:cs typeface="+mn-cs"/>
                      </a:endParaRPr>
                    </a:p>
                  </a:txBody>
                  <a:tcPr anchor="ctr"/>
                </a:tc>
                <a:extLst>
                  <a:ext uri="{0D108BD9-81ED-4DB2-BD59-A6C34878D82A}">
                    <a16:rowId xmlns:a16="http://schemas.microsoft.com/office/drawing/2014/main" val="10006"/>
                  </a:ext>
                </a:extLst>
              </a:tr>
              <a:tr h="358073">
                <a:tc vMerge="1">
                  <a:txBody>
                    <a:bodyPr/>
                    <a:lstStyle/>
                    <a:p>
                      <a:endParaRPr lang="ru-RU" sz="1100" dirty="0"/>
                    </a:p>
                  </a:txBody>
                  <a:tcPr/>
                </a:tc>
                <a:tc vMerge="1">
                  <a:txBody>
                    <a:bodyPr/>
                    <a:lstStyle/>
                    <a:p>
                      <a:endParaRPr lang="en-US" sz="1100" dirty="0"/>
                    </a:p>
                  </a:txBody>
                  <a:tcPr/>
                </a:tc>
                <a:tc>
                  <a:txBody>
                    <a:bodyPr/>
                    <a:lstStyle/>
                    <a:p>
                      <a:pPr algn="l"/>
                      <a:r>
                        <a:rPr lang="en-US" sz="1200" dirty="0">
                          <a:solidFill>
                            <a:schemeClr val="tx1"/>
                          </a:solidFill>
                        </a:rPr>
                        <a:t>Loose</a:t>
                      </a:r>
                      <a:r>
                        <a:rPr lang="en-US" sz="1200" baseline="0" dirty="0">
                          <a:solidFill>
                            <a:schemeClr val="tx1"/>
                          </a:solidFill>
                        </a:rPr>
                        <a:t> customers application data</a:t>
                      </a:r>
                      <a:endParaRPr lang="ru-RU" sz="1200" dirty="0">
                        <a:solidFill>
                          <a:schemeClr val="tx1"/>
                        </a:solidFill>
                      </a:endParaRPr>
                    </a:p>
                  </a:txBody>
                  <a:tcPr anchor="ctr"/>
                </a:tc>
                <a:tc>
                  <a:txBody>
                    <a:bodyPr/>
                    <a:lstStyle/>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tx1"/>
                          </a:solidFill>
                          <a:latin typeface="+mn-lt"/>
                          <a:ea typeface="+mn-ea"/>
                          <a:cs typeface="+mn-cs"/>
                        </a:rPr>
                        <a:t>Saving </a:t>
                      </a:r>
                      <a:r>
                        <a:rPr lang="en-US" sz="1100" kern="1200" baseline="0" dirty="0">
                          <a:solidFill>
                            <a:schemeClr val="tx1"/>
                          </a:solidFill>
                          <a:latin typeface="+mn-lt"/>
                          <a:ea typeface="+mn-ea"/>
                          <a:cs typeface="+mn-cs"/>
                        </a:rPr>
                        <a:t> all signature</a:t>
                      </a:r>
                      <a:r>
                        <a:rPr lang="en-US" sz="1100" kern="1200" dirty="0">
                          <a:solidFill>
                            <a:schemeClr val="tx1"/>
                          </a:solidFill>
                          <a:latin typeface="+mn-lt"/>
                          <a:ea typeface="+mn-ea"/>
                          <a:cs typeface="+mn-cs"/>
                        </a:rPr>
                        <a:t> in CRM</a:t>
                      </a:r>
                      <a:r>
                        <a:rPr lang="en-US" sz="1100" kern="1200" baseline="0" dirty="0">
                          <a:solidFill>
                            <a:schemeClr val="tx1"/>
                          </a:solidFill>
                          <a:latin typeface="+mn-lt"/>
                          <a:ea typeface="+mn-ea"/>
                          <a:cs typeface="+mn-cs"/>
                        </a:rPr>
                        <a:t> and everyday back up.</a:t>
                      </a:r>
                      <a:endParaRPr lang="en-US" sz="1100" kern="1200" dirty="0">
                        <a:solidFill>
                          <a:schemeClr val="tx1"/>
                        </a:solidFill>
                        <a:latin typeface="+mn-lt"/>
                        <a:ea typeface="+mn-ea"/>
                        <a:cs typeface="+mn-cs"/>
                      </a:endParaRPr>
                    </a:p>
                  </a:txBody>
                  <a:tcPr anchor="ctr"/>
                </a:tc>
                <a:extLst>
                  <a:ext uri="{0D108BD9-81ED-4DB2-BD59-A6C34878D82A}">
                    <a16:rowId xmlns:a16="http://schemas.microsoft.com/office/drawing/2014/main" val="10007"/>
                  </a:ext>
                </a:extLst>
              </a:tr>
              <a:tr h="358073">
                <a:tc vMerge="1">
                  <a:txBody>
                    <a:bodyPr/>
                    <a:lstStyle/>
                    <a:p>
                      <a:endParaRPr lang="en-US"/>
                    </a:p>
                  </a:txBody>
                  <a:tcPr/>
                </a:tc>
                <a:tc vMerge="1">
                  <a:txBody>
                    <a:bodyPr/>
                    <a:lstStyle/>
                    <a:p>
                      <a:endParaRPr lang="en-US"/>
                    </a:p>
                  </a:txBody>
                  <a:tcPr/>
                </a:tc>
                <a:tc>
                  <a:txBody>
                    <a:bodyPr/>
                    <a:lstStyle/>
                    <a:p>
                      <a:pPr algn="l"/>
                      <a:r>
                        <a:rPr lang="en-US" sz="1200" dirty="0">
                          <a:solidFill>
                            <a:schemeClr val="tx1"/>
                          </a:solidFill>
                        </a:rPr>
                        <a:t>Technical</a:t>
                      </a:r>
                      <a:r>
                        <a:rPr lang="en-US" sz="1200" baseline="0" dirty="0">
                          <a:solidFill>
                            <a:schemeClr val="tx1"/>
                          </a:solidFill>
                        </a:rPr>
                        <a:t> bugs during process</a:t>
                      </a:r>
                      <a:endParaRPr lang="ru-RU" sz="1200" dirty="0">
                        <a:solidFill>
                          <a:schemeClr val="tx1"/>
                        </a:solidFill>
                      </a:endParaRPr>
                    </a:p>
                  </a:txBody>
                  <a:tcPr anchor="ctr"/>
                </a:tc>
                <a:tc>
                  <a:txBody>
                    <a:bodyPr/>
                    <a:lstStyle/>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tx1"/>
                          </a:solidFill>
                          <a:latin typeface="+mn-lt"/>
                          <a:ea typeface="+mn-ea"/>
                          <a:cs typeface="+mn-cs"/>
                        </a:rPr>
                        <a:t>Every</a:t>
                      </a:r>
                      <a:r>
                        <a:rPr lang="en-US" sz="1100" kern="1200" baseline="0" dirty="0">
                          <a:solidFill>
                            <a:schemeClr val="tx1"/>
                          </a:solidFill>
                          <a:latin typeface="+mn-lt"/>
                          <a:ea typeface="+mn-ea"/>
                          <a:cs typeface="+mn-cs"/>
                        </a:rPr>
                        <a:t> week  testing process with staff and IT</a:t>
                      </a:r>
                      <a:endParaRPr lang="en-US" sz="1100" kern="1200" dirty="0">
                        <a:solidFill>
                          <a:schemeClr val="tx1"/>
                        </a:solidFill>
                        <a:latin typeface="+mn-lt"/>
                        <a:ea typeface="+mn-ea"/>
                        <a:cs typeface="+mn-cs"/>
                      </a:endParaRPr>
                    </a:p>
                  </a:txBody>
                  <a:tcPr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2280281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8.Main identified risks and their mitigation 2/2</a:t>
            </a:r>
          </a:p>
        </p:txBody>
      </p:sp>
      <p:sp>
        <p:nvSpPr>
          <p:cNvPr id="4" name="Slide Number Placeholder 3"/>
          <p:cNvSpPr>
            <a:spLocks noGrp="1"/>
          </p:cNvSpPr>
          <p:nvPr>
            <p:ph type="sldNum" sz="quarter" idx="12"/>
          </p:nvPr>
        </p:nvSpPr>
        <p:spPr/>
        <p:txBody>
          <a:bodyPr/>
          <a:lstStyle/>
          <a:p>
            <a:fld id="{D7F305DA-160D-498F-B102-A1D8643B4A2C}" type="slidenum">
              <a:rPr lang="ru-RU" smtClean="0"/>
              <a:t>48</a:t>
            </a:fld>
            <a:endParaRPr lang="ru-RU"/>
          </a:p>
        </p:txBody>
      </p:sp>
      <p:graphicFrame>
        <p:nvGraphicFramePr>
          <p:cNvPr id="5" name="Таблица 6"/>
          <p:cNvGraphicFramePr>
            <a:graphicFrameLocks noGrp="1"/>
          </p:cNvGraphicFramePr>
          <p:nvPr>
            <p:extLst>
              <p:ext uri="{D42A27DB-BD31-4B8C-83A1-F6EECF244321}">
                <p14:modId xmlns:p14="http://schemas.microsoft.com/office/powerpoint/2010/main" val="3849401029"/>
              </p:ext>
            </p:extLst>
          </p:nvPr>
        </p:nvGraphicFramePr>
        <p:xfrm>
          <a:off x="179388" y="764705"/>
          <a:ext cx="8785225" cy="5478070"/>
        </p:xfrm>
        <a:graphic>
          <a:graphicData uri="http://schemas.openxmlformats.org/drawingml/2006/table">
            <a:tbl>
              <a:tblPr firstRow="1" bandRow="1">
                <a:tableStyleId>{5C22544A-7EE6-4342-B048-85BDC9FD1C3A}</a:tableStyleId>
              </a:tblPr>
              <a:tblGrid>
                <a:gridCol w="284972">
                  <a:extLst>
                    <a:ext uri="{9D8B030D-6E8A-4147-A177-3AD203B41FA5}">
                      <a16:colId xmlns:a16="http://schemas.microsoft.com/office/drawing/2014/main" val="20000"/>
                    </a:ext>
                  </a:extLst>
                </a:gridCol>
                <a:gridCol w="949325">
                  <a:extLst>
                    <a:ext uri="{9D8B030D-6E8A-4147-A177-3AD203B41FA5}">
                      <a16:colId xmlns:a16="http://schemas.microsoft.com/office/drawing/2014/main" val="20001"/>
                    </a:ext>
                  </a:extLst>
                </a:gridCol>
                <a:gridCol w="2222211">
                  <a:extLst>
                    <a:ext uri="{9D8B030D-6E8A-4147-A177-3AD203B41FA5}">
                      <a16:colId xmlns:a16="http://schemas.microsoft.com/office/drawing/2014/main" val="20002"/>
                    </a:ext>
                  </a:extLst>
                </a:gridCol>
                <a:gridCol w="5328717">
                  <a:extLst>
                    <a:ext uri="{9D8B030D-6E8A-4147-A177-3AD203B41FA5}">
                      <a16:colId xmlns:a16="http://schemas.microsoft.com/office/drawing/2014/main" val="20003"/>
                    </a:ext>
                  </a:extLst>
                </a:gridCol>
              </a:tblGrid>
              <a:tr h="231942">
                <a:tc>
                  <a:txBody>
                    <a:bodyPr/>
                    <a:lstStyle/>
                    <a:p>
                      <a:pPr algn="ctr"/>
                      <a:r>
                        <a:rPr lang="en-US" sz="1200" dirty="0"/>
                        <a:t>#</a:t>
                      </a:r>
                      <a:endParaRPr lang="ru-RU" sz="1200" dirty="0"/>
                    </a:p>
                  </a:txBody>
                  <a:tcPr/>
                </a:tc>
                <a:tc>
                  <a:txBody>
                    <a:bodyPr/>
                    <a:lstStyle/>
                    <a:p>
                      <a:pPr algn="ctr"/>
                      <a:r>
                        <a:rPr lang="en-US" sz="1200" dirty="0"/>
                        <a:t>Risk type</a:t>
                      </a:r>
                      <a:endParaRPr lang="ru-RU" sz="1200" dirty="0"/>
                    </a:p>
                  </a:txBody>
                  <a:tcPr/>
                </a:tc>
                <a:tc>
                  <a:txBody>
                    <a:bodyPr/>
                    <a:lstStyle/>
                    <a:p>
                      <a:pPr algn="ctr"/>
                      <a:r>
                        <a:rPr lang="en-US" sz="1200" dirty="0"/>
                        <a:t>Risk</a:t>
                      </a:r>
                      <a:endParaRPr lang="ru-RU" sz="1200" dirty="0"/>
                    </a:p>
                  </a:txBody>
                  <a:tcPr/>
                </a:tc>
                <a:tc>
                  <a:txBody>
                    <a:bodyPr/>
                    <a:lstStyle/>
                    <a:p>
                      <a:pPr algn="ctr"/>
                      <a:r>
                        <a:rPr lang="en-US" sz="1200" dirty="0"/>
                        <a:t>Mitigation tool</a:t>
                      </a:r>
                      <a:endParaRPr lang="ru-RU" sz="1200" dirty="0"/>
                    </a:p>
                  </a:txBody>
                  <a:tcPr/>
                </a:tc>
                <a:extLst>
                  <a:ext uri="{0D108BD9-81ED-4DB2-BD59-A6C34878D82A}">
                    <a16:rowId xmlns:a16="http://schemas.microsoft.com/office/drawing/2014/main" val="10000"/>
                  </a:ext>
                </a:extLst>
              </a:tr>
              <a:tr h="644282">
                <a:tc rowSpan="5">
                  <a:txBody>
                    <a:bodyPr/>
                    <a:lstStyle/>
                    <a:p>
                      <a:r>
                        <a:rPr lang="en-US" sz="1200" dirty="0">
                          <a:solidFill>
                            <a:schemeClr val="tx1"/>
                          </a:solidFill>
                        </a:rPr>
                        <a:t>5</a:t>
                      </a:r>
                      <a:endParaRPr lang="ru-RU" sz="1200" dirty="0">
                        <a:solidFill>
                          <a:schemeClr val="tx1"/>
                        </a:solidFill>
                      </a:endParaRPr>
                    </a:p>
                  </a:txBody>
                  <a:tcPr anchor="ctr"/>
                </a:tc>
                <a:tc rowSpan="5">
                  <a:txBody>
                    <a:bodyPr/>
                    <a:lstStyle/>
                    <a:p>
                      <a:r>
                        <a:rPr lang="en-US" sz="1200" dirty="0">
                          <a:solidFill>
                            <a:schemeClr val="tx1"/>
                          </a:solidFill>
                        </a:rPr>
                        <a:t>Fraudulent</a:t>
                      </a:r>
                    </a:p>
                  </a:txBody>
                  <a:tcPr anchor="ctr"/>
                </a:tc>
                <a:tc>
                  <a:txBody>
                    <a:bodyPr/>
                    <a:lstStyle/>
                    <a:p>
                      <a:r>
                        <a:rPr lang="en-US" sz="1200" dirty="0">
                          <a:solidFill>
                            <a:schemeClr val="tx1"/>
                          </a:solidFill>
                        </a:rPr>
                        <a:t>Fake</a:t>
                      </a:r>
                      <a:r>
                        <a:rPr lang="en-US" sz="1200" baseline="0" dirty="0">
                          <a:solidFill>
                            <a:schemeClr val="tx1"/>
                          </a:solidFill>
                        </a:rPr>
                        <a:t> ID using for application</a:t>
                      </a:r>
                      <a:endParaRPr lang="ru-RU" sz="1200" dirty="0">
                        <a:solidFill>
                          <a:schemeClr val="tx1"/>
                        </a:solidFill>
                      </a:endParaRPr>
                    </a:p>
                  </a:txBody>
                  <a:tcPr anchor="ctr"/>
                </a:tc>
                <a:tc>
                  <a:txBody>
                    <a:bodyPr/>
                    <a:lstStyle/>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tx1"/>
                          </a:solidFill>
                          <a:latin typeface="+mn-lt"/>
                          <a:ea typeface="+mn-ea"/>
                          <a:cs typeface="+mn-cs"/>
                        </a:rPr>
                        <a:t>Mandatory requirement of the second document in addition to ID</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tx1"/>
                          </a:solidFill>
                          <a:latin typeface="+mn-lt"/>
                          <a:ea typeface="+mn-ea"/>
                          <a:cs typeface="+mn-cs"/>
                        </a:rPr>
                        <a:t>Using</a:t>
                      </a:r>
                      <a:r>
                        <a:rPr lang="en-US" sz="1100" kern="1200" baseline="0" dirty="0">
                          <a:solidFill>
                            <a:schemeClr val="tx1"/>
                          </a:solidFill>
                          <a:latin typeface="+mn-lt"/>
                          <a:ea typeface="+mn-ea"/>
                          <a:cs typeface="+mn-cs"/>
                        </a:rPr>
                        <a:t> CICI bureau to match id with black and white lists</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baseline="0" dirty="0">
                          <a:solidFill>
                            <a:schemeClr val="tx1"/>
                          </a:solidFill>
                          <a:latin typeface="+mn-lt"/>
                          <a:ea typeface="+mn-ea"/>
                          <a:cs typeface="+mn-cs"/>
                        </a:rPr>
                        <a:t>Using Phone verification to identify person</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baseline="0" dirty="0">
                          <a:solidFill>
                            <a:schemeClr val="tx1"/>
                          </a:solidFill>
                          <a:latin typeface="+mn-lt"/>
                          <a:ea typeface="+mn-ea"/>
                          <a:cs typeface="+mn-cs"/>
                        </a:rPr>
                        <a:t>Using </a:t>
                      </a:r>
                      <a:r>
                        <a:rPr lang="en-US" sz="1100" kern="1200" baseline="0" dirty="0" err="1">
                          <a:solidFill>
                            <a:schemeClr val="tx1"/>
                          </a:solidFill>
                          <a:latin typeface="+mn-lt"/>
                          <a:ea typeface="+mn-ea"/>
                          <a:cs typeface="+mn-cs"/>
                        </a:rPr>
                        <a:t>Lenddo</a:t>
                      </a:r>
                      <a:r>
                        <a:rPr lang="en-US" sz="1100" kern="1200" baseline="0" dirty="0">
                          <a:solidFill>
                            <a:schemeClr val="tx1"/>
                          </a:solidFill>
                          <a:latin typeface="+mn-lt"/>
                          <a:ea typeface="+mn-ea"/>
                          <a:cs typeface="+mn-cs"/>
                        </a:rPr>
                        <a:t> to identify person in Facebook</a:t>
                      </a:r>
                    </a:p>
                  </a:txBody>
                  <a:tcPr anchor="ctr"/>
                </a:tc>
                <a:extLst>
                  <a:ext uri="{0D108BD9-81ED-4DB2-BD59-A6C34878D82A}">
                    <a16:rowId xmlns:a16="http://schemas.microsoft.com/office/drawing/2014/main" val="10001"/>
                  </a:ext>
                </a:extLst>
              </a:tr>
              <a:tr h="502540">
                <a:tc vMerge="1">
                  <a:txBody>
                    <a:bodyPr/>
                    <a:lstStyle/>
                    <a:p>
                      <a:endParaRPr lang="ru-RU" sz="1100" dirty="0"/>
                    </a:p>
                  </a:txBody>
                  <a:tcPr/>
                </a:tc>
                <a:tc vMerge="1">
                  <a:txBody>
                    <a:bodyPr/>
                    <a:lstStyle/>
                    <a:p>
                      <a:endParaRPr lang="en-US" sz="1000" dirty="0"/>
                    </a:p>
                  </a:txBody>
                  <a:tcPr/>
                </a:tc>
                <a:tc>
                  <a:txBody>
                    <a:bodyPr/>
                    <a:lstStyle/>
                    <a:p>
                      <a:r>
                        <a:rPr lang="en-US" sz="1200" dirty="0">
                          <a:solidFill>
                            <a:schemeClr val="tx1"/>
                          </a:solidFill>
                        </a:rPr>
                        <a:t>Using</a:t>
                      </a:r>
                      <a:r>
                        <a:rPr lang="en-US" sz="1200" baseline="0" dirty="0">
                          <a:solidFill>
                            <a:schemeClr val="tx1"/>
                          </a:solidFill>
                        </a:rPr>
                        <a:t> robots for mass application fulfilling</a:t>
                      </a:r>
                      <a:endParaRPr lang="ru-RU" sz="1200" dirty="0">
                        <a:solidFill>
                          <a:schemeClr val="tx1"/>
                        </a:solidFill>
                      </a:endParaRPr>
                    </a:p>
                  </a:txBody>
                  <a:tcPr anchor="ctr"/>
                </a:tc>
                <a:tc>
                  <a:txBody>
                    <a:bodyPr/>
                    <a:lstStyle/>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dk1"/>
                          </a:solidFill>
                          <a:latin typeface="+mn-lt"/>
                          <a:ea typeface="+mn-ea"/>
                          <a:cs typeface="+mn-cs"/>
                        </a:rPr>
                        <a:t>Obligatory mobile number SMS-verification </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dk1"/>
                          </a:solidFill>
                          <a:latin typeface="+mn-lt"/>
                          <a:ea typeface="+mn-ea"/>
                          <a:cs typeface="+mn-cs"/>
                        </a:rPr>
                        <a:t>Using</a:t>
                      </a:r>
                      <a:r>
                        <a:rPr lang="en-US" sz="1100" kern="1200" baseline="0" dirty="0">
                          <a:solidFill>
                            <a:schemeClr val="dk1"/>
                          </a:solidFill>
                          <a:latin typeface="+mn-lt"/>
                          <a:ea typeface="+mn-ea"/>
                          <a:cs typeface="+mn-cs"/>
                        </a:rPr>
                        <a:t> Facebook verification</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baseline="0" dirty="0">
                          <a:solidFill>
                            <a:schemeClr val="dk1"/>
                          </a:solidFill>
                          <a:latin typeface="+mn-lt"/>
                          <a:ea typeface="+mn-ea"/>
                          <a:cs typeface="+mn-cs"/>
                        </a:rPr>
                        <a:t>Developing mobile  app for better verification and scoring</a:t>
                      </a:r>
                    </a:p>
                  </a:txBody>
                  <a:tcPr anchor="ctr"/>
                </a:tc>
                <a:extLst>
                  <a:ext uri="{0D108BD9-81ED-4DB2-BD59-A6C34878D82A}">
                    <a16:rowId xmlns:a16="http://schemas.microsoft.com/office/drawing/2014/main" val="10002"/>
                  </a:ext>
                </a:extLst>
              </a:tr>
              <a:tr h="1069508">
                <a:tc vMerge="1">
                  <a:txBody>
                    <a:bodyPr/>
                    <a:lstStyle/>
                    <a:p>
                      <a:endParaRPr lang="ru-RU" sz="1100" dirty="0"/>
                    </a:p>
                  </a:txBody>
                  <a:tcPr/>
                </a:tc>
                <a:tc vMerge="1">
                  <a:txBody>
                    <a:bodyPr/>
                    <a:lstStyle/>
                    <a:p>
                      <a:endParaRPr lang="en-US" sz="1000" dirty="0"/>
                    </a:p>
                  </a:txBody>
                  <a:tcPr/>
                </a:tc>
                <a:tc>
                  <a:txBody>
                    <a:bodyPr/>
                    <a:lstStyle/>
                    <a:p>
                      <a:r>
                        <a:rPr lang="en-US" sz="1200" dirty="0">
                          <a:solidFill>
                            <a:schemeClr val="tx1"/>
                          </a:solidFill>
                        </a:rPr>
                        <a:t>Fraudsters attack  </a:t>
                      </a:r>
                      <a:endParaRPr lang="ru-RU" sz="1200" dirty="0">
                        <a:solidFill>
                          <a:schemeClr val="tx1"/>
                        </a:solidFill>
                      </a:endParaRPr>
                    </a:p>
                  </a:txBody>
                  <a:tcPr anchor="ctr"/>
                </a:tc>
                <a:tc>
                  <a:txBody>
                    <a:bodyPr/>
                    <a:lstStyle/>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dk1"/>
                          </a:solidFill>
                          <a:latin typeface="+mn-lt"/>
                          <a:ea typeface="+mn-ea"/>
                          <a:cs typeface="+mn-cs"/>
                        </a:rPr>
                        <a:t>Automated black lists check (lists are both internal and external) </a:t>
                      </a:r>
                      <a:r>
                        <a:rPr lang="en-US" sz="1100" kern="1200" baseline="0" dirty="0">
                          <a:solidFill>
                            <a:schemeClr val="dk1"/>
                          </a:solidFill>
                          <a:latin typeface="+mn-lt"/>
                          <a:ea typeface="+mn-ea"/>
                          <a:cs typeface="+mn-cs"/>
                        </a:rPr>
                        <a:t>and </a:t>
                      </a:r>
                      <a:r>
                        <a:rPr lang="en-US" sz="1100" kern="1200" dirty="0">
                          <a:solidFill>
                            <a:schemeClr val="dk1"/>
                          </a:solidFill>
                          <a:latin typeface="+mn-lt"/>
                          <a:ea typeface="+mn-ea"/>
                          <a:cs typeface="+mn-cs"/>
                        </a:rPr>
                        <a:t>Phone verification</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dk1"/>
                          </a:solidFill>
                          <a:latin typeface="+mn-lt"/>
                          <a:ea typeface="+mn-ea"/>
                          <a:cs typeface="+mn-cs"/>
                        </a:rPr>
                        <a:t>Low initial loan amount (to minimize losses)</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dk1"/>
                          </a:solidFill>
                          <a:latin typeface="+mn-lt"/>
                          <a:ea typeface="+mn-ea"/>
                          <a:cs typeface="+mn-cs"/>
                        </a:rPr>
                        <a:t>Taking into consideration place of signing contract and desirable</a:t>
                      </a:r>
                      <a:r>
                        <a:rPr lang="en-US" sz="1100" kern="1200" baseline="0" dirty="0">
                          <a:solidFill>
                            <a:schemeClr val="dk1"/>
                          </a:solidFill>
                          <a:latin typeface="+mn-lt"/>
                          <a:ea typeface="+mn-ea"/>
                          <a:cs typeface="+mn-cs"/>
                        </a:rPr>
                        <a:t> way of money transfer</a:t>
                      </a:r>
                      <a:r>
                        <a:rPr lang="en-US" sz="1100" kern="1200" dirty="0">
                          <a:solidFill>
                            <a:schemeClr val="dk1"/>
                          </a:solidFill>
                          <a:latin typeface="+mn-lt"/>
                          <a:ea typeface="+mn-ea"/>
                          <a:cs typeface="+mn-cs"/>
                        </a:rPr>
                        <a:t> (will</a:t>
                      </a:r>
                      <a:r>
                        <a:rPr lang="en-US" sz="1100" kern="1200" baseline="0" dirty="0">
                          <a:solidFill>
                            <a:schemeClr val="dk1"/>
                          </a:solidFill>
                          <a:latin typeface="+mn-lt"/>
                          <a:ea typeface="+mn-ea"/>
                          <a:cs typeface="+mn-cs"/>
                        </a:rPr>
                        <a:t> be taken into consideration by automatic scoring)</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baseline="0" dirty="0">
                          <a:solidFill>
                            <a:schemeClr val="dk1"/>
                          </a:solidFill>
                          <a:latin typeface="+mn-lt"/>
                          <a:ea typeface="+mn-ea"/>
                          <a:cs typeface="+mn-cs"/>
                        </a:rPr>
                        <a:t> Analyzing IP address and cookies during web application(to identify and reduce high risk)</a:t>
                      </a:r>
                      <a:endParaRPr lang="ru-RU" sz="1100" kern="1200" dirty="0">
                        <a:solidFill>
                          <a:schemeClr val="dk1"/>
                        </a:solidFill>
                        <a:latin typeface="+mn-lt"/>
                        <a:ea typeface="+mn-ea"/>
                        <a:cs typeface="+mn-cs"/>
                      </a:endParaRPr>
                    </a:p>
                  </a:txBody>
                  <a:tcPr anchor="ctr"/>
                </a:tc>
                <a:extLst>
                  <a:ext uri="{0D108BD9-81ED-4DB2-BD59-A6C34878D82A}">
                    <a16:rowId xmlns:a16="http://schemas.microsoft.com/office/drawing/2014/main" val="10004"/>
                  </a:ext>
                </a:extLst>
              </a:tr>
              <a:tr h="386569">
                <a:tc vMerge="1">
                  <a:txBody>
                    <a:bodyPr/>
                    <a:lstStyle/>
                    <a:p>
                      <a:endParaRPr lang="ru-RU" sz="1100" dirty="0"/>
                    </a:p>
                  </a:txBody>
                  <a:tcPr/>
                </a:tc>
                <a:tc vMerge="1">
                  <a:txBody>
                    <a:bodyPr/>
                    <a:lstStyle/>
                    <a:p>
                      <a:endParaRPr lang="en-US" sz="1000" dirty="0"/>
                    </a:p>
                  </a:txBody>
                  <a:tcPr/>
                </a:tc>
                <a:tc>
                  <a:txBody>
                    <a:bodyPr/>
                    <a:lstStyle/>
                    <a:p>
                      <a:r>
                        <a:rPr lang="en-US" sz="1200" dirty="0"/>
                        <a:t>Customers</a:t>
                      </a:r>
                      <a:r>
                        <a:rPr lang="en-US" sz="1200" baseline="0" dirty="0"/>
                        <a:t> will apply for 2</a:t>
                      </a:r>
                      <a:r>
                        <a:rPr lang="en-US" sz="1200" baseline="30000" dirty="0"/>
                        <a:t>nd</a:t>
                      </a:r>
                      <a:r>
                        <a:rPr lang="en-US" sz="1200" baseline="0" dirty="0"/>
                        <a:t> loan to close 1</a:t>
                      </a:r>
                      <a:r>
                        <a:rPr lang="en-US" sz="1200" baseline="30000" dirty="0"/>
                        <a:t>st</a:t>
                      </a:r>
                      <a:r>
                        <a:rPr lang="en-US" sz="1200" baseline="0" dirty="0"/>
                        <a:t> loan</a:t>
                      </a:r>
                      <a:endParaRPr lang="ru-RU" sz="1200" dirty="0"/>
                    </a:p>
                  </a:txBody>
                  <a:tcPr anchor="ctr"/>
                </a:tc>
                <a:tc>
                  <a:txBody>
                    <a:bodyPr/>
                    <a:lstStyle/>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dk1"/>
                          </a:solidFill>
                          <a:latin typeface="+mn-lt"/>
                          <a:ea typeface="+mn-ea"/>
                          <a:cs typeface="+mn-cs"/>
                        </a:rPr>
                        <a:t>Frozen possibility</a:t>
                      </a:r>
                      <a:r>
                        <a:rPr lang="en-US" sz="1100" kern="1200" baseline="0" dirty="0">
                          <a:solidFill>
                            <a:schemeClr val="dk1"/>
                          </a:solidFill>
                          <a:latin typeface="+mn-lt"/>
                          <a:ea typeface="+mn-ea"/>
                          <a:cs typeface="+mn-cs"/>
                        </a:rPr>
                        <a:t> to apply 2</a:t>
                      </a:r>
                      <a:r>
                        <a:rPr lang="en-US" sz="1100" kern="1200" baseline="30000" dirty="0">
                          <a:solidFill>
                            <a:schemeClr val="dk1"/>
                          </a:solidFill>
                          <a:latin typeface="+mn-lt"/>
                          <a:ea typeface="+mn-ea"/>
                          <a:cs typeface="+mn-cs"/>
                        </a:rPr>
                        <a:t>nd</a:t>
                      </a:r>
                      <a:r>
                        <a:rPr lang="en-US" sz="1100" kern="1200" baseline="0" dirty="0">
                          <a:solidFill>
                            <a:schemeClr val="dk1"/>
                          </a:solidFill>
                          <a:latin typeface="+mn-lt"/>
                          <a:ea typeface="+mn-ea"/>
                          <a:cs typeface="+mn-cs"/>
                        </a:rPr>
                        <a:t> loan during first loan existing</a:t>
                      </a: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5"/>
                  </a:ext>
                </a:extLst>
              </a:tr>
              <a:tr h="644282">
                <a:tc vMerge="1">
                  <a:txBody>
                    <a:bodyPr/>
                    <a:lstStyle/>
                    <a:p>
                      <a:endParaRPr lang="ru-RU" sz="1100" dirty="0"/>
                    </a:p>
                  </a:txBody>
                  <a:tcPr/>
                </a:tc>
                <a:tc vMerge="1">
                  <a:txBody>
                    <a:bodyPr/>
                    <a:lstStyle/>
                    <a:p>
                      <a:endParaRPr lang="en-US" sz="1000" dirty="0"/>
                    </a:p>
                  </a:txBody>
                  <a:tcPr/>
                </a:tc>
                <a:tc>
                  <a:txBody>
                    <a:bodyPr/>
                    <a:lstStyle/>
                    <a:p>
                      <a:r>
                        <a:rPr lang="en-US" sz="1200" dirty="0">
                          <a:solidFill>
                            <a:schemeClr val="tx1"/>
                          </a:solidFill>
                        </a:rPr>
                        <a:t>Telemarketing</a:t>
                      </a:r>
                      <a:r>
                        <a:rPr lang="en-US" sz="1200" baseline="0" dirty="0">
                          <a:solidFill>
                            <a:schemeClr val="tx1"/>
                          </a:solidFill>
                        </a:rPr>
                        <a:t> and verification staff will be in cahoots with borrowers </a:t>
                      </a:r>
                      <a:endParaRPr lang="en-US" sz="1200" dirty="0">
                        <a:solidFill>
                          <a:schemeClr val="tx1"/>
                        </a:solidFill>
                      </a:endParaRPr>
                    </a:p>
                  </a:txBody>
                  <a:tcPr anchor="ctr"/>
                </a:tc>
                <a:tc>
                  <a:txBody>
                    <a:bodyPr/>
                    <a:lstStyle/>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tx1"/>
                          </a:solidFill>
                          <a:latin typeface="+mn-lt"/>
                          <a:ea typeface="+mn-ea"/>
                          <a:cs typeface="+mn-cs"/>
                        </a:rPr>
                        <a:t>New employees’ obligatory check for criminal records</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tx1"/>
                          </a:solidFill>
                          <a:latin typeface="+mn-lt"/>
                          <a:ea typeface="+mn-ea"/>
                          <a:cs typeface="+mn-cs"/>
                        </a:rPr>
                        <a:t>Analyzing</a:t>
                      </a:r>
                      <a:r>
                        <a:rPr lang="en-US" sz="1100" kern="1200" baseline="0" dirty="0">
                          <a:solidFill>
                            <a:schemeClr val="tx1"/>
                          </a:solidFill>
                          <a:latin typeface="+mn-lt"/>
                          <a:ea typeface="+mn-ea"/>
                          <a:cs typeface="+mn-cs"/>
                        </a:rPr>
                        <a:t> performance of each person</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baseline="0" dirty="0">
                          <a:solidFill>
                            <a:schemeClr val="tx1"/>
                          </a:solidFill>
                          <a:latin typeface="+mn-lt"/>
                          <a:ea typeface="+mn-ea"/>
                          <a:cs typeface="+mn-cs"/>
                        </a:rPr>
                        <a:t>Cross-check and randomizing areas (districts of country)  which staff cover in operations </a:t>
                      </a:r>
                      <a:endParaRPr lang="en-US" sz="1100" kern="1200" dirty="0">
                        <a:solidFill>
                          <a:schemeClr val="tx1"/>
                        </a:solidFill>
                        <a:latin typeface="+mn-lt"/>
                        <a:ea typeface="+mn-ea"/>
                        <a:cs typeface="+mn-cs"/>
                      </a:endParaRPr>
                    </a:p>
                  </a:txBody>
                  <a:tcPr anchor="ctr"/>
                </a:tc>
                <a:extLst>
                  <a:ext uri="{0D108BD9-81ED-4DB2-BD59-A6C34878D82A}">
                    <a16:rowId xmlns:a16="http://schemas.microsoft.com/office/drawing/2014/main" val="10006"/>
                  </a:ext>
                </a:extLst>
              </a:tr>
              <a:tr h="644282">
                <a:tc rowSpan="3">
                  <a:txBody>
                    <a:bodyPr/>
                    <a:lstStyle/>
                    <a:p>
                      <a:r>
                        <a:rPr lang="en-US" sz="1200" dirty="0">
                          <a:solidFill>
                            <a:schemeClr val="tx1"/>
                          </a:solidFill>
                        </a:rPr>
                        <a:t>6</a:t>
                      </a:r>
                      <a:endParaRPr lang="ru-RU" sz="1200" dirty="0">
                        <a:solidFill>
                          <a:schemeClr val="tx1"/>
                        </a:solidFill>
                      </a:endParaRPr>
                    </a:p>
                  </a:txBody>
                  <a:tcPr anchor="ctr"/>
                </a:tc>
                <a:tc rowSpan="3">
                  <a:txBody>
                    <a:bodyPr/>
                    <a:lstStyle/>
                    <a:p>
                      <a:r>
                        <a:rPr lang="en-US" sz="1200" dirty="0">
                          <a:solidFill>
                            <a:schemeClr val="tx1"/>
                          </a:solidFill>
                        </a:rPr>
                        <a:t>Collections</a:t>
                      </a:r>
                    </a:p>
                  </a:txBody>
                  <a:tcPr anchor="ctr"/>
                </a:tc>
                <a:tc>
                  <a:txBody>
                    <a:bodyPr/>
                    <a:lstStyle/>
                    <a:p>
                      <a:r>
                        <a:rPr lang="en-US" sz="1200" dirty="0">
                          <a:solidFill>
                            <a:schemeClr val="tx1"/>
                          </a:solidFill>
                        </a:rPr>
                        <a:t>Customers unavailability</a:t>
                      </a:r>
                      <a:r>
                        <a:rPr lang="en-US" sz="1200" baseline="0" dirty="0">
                          <a:solidFill>
                            <a:schemeClr val="tx1"/>
                          </a:solidFill>
                        </a:rPr>
                        <a:t> in case of delinquency</a:t>
                      </a:r>
                      <a:endParaRPr lang="en-US" sz="1200" dirty="0">
                        <a:solidFill>
                          <a:schemeClr val="tx1"/>
                        </a:solidFill>
                      </a:endParaRPr>
                    </a:p>
                  </a:txBody>
                  <a:tcPr anchor="ctr"/>
                </a:tc>
                <a:tc>
                  <a:txBody>
                    <a:bodyPr/>
                    <a:lstStyle/>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tx1"/>
                          </a:solidFill>
                          <a:latin typeface="+mn-lt"/>
                          <a:ea typeface="+mn-ea"/>
                          <a:cs typeface="+mn-cs"/>
                        </a:rPr>
                        <a:t>Mandatory request of providing contact person’s mobile number in application in case of collections necessity</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dirty="0">
                          <a:solidFill>
                            <a:schemeClr val="tx1"/>
                          </a:solidFill>
                          <a:latin typeface="+mn-lt"/>
                          <a:ea typeface="+mn-ea"/>
                          <a:cs typeface="+mn-cs"/>
                        </a:rPr>
                        <a:t>Providing</a:t>
                      </a:r>
                      <a:r>
                        <a:rPr lang="en-US" sz="1100" kern="1200" baseline="0" dirty="0">
                          <a:solidFill>
                            <a:schemeClr val="tx1"/>
                          </a:solidFill>
                          <a:latin typeface="+mn-lt"/>
                          <a:ea typeface="+mn-ea"/>
                          <a:cs typeface="+mn-cs"/>
                        </a:rPr>
                        <a:t> work and home phone numbers</a:t>
                      </a:r>
                    </a:p>
                    <a:p>
                      <a:pPr marL="58738" marR="0" indent="-58738" algn="l" defTabSz="914400" rtl="0" eaLnBrk="1" fontAlgn="auto" latinLnBrk="0" hangingPunct="1">
                        <a:lnSpc>
                          <a:spcPct val="100000"/>
                        </a:lnSpc>
                        <a:spcBef>
                          <a:spcPts val="0"/>
                        </a:spcBef>
                        <a:spcAft>
                          <a:spcPts val="0"/>
                        </a:spcAft>
                        <a:buClrTx/>
                        <a:buSzTx/>
                        <a:buFontTx/>
                        <a:buChar char="-"/>
                        <a:tabLst/>
                        <a:defRPr/>
                      </a:pPr>
                      <a:r>
                        <a:rPr lang="en-US" sz="1100" kern="1200" baseline="0" dirty="0">
                          <a:solidFill>
                            <a:schemeClr val="tx1"/>
                          </a:solidFill>
                          <a:latin typeface="+mn-lt"/>
                          <a:ea typeface="+mn-ea"/>
                          <a:cs typeface="+mn-cs"/>
                        </a:rPr>
                        <a:t>Application with </a:t>
                      </a:r>
                      <a:r>
                        <a:rPr lang="en-US" sz="1100" kern="1200" baseline="0" dirty="0" err="1">
                          <a:solidFill>
                            <a:schemeClr val="tx1"/>
                          </a:solidFill>
                          <a:latin typeface="+mn-lt"/>
                          <a:ea typeface="+mn-ea"/>
                          <a:cs typeface="+mn-cs"/>
                        </a:rPr>
                        <a:t>gps</a:t>
                      </a:r>
                      <a:r>
                        <a:rPr lang="en-US" sz="1100" kern="1200" baseline="0" dirty="0">
                          <a:solidFill>
                            <a:schemeClr val="tx1"/>
                          </a:solidFill>
                          <a:latin typeface="+mn-lt"/>
                          <a:ea typeface="+mn-ea"/>
                          <a:cs typeface="+mn-cs"/>
                        </a:rPr>
                        <a:t> tracking setting up to customer’s phone</a:t>
                      </a:r>
                      <a:endParaRPr lang="ru-RU" sz="1100" kern="1200" dirty="0">
                        <a:solidFill>
                          <a:schemeClr val="tx1"/>
                        </a:solidFill>
                        <a:latin typeface="+mn-lt"/>
                        <a:ea typeface="+mn-ea"/>
                        <a:cs typeface="+mn-cs"/>
                      </a:endParaRPr>
                    </a:p>
                  </a:txBody>
                  <a:tcPr anchor="ctr"/>
                </a:tc>
                <a:extLst>
                  <a:ext uri="{0D108BD9-81ED-4DB2-BD59-A6C34878D82A}">
                    <a16:rowId xmlns:a16="http://schemas.microsoft.com/office/drawing/2014/main" val="10008"/>
                  </a:ext>
                </a:extLst>
              </a:tr>
              <a:tr h="386569">
                <a:tc vMerge="1">
                  <a:txBody>
                    <a:bodyPr/>
                    <a:lstStyle/>
                    <a:p>
                      <a:endParaRPr lang="ru-RU" sz="1100" dirty="0"/>
                    </a:p>
                  </a:txBody>
                  <a:tcPr/>
                </a:tc>
                <a:tc vMerge="1">
                  <a:txBody>
                    <a:bodyPr/>
                    <a:lstStyle/>
                    <a:p>
                      <a:endParaRPr lang="en-US" sz="1000" dirty="0"/>
                    </a:p>
                  </a:txBody>
                  <a:tcPr/>
                </a:tc>
                <a:tc>
                  <a:txBody>
                    <a:bodyPr/>
                    <a:lstStyle/>
                    <a:p>
                      <a:r>
                        <a:rPr lang="en-US" sz="1200" dirty="0">
                          <a:solidFill>
                            <a:schemeClr val="tx1"/>
                          </a:solidFill>
                        </a:rPr>
                        <a:t>Denying loan receipt in</a:t>
                      </a:r>
                      <a:r>
                        <a:rPr lang="en-US" sz="1200" baseline="0" dirty="0">
                          <a:solidFill>
                            <a:schemeClr val="tx1"/>
                          </a:solidFill>
                        </a:rPr>
                        <a:t> case of  not repaying </a:t>
                      </a:r>
                      <a:endParaRPr lang="ru-RU" sz="1200" dirty="0">
                        <a:solidFill>
                          <a:schemeClr val="tx1"/>
                        </a:solidFill>
                      </a:endParaRPr>
                    </a:p>
                  </a:txBody>
                  <a:tcPr anchor="ctr"/>
                </a:tc>
                <a:tc>
                  <a:txBody>
                    <a:bodyPr/>
                    <a:lstStyle/>
                    <a:p>
                      <a:r>
                        <a:rPr lang="en-US" sz="1100" dirty="0">
                          <a:solidFill>
                            <a:schemeClr val="tx1"/>
                          </a:solidFill>
                        </a:rPr>
                        <a:t>Sending</a:t>
                      </a:r>
                      <a:r>
                        <a:rPr lang="en-US" sz="1100" baseline="0" dirty="0">
                          <a:solidFill>
                            <a:schemeClr val="tx1"/>
                          </a:solidFill>
                        </a:rPr>
                        <a:t> a copy of documents to customer.</a:t>
                      </a:r>
                    </a:p>
                  </a:txBody>
                  <a:tcPr anchor="ctr"/>
                </a:tc>
                <a:extLst>
                  <a:ext uri="{0D108BD9-81ED-4DB2-BD59-A6C34878D82A}">
                    <a16:rowId xmlns:a16="http://schemas.microsoft.com/office/drawing/2014/main" val="10009"/>
                  </a:ext>
                </a:extLst>
              </a:tr>
              <a:tr h="386569">
                <a:tc vMerge="1">
                  <a:txBody>
                    <a:bodyPr/>
                    <a:lstStyle/>
                    <a:p>
                      <a:endParaRPr lang="en-US"/>
                    </a:p>
                  </a:txBody>
                  <a:tcPr/>
                </a:tc>
                <a:tc vMerge="1">
                  <a:txBody>
                    <a:bodyPr/>
                    <a:lstStyle/>
                    <a:p>
                      <a:endParaRPr lang="en-US"/>
                    </a:p>
                  </a:txBody>
                  <a:tcPr/>
                </a:tc>
                <a:tc>
                  <a:txBody>
                    <a:bodyPr/>
                    <a:lstStyle/>
                    <a:p>
                      <a:r>
                        <a:rPr lang="en-US" sz="1200" dirty="0">
                          <a:solidFill>
                            <a:schemeClr val="tx1"/>
                          </a:solidFill>
                        </a:rPr>
                        <a:t>Low responsibly for loan repayment</a:t>
                      </a:r>
                      <a:r>
                        <a:rPr lang="en-US" sz="1200" baseline="0" dirty="0">
                          <a:solidFill>
                            <a:schemeClr val="tx1"/>
                          </a:solidFill>
                        </a:rPr>
                        <a:t> fail</a:t>
                      </a:r>
                      <a:endParaRPr lang="ru-RU" sz="1200" dirty="0">
                        <a:solidFill>
                          <a:schemeClr val="tx1"/>
                        </a:solidFill>
                      </a:endParaRPr>
                    </a:p>
                  </a:txBody>
                  <a:tcPr anchor="ctr"/>
                </a:tc>
                <a:tc>
                  <a:txBody>
                    <a:bodyPr/>
                    <a:lstStyle/>
                    <a:p>
                      <a:r>
                        <a:rPr lang="en-US" sz="1100" baseline="0" dirty="0">
                          <a:solidFill>
                            <a:schemeClr val="tx1"/>
                          </a:solidFill>
                        </a:rPr>
                        <a:t>Getting check from customer(after check payment fail we can put customer to prison)</a:t>
                      </a: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5231621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9. Project plan </a:t>
            </a:r>
            <a:endParaRPr lang="ru-RU" dirty="0"/>
          </a:p>
        </p:txBody>
      </p:sp>
      <p:sp>
        <p:nvSpPr>
          <p:cNvPr id="5" name="Номер слайда 4"/>
          <p:cNvSpPr>
            <a:spLocks noGrp="1"/>
          </p:cNvSpPr>
          <p:nvPr>
            <p:ph type="sldNum" sz="quarter" idx="12"/>
          </p:nvPr>
        </p:nvSpPr>
        <p:spPr/>
        <p:txBody>
          <a:bodyPr/>
          <a:lstStyle/>
          <a:p>
            <a:fld id="{D7F305DA-160D-498F-B102-A1D8643B4A2C}" type="slidenum">
              <a:rPr lang="ru-RU" smtClean="0"/>
              <a:pPr/>
              <a:t>49</a:t>
            </a:fld>
            <a:endParaRPr lang="ru-RU"/>
          </a:p>
        </p:txBody>
      </p:sp>
      <p:graphicFrame>
        <p:nvGraphicFramePr>
          <p:cNvPr id="11" name="Table 10"/>
          <p:cNvGraphicFramePr>
            <a:graphicFrameLocks noGrp="1"/>
          </p:cNvGraphicFramePr>
          <p:nvPr>
            <p:extLst>
              <p:ext uri="{D42A27DB-BD31-4B8C-83A1-F6EECF244321}">
                <p14:modId xmlns:p14="http://schemas.microsoft.com/office/powerpoint/2010/main" val="1544846129"/>
              </p:ext>
            </p:extLst>
          </p:nvPr>
        </p:nvGraphicFramePr>
        <p:xfrm>
          <a:off x="192919" y="836613"/>
          <a:ext cx="8785224" cy="2534439"/>
        </p:xfrm>
        <a:graphic>
          <a:graphicData uri="http://schemas.openxmlformats.org/drawingml/2006/table">
            <a:tbl>
              <a:tblPr firstRow="1" bandRow="1">
                <a:tableStyleId>{5C22544A-7EE6-4342-B048-85BDC9FD1C3A}</a:tableStyleId>
              </a:tblPr>
              <a:tblGrid>
                <a:gridCol w="2691205">
                  <a:extLst>
                    <a:ext uri="{9D8B030D-6E8A-4147-A177-3AD203B41FA5}">
                      <a16:colId xmlns:a16="http://schemas.microsoft.com/office/drawing/2014/main" val="20000"/>
                    </a:ext>
                  </a:extLst>
                </a:gridCol>
                <a:gridCol w="2071489">
                  <a:extLst>
                    <a:ext uri="{9D8B030D-6E8A-4147-A177-3AD203B41FA5}">
                      <a16:colId xmlns:a16="http://schemas.microsoft.com/office/drawing/2014/main" val="20002"/>
                    </a:ext>
                  </a:extLst>
                </a:gridCol>
                <a:gridCol w="4022530">
                  <a:extLst>
                    <a:ext uri="{9D8B030D-6E8A-4147-A177-3AD203B41FA5}">
                      <a16:colId xmlns:a16="http://schemas.microsoft.com/office/drawing/2014/main" val="20003"/>
                    </a:ext>
                  </a:extLst>
                </a:gridCol>
              </a:tblGrid>
              <a:tr h="284577">
                <a:tc>
                  <a:txBody>
                    <a:bodyPr/>
                    <a:lstStyle/>
                    <a:p>
                      <a:r>
                        <a:rPr lang="en-US" sz="1200" dirty="0"/>
                        <a:t>Activity</a:t>
                      </a:r>
                      <a:endParaRPr lang="ru-RU" sz="1200" dirty="0"/>
                    </a:p>
                  </a:txBody>
                  <a:tcPr/>
                </a:tc>
                <a:tc>
                  <a:txBody>
                    <a:bodyPr/>
                    <a:lstStyle/>
                    <a:p>
                      <a:r>
                        <a:rPr lang="en-US" sz="1200" dirty="0"/>
                        <a:t>Planning end</a:t>
                      </a:r>
                      <a:r>
                        <a:rPr lang="en-US" sz="1200" baseline="0" dirty="0"/>
                        <a:t> </a:t>
                      </a:r>
                      <a:r>
                        <a:rPr lang="en-US" sz="1200" dirty="0"/>
                        <a:t>date</a:t>
                      </a:r>
                      <a:endParaRPr lang="ru-RU" sz="1200" dirty="0"/>
                    </a:p>
                  </a:txBody>
                  <a:tcPr/>
                </a:tc>
                <a:tc>
                  <a:txBody>
                    <a:bodyPr/>
                    <a:lstStyle/>
                    <a:p>
                      <a:r>
                        <a:rPr lang="en-US" sz="1200" dirty="0"/>
                        <a:t>Comments</a:t>
                      </a:r>
                      <a:endParaRPr lang="ru-RU" sz="1200" dirty="0"/>
                    </a:p>
                  </a:txBody>
                  <a:tcPr/>
                </a:tc>
                <a:extLst>
                  <a:ext uri="{0D108BD9-81ED-4DB2-BD59-A6C34878D82A}">
                    <a16:rowId xmlns:a16="http://schemas.microsoft.com/office/drawing/2014/main" val="10000"/>
                  </a:ext>
                </a:extLst>
              </a:tr>
              <a:tr h="284577">
                <a:tc>
                  <a:txBody>
                    <a:bodyPr/>
                    <a:lstStyle/>
                    <a:p>
                      <a:r>
                        <a:rPr lang="en-US" sz="1200" dirty="0"/>
                        <a:t>Hiring</a:t>
                      </a:r>
                      <a:r>
                        <a:rPr lang="en-US" sz="1200" baseline="0" dirty="0"/>
                        <a:t> CEO</a:t>
                      </a:r>
                      <a:endParaRPr lang="ru-RU" sz="1200" dirty="0"/>
                    </a:p>
                  </a:txBody>
                  <a:tcPr/>
                </a:tc>
                <a:tc>
                  <a:txBody>
                    <a:bodyPr/>
                    <a:lstStyle/>
                    <a:p>
                      <a:endParaRPr lang="ru-RU" sz="1200" dirty="0"/>
                    </a:p>
                  </a:txBody>
                  <a:tcPr/>
                </a:tc>
                <a:tc>
                  <a:txBody>
                    <a:bodyPr/>
                    <a:lstStyle/>
                    <a:p>
                      <a:r>
                        <a:rPr lang="en-US" sz="1200" dirty="0"/>
                        <a:t>HR agencies started searching process.</a:t>
                      </a:r>
                      <a:endParaRPr lang="ru-RU" sz="1200" dirty="0"/>
                    </a:p>
                  </a:txBody>
                  <a:tcPr/>
                </a:tc>
                <a:extLst>
                  <a:ext uri="{0D108BD9-81ED-4DB2-BD59-A6C34878D82A}">
                    <a16:rowId xmlns:a16="http://schemas.microsoft.com/office/drawing/2014/main" val="10001"/>
                  </a:ext>
                </a:extLst>
              </a:tr>
              <a:tr h="284577">
                <a:tc>
                  <a:txBody>
                    <a:bodyPr/>
                    <a:lstStyle/>
                    <a:p>
                      <a:r>
                        <a:rPr lang="en-US" sz="1200" dirty="0"/>
                        <a:t>Licensing</a:t>
                      </a:r>
                      <a:endParaRPr lang="ru-RU" sz="1200" dirty="0"/>
                    </a:p>
                  </a:txBody>
                  <a:tcPr/>
                </a:tc>
                <a:tc>
                  <a:txBody>
                    <a:bodyPr/>
                    <a:lstStyle/>
                    <a:p>
                      <a:endParaRPr lang="ru-RU" sz="1200" dirty="0"/>
                    </a:p>
                  </a:txBody>
                  <a:tcPr/>
                </a:tc>
                <a:tc>
                  <a:txBody>
                    <a:bodyPr/>
                    <a:lstStyle/>
                    <a:p>
                      <a:r>
                        <a:rPr lang="en-US" sz="1200" dirty="0">
                          <a:effectLst/>
                        </a:rPr>
                        <a:t>D</a:t>
                      </a:r>
                      <a:r>
                        <a:rPr lang="en-US" sz="1200" baseline="0" dirty="0">
                          <a:effectLst/>
                        </a:rPr>
                        <a:t>ocuments filed to SEC</a:t>
                      </a:r>
                      <a:endParaRPr lang="ru-RU" sz="1200" dirty="0"/>
                    </a:p>
                  </a:txBody>
                  <a:tcPr/>
                </a:tc>
                <a:extLst>
                  <a:ext uri="{0D108BD9-81ED-4DB2-BD59-A6C34878D82A}">
                    <a16:rowId xmlns:a16="http://schemas.microsoft.com/office/drawing/2014/main" val="10002"/>
                  </a:ext>
                </a:extLst>
              </a:tr>
              <a:tr h="284577">
                <a:tc>
                  <a:txBody>
                    <a:bodyPr/>
                    <a:lstStyle/>
                    <a:p>
                      <a:r>
                        <a:rPr lang="en-US" sz="1200" dirty="0"/>
                        <a:t>Renting</a:t>
                      </a:r>
                      <a:r>
                        <a:rPr lang="en-US" sz="1200" baseline="0" dirty="0"/>
                        <a:t> office</a:t>
                      </a:r>
                      <a:endParaRPr lang="ru-RU" sz="1200" dirty="0"/>
                    </a:p>
                  </a:txBody>
                  <a:tcPr/>
                </a:tc>
                <a:tc>
                  <a:txBody>
                    <a:bodyPr/>
                    <a:lstStyle/>
                    <a:p>
                      <a:endParaRPr lang="ru-RU" sz="1200" dirty="0"/>
                    </a:p>
                  </a:txBody>
                  <a:tcPr/>
                </a:tc>
                <a:tc>
                  <a:txBody>
                    <a:bodyPr/>
                    <a:lstStyle/>
                    <a:p>
                      <a:r>
                        <a:rPr lang="en-US" sz="1200" dirty="0"/>
                        <a:t>Signing</a:t>
                      </a:r>
                      <a:r>
                        <a:rPr lang="en-US" sz="1200" baseline="0" dirty="0"/>
                        <a:t> contract</a:t>
                      </a:r>
                      <a:endParaRPr lang="ru-RU" sz="1200" dirty="0"/>
                    </a:p>
                  </a:txBody>
                  <a:tcPr/>
                </a:tc>
                <a:extLst>
                  <a:ext uri="{0D108BD9-81ED-4DB2-BD59-A6C34878D82A}">
                    <a16:rowId xmlns:a16="http://schemas.microsoft.com/office/drawing/2014/main" val="10003"/>
                  </a:ext>
                </a:extLst>
              </a:tr>
              <a:tr h="312977">
                <a:tc>
                  <a:txBody>
                    <a:bodyPr/>
                    <a:lstStyle/>
                    <a:p>
                      <a:r>
                        <a:rPr lang="en-US" sz="1200" dirty="0"/>
                        <a:t>Creating</a:t>
                      </a:r>
                      <a:r>
                        <a:rPr lang="en-US" sz="1200" baseline="0" dirty="0"/>
                        <a:t> team</a:t>
                      </a:r>
                      <a:endParaRPr lang="ru-RU" sz="1200" dirty="0"/>
                    </a:p>
                  </a:txBody>
                  <a:tcPr/>
                </a:tc>
                <a:tc>
                  <a:txBody>
                    <a:bodyPr/>
                    <a:lstStyle/>
                    <a:p>
                      <a:endParaRPr lang="ru-RU" sz="1200" dirty="0"/>
                    </a:p>
                  </a:txBody>
                  <a:tcPr/>
                </a:tc>
                <a:tc>
                  <a:txBody>
                    <a:bodyPr/>
                    <a:lstStyle/>
                    <a:p>
                      <a:r>
                        <a:rPr lang="en-US" sz="1200" dirty="0"/>
                        <a:t>We</a:t>
                      </a:r>
                      <a:r>
                        <a:rPr lang="en-US" sz="1200" baseline="0" dirty="0"/>
                        <a:t> have regular candidates screening</a:t>
                      </a:r>
                      <a:endParaRPr lang="ru-RU" sz="1200" dirty="0"/>
                    </a:p>
                  </a:txBody>
                  <a:tcPr/>
                </a:tc>
                <a:extLst>
                  <a:ext uri="{0D108BD9-81ED-4DB2-BD59-A6C34878D82A}">
                    <a16:rowId xmlns:a16="http://schemas.microsoft.com/office/drawing/2014/main" val="10004"/>
                  </a:ext>
                </a:extLst>
              </a:tr>
              <a:tr h="312977">
                <a:tc>
                  <a:txBody>
                    <a:bodyPr/>
                    <a:lstStyle/>
                    <a:p>
                      <a:r>
                        <a:rPr lang="en-US" sz="1200" dirty="0"/>
                        <a:t>IT</a:t>
                      </a:r>
                      <a:r>
                        <a:rPr lang="en-US" sz="1200" baseline="0" dirty="0"/>
                        <a:t> settings, product settings</a:t>
                      </a:r>
                      <a:endParaRPr lang="ru-RU" sz="1200" dirty="0"/>
                    </a:p>
                  </a:txBody>
                  <a:tcPr/>
                </a:tc>
                <a:tc>
                  <a:txBody>
                    <a:bodyPr/>
                    <a:lstStyle/>
                    <a:p>
                      <a:endParaRPr lang="ru-RU" sz="1200" dirty="0"/>
                    </a:p>
                  </a:txBody>
                  <a:tcPr/>
                </a:tc>
                <a:tc>
                  <a:txBody>
                    <a:bodyPr/>
                    <a:lstStyle/>
                    <a:p>
                      <a:r>
                        <a:rPr lang="en-US" sz="1200" dirty="0"/>
                        <a:t>We</a:t>
                      </a:r>
                      <a:r>
                        <a:rPr lang="en-US" sz="1200" baseline="0" dirty="0"/>
                        <a:t> identified all key partners</a:t>
                      </a:r>
                      <a:endParaRPr lang="ru-RU" sz="1200" dirty="0"/>
                    </a:p>
                  </a:txBody>
                  <a:tcPr/>
                </a:tc>
                <a:extLst>
                  <a:ext uri="{0D108BD9-81ED-4DB2-BD59-A6C34878D82A}">
                    <a16:rowId xmlns:a16="http://schemas.microsoft.com/office/drawing/2014/main" val="10005"/>
                  </a:ext>
                </a:extLst>
              </a:tr>
              <a:tr h="312977">
                <a:tc>
                  <a:txBody>
                    <a:bodyPr/>
                    <a:lstStyle/>
                    <a:p>
                      <a:r>
                        <a:rPr lang="en-US" sz="1200" dirty="0"/>
                        <a:t>Official</a:t>
                      </a:r>
                      <a:r>
                        <a:rPr lang="en-US" sz="1200" baseline="0" dirty="0"/>
                        <a:t> documents</a:t>
                      </a:r>
                      <a:endParaRPr lang="ru-RU"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Documentation</a:t>
                      </a:r>
                      <a:r>
                        <a:rPr lang="en-US" sz="1200" baseline="0" dirty="0"/>
                        <a:t> preparation for customers and regulator</a:t>
                      </a:r>
                      <a:endParaRPr lang="ru-RU" sz="1200" dirty="0"/>
                    </a:p>
                  </a:txBody>
                  <a:tcPr/>
                </a:tc>
                <a:extLst>
                  <a:ext uri="{0D108BD9-81ED-4DB2-BD59-A6C34878D82A}">
                    <a16:rowId xmlns:a16="http://schemas.microsoft.com/office/drawing/2014/main" val="10008"/>
                  </a:ext>
                </a:extLst>
              </a:tr>
              <a:tr h="284577">
                <a:tc>
                  <a:txBody>
                    <a:bodyPr/>
                    <a:lstStyle/>
                    <a:p>
                      <a:r>
                        <a:rPr lang="en-US" sz="1200" dirty="0"/>
                        <a:t>Start sales</a:t>
                      </a:r>
                      <a:endParaRPr lang="ru-RU" sz="1200" dirty="0"/>
                    </a:p>
                  </a:txBody>
                  <a:tcPr/>
                </a:tc>
                <a:tc>
                  <a:txBody>
                    <a:bodyPr/>
                    <a:lstStyle/>
                    <a:p>
                      <a:endParaRPr lang="ru-RU" sz="1200" dirty="0"/>
                    </a:p>
                  </a:txBody>
                  <a:tcPr/>
                </a:tc>
                <a:tc>
                  <a:txBody>
                    <a:bodyPr/>
                    <a:lstStyle/>
                    <a:p>
                      <a:r>
                        <a:rPr lang="en-US" sz="1200" dirty="0"/>
                        <a:t>We plan</a:t>
                      </a:r>
                      <a:r>
                        <a:rPr lang="ru-RU" sz="1200" baseline="0" dirty="0"/>
                        <a:t> </a:t>
                      </a:r>
                      <a:r>
                        <a:rPr lang="en-US" sz="1200" baseline="0" dirty="0"/>
                        <a:t>to</a:t>
                      </a:r>
                      <a:r>
                        <a:rPr lang="en-US" sz="1200" dirty="0"/>
                        <a:t> start sales at</a:t>
                      </a:r>
                      <a:r>
                        <a:rPr lang="en-US" sz="1200" baseline="0" dirty="0"/>
                        <a:t> the end of</a:t>
                      </a:r>
                      <a:r>
                        <a:rPr lang="en-US" sz="1200" dirty="0"/>
                        <a:t> November- beginning December.</a:t>
                      </a:r>
                      <a:endParaRPr lang="ru-RU" sz="1200" dirty="0"/>
                    </a:p>
                  </a:txBody>
                  <a:tcPr/>
                </a:tc>
                <a:extLst>
                  <a:ext uri="{0D108BD9-81ED-4DB2-BD59-A6C34878D82A}">
                    <a16:rowId xmlns:a16="http://schemas.microsoft.com/office/drawing/2014/main" val="10009"/>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1553065937"/>
              </p:ext>
            </p:extLst>
          </p:nvPr>
        </p:nvGraphicFramePr>
        <p:xfrm>
          <a:off x="179386" y="3567482"/>
          <a:ext cx="8788621" cy="2113512"/>
        </p:xfrm>
        <a:graphic>
          <a:graphicData uri="http://schemas.openxmlformats.org/drawingml/2006/table">
            <a:tbl>
              <a:tblPr firstRow="1" bandRow="1">
                <a:tableStyleId>{5C22544A-7EE6-4342-B048-85BDC9FD1C3A}</a:tableStyleId>
              </a:tblPr>
              <a:tblGrid>
                <a:gridCol w="3946276">
                  <a:extLst>
                    <a:ext uri="{9D8B030D-6E8A-4147-A177-3AD203B41FA5}">
                      <a16:colId xmlns:a16="http://schemas.microsoft.com/office/drawing/2014/main" val="20000"/>
                    </a:ext>
                  </a:extLst>
                </a:gridCol>
                <a:gridCol w="968469">
                  <a:extLst>
                    <a:ext uri="{9D8B030D-6E8A-4147-A177-3AD203B41FA5}">
                      <a16:colId xmlns:a16="http://schemas.microsoft.com/office/drawing/2014/main" val="20001"/>
                    </a:ext>
                  </a:extLst>
                </a:gridCol>
                <a:gridCol w="968469">
                  <a:extLst>
                    <a:ext uri="{9D8B030D-6E8A-4147-A177-3AD203B41FA5}">
                      <a16:colId xmlns:a16="http://schemas.microsoft.com/office/drawing/2014/main" val="20002"/>
                    </a:ext>
                  </a:extLst>
                </a:gridCol>
                <a:gridCol w="968469">
                  <a:extLst>
                    <a:ext uri="{9D8B030D-6E8A-4147-A177-3AD203B41FA5}">
                      <a16:colId xmlns:a16="http://schemas.microsoft.com/office/drawing/2014/main" val="20003"/>
                    </a:ext>
                  </a:extLst>
                </a:gridCol>
                <a:gridCol w="968469">
                  <a:extLst>
                    <a:ext uri="{9D8B030D-6E8A-4147-A177-3AD203B41FA5}">
                      <a16:colId xmlns:a16="http://schemas.microsoft.com/office/drawing/2014/main" val="20004"/>
                    </a:ext>
                  </a:extLst>
                </a:gridCol>
                <a:gridCol w="968469">
                  <a:extLst>
                    <a:ext uri="{9D8B030D-6E8A-4147-A177-3AD203B41FA5}">
                      <a16:colId xmlns:a16="http://schemas.microsoft.com/office/drawing/2014/main" val="20005"/>
                    </a:ext>
                  </a:extLst>
                </a:gridCol>
              </a:tblGrid>
              <a:tr h="264189">
                <a:tc>
                  <a:txBody>
                    <a:bodyPr/>
                    <a:lstStyle/>
                    <a:p>
                      <a:pPr algn="ctr" rtl="0" fontAlgn="ctr"/>
                      <a:r>
                        <a:rPr lang="en-US" sz="1200" u="none" strike="noStrike" dirty="0">
                          <a:solidFill>
                            <a:schemeClr val="tx1"/>
                          </a:solidFill>
                          <a:effectLst/>
                        </a:rPr>
                        <a:t>Activity</a:t>
                      </a:r>
                      <a:endParaRPr lang="en-US" sz="1200" b="1"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189">
                <a:tc>
                  <a:txBody>
                    <a:bodyPr/>
                    <a:lstStyle/>
                    <a:p>
                      <a:pPr algn="ctr" rtl="0" fontAlgn="ctr"/>
                      <a:r>
                        <a:rPr lang="en-US" sz="1200" u="none" strike="noStrike" dirty="0">
                          <a:solidFill>
                            <a:schemeClr val="tx1"/>
                          </a:solidFill>
                          <a:effectLst/>
                        </a:rPr>
                        <a:t>Hiring CEO</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64189">
                <a:tc>
                  <a:txBody>
                    <a:bodyPr/>
                    <a:lstStyle/>
                    <a:p>
                      <a:pPr algn="ctr" rtl="0" fontAlgn="ctr"/>
                      <a:r>
                        <a:rPr lang="en-US" sz="1200" u="none" strike="noStrike" dirty="0">
                          <a:solidFill>
                            <a:schemeClr val="tx1"/>
                          </a:solidFill>
                          <a:effectLst/>
                        </a:rPr>
                        <a:t>Licensing</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4189">
                <a:tc>
                  <a:txBody>
                    <a:bodyPr/>
                    <a:lstStyle/>
                    <a:p>
                      <a:pPr algn="ctr" rtl="0" fontAlgn="ctr"/>
                      <a:r>
                        <a:rPr lang="en-US" sz="1200" u="none" strike="noStrike" dirty="0">
                          <a:solidFill>
                            <a:schemeClr val="tx1"/>
                          </a:solidFill>
                          <a:effectLst/>
                        </a:rPr>
                        <a:t>Renting office</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64189">
                <a:tc>
                  <a:txBody>
                    <a:bodyPr/>
                    <a:lstStyle/>
                    <a:p>
                      <a:pPr algn="ctr" rtl="0" fontAlgn="ctr"/>
                      <a:r>
                        <a:rPr lang="en-US" sz="1200" u="none" strike="noStrike" dirty="0">
                          <a:solidFill>
                            <a:schemeClr val="tx1"/>
                          </a:solidFill>
                          <a:effectLst/>
                        </a:rPr>
                        <a:t>Creating team</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4189">
                <a:tc>
                  <a:txBody>
                    <a:bodyPr/>
                    <a:lstStyle/>
                    <a:p>
                      <a:pPr algn="ctr" rtl="0" fontAlgn="ctr"/>
                      <a:r>
                        <a:rPr lang="en-US" sz="1200" u="none" strike="noStrike" dirty="0">
                          <a:solidFill>
                            <a:schemeClr val="tx1"/>
                          </a:solidFill>
                          <a:effectLst/>
                        </a:rPr>
                        <a:t>IT settings, product settings</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64189">
                <a:tc>
                  <a:txBody>
                    <a:bodyPr/>
                    <a:lstStyle/>
                    <a:p>
                      <a:pPr algn="ctr" rtl="0" fontAlgn="ctr"/>
                      <a:r>
                        <a:rPr lang="en-US" sz="1200" u="none" strike="noStrike">
                          <a:solidFill>
                            <a:schemeClr val="tx1"/>
                          </a:solidFill>
                          <a:effectLst/>
                        </a:rPr>
                        <a:t>Legal Setup for our business process</a:t>
                      </a:r>
                      <a:endParaRPr lang="en-US" sz="12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64189">
                <a:tc>
                  <a:txBody>
                    <a:bodyPr/>
                    <a:lstStyle/>
                    <a:p>
                      <a:pPr algn="ctr" rtl="0" fontAlgn="ctr"/>
                      <a:r>
                        <a:rPr lang="en-US" sz="1200" u="none" strike="noStrike" dirty="0">
                          <a:solidFill>
                            <a:schemeClr val="tx1"/>
                          </a:solidFill>
                          <a:effectLst/>
                        </a:rPr>
                        <a:t>Start operations</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7" name="Pentagon 6"/>
          <p:cNvSpPr/>
          <p:nvPr/>
        </p:nvSpPr>
        <p:spPr>
          <a:xfrm>
            <a:off x="4355976" y="3933056"/>
            <a:ext cx="3240360" cy="7200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p:cNvSpPr/>
          <p:nvPr/>
        </p:nvSpPr>
        <p:spPr>
          <a:xfrm>
            <a:off x="6084168" y="4187180"/>
            <a:ext cx="2232248" cy="10591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p:cNvSpPr/>
          <p:nvPr/>
        </p:nvSpPr>
        <p:spPr>
          <a:xfrm>
            <a:off x="4788024" y="4448866"/>
            <a:ext cx="576064" cy="6783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flipV="1">
            <a:off x="5042322" y="4735017"/>
            <a:ext cx="2736304" cy="72008"/>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p:cNvSpPr/>
          <p:nvPr/>
        </p:nvSpPr>
        <p:spPr>
          <a:xfrm flipV="1">
            <a:off x="5114925" y="4966377"/>
            <a:ext cx="2553419" cy="72347"/>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flipV="1">
            <a:off x="4283968" y="5227865"/>
            <a:ext cx="4032447" cy="10610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8172400" y="5373216"/>
            <a:ext cx="275230" cy="316835"/>
          </a:xfrm>
          <a:prstGeom prst="rect">
            <a:avLst/>
          </a:prstGeom>
        </p:spPr>
      </p:pic>
      <p:sp>
        <p:nvSpPr>
          <p:cNvPr id="19" name="TextBox 18"/>
          <p:cNvSpPr txBox="1"/>
          <p:nvPr/>
        </p:nvSpPr>
        <p:spPr>
          <a:xfrm>
            <a:off x="179512" y="5833522"/>
            <a:ext cx="8807572" cy="30777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We are planning to launch operations at the </a:t>
            </a:r>
            <a:r>
              <a:rPr lang="en-US" sz="1400"/>
              <a:t>XXXXXXXXX    201.</a:t>
            </a:r>
            <a:endParaRPr lang="en-US" sz="1400" dirty="0"/>
          </a:p>
        </p:txBody>
      </p:sp>
    </p:spTree>
    <p:extLst>
      <p:ext uri="{BB962C8B-B14F-4D97-AF65-F5344CB8AC3E}">
        <p14:creationId xmlns:p14="http://schemas.microsoft.com/office/powerpoint/2010/main" val="1586973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srcRect t="7150" b="7150"/>
          <a:stretch>
            <a:fillRect/>
          </a:stretch>
        </p:blipFill>
        <p:spPr>
          <a:xfrm>
            <a:off x="5563645" y="828689"/>
            <a:ext cx="3400843" cy="2456295"/>
          </a:xfrm>
        </p:spPr>
      </p:pic>
      <p:sp>
        <p:nvSpPr>
          <p:cNvPr id="2" name="Title 1"/>
          <p:cNvSpPr>
            <a:spLocks noGrp="1"/>
          </p:cNvSpPr>
          <p:nvPr>
            <p:ph type="title"/>
          </p:nvPr>
        </p:nvSpPr>
        <p:spPr/>
        <p:txBody>
          <a:bodyPr/>
          <a:lstStyle/>
          <a:p>
            <a:r>
              <a:rPr lang="en-US" dirty="0"/>
              <a:t>2. General Market Information</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D7F305DA-160D-498F-B102-A1D8643B4A2C}" type="slidenum">
              <a:rPr lang="ru-RU" smtClean="0"/>
              <a:t>5</a:t>
            </a:fld>
            <a:endParaRPr lang="ru-RU"/>
          </a:p>
        </p:txBody>
      </p:sp>
      <p:sp>
        <p:nvSpPr>
          <p:cNvPr id="9" name="Rectangle 8"/>
          <p:cNvSpPr/>
          <p:nvPr/>
        </p:nvSpPr>
        <p:spPr>
          <a:xfrm>
            <a:off x="179388" y="738564"/>
            <a:ext cx="5472761" cy="4324261"/>
          </a:xfrm>
          <a:prstGeom prst="rect">
            <a:avLst/>
          </a:prstGeom>
        </p:spPr>
        <p:txBody>
          <a:bodyPr wrap="square" anchor="t">
            <a:spAutoFit/>
          </a:bodyPr>
          <a:lstStyle/>
          <a:p>
            <a:pPr marL="266700" indent="-266700">
              <a:spcAft>
                <a:spcPts val="600"/>
              </a:spcAft>
              <a:buFont typeface="Arial" panose="020B0604020202020204" pitchFamily="34" charset="0"/>
              <a:buChar char="•"/>
            </a:pPr>
            <a:r>
              <a:rPr lang="en-US" sz="1400" dirty="0"/>
              <a:t>Geography: 300 000 sq.km., more then 7000 islands</a:t>
            </a:r>
            <a:endParaRPr lang="ru-RU" sz="1400" dirty="0"/>
          </a:p>
          <a:p>
            <a:pPr marL="266700" indent="-266700">
              <a:spcAft>
                <a:spcPts val="600"/>
              </a:spcAft>
              <a:buFont typeface="Arial" panose="020B0604020202020204" pitchFamily="34" charset="0"/>
              <a:buChar char="•"/>
            </a:pPr>
            <a:r>
              <a:rPr lang="en-US" sz="1400" dirty="0"/>
              <a:t>Population – 102M (2015 est.)*. Urban/Rural population - 30/70%.</a:t>
            </a:r>
          </a:p>
          <a:p>
            <a:pPr marL="266700" indent="-266700">
              <a:spcAft>
                <a:spcPts val="600"/>
              </a:spcAft>
              <a:buFont typeface="Arial" panose="020B0604020202020204" pitchFamily="34" charset="0"/>
              <a:buChar char="•"/>
            </a:pPr>
            <a:r>
              <a:rPr lang="en-US" sz="1400" dirty="0"/>
              <a:t>Official languages – Filipino, English.</a:t>
            </a:r>
          </a:p>
          <a:p>
            <a:pPr marL="266700" indent="-266700">
              <a:spcAft>
                <a:spcPts val="600"/>
              </a:spcAft>
              <a:buFont typeface="Arial" panose="020B0604020202020204" pitchFamily="34" charset="0"/>
              <a:buChar char="•"/>
            </a:pPr>
            <a:r>
              <a:rPr lang="en-US" sz="1400" dirty="0"/>
              <a:t>Average monthly income – $250 nationwide (2013)*</a:t>
            </a:r>
            <a:r>
              <a:rPr lang="ru-RU" sz="1400" dirty="0"/>
              <a:t>, </a:t>
            </a:r>
            <a:r>
              <a:rPr lang="en-US" sz="1400" dirty="0"/>
              <a:t>in Manila 750</a:t>
            </a:r>
            <a:r>
              <a:rPr lang="ru-RU" sz="1400" dirty="0"/>
              <a:t>*</a:t>
            </a:r>
            <a:r>
              <a:rPr lang="en-US" sz="1400" dirty="0"/>
              <a:t>.</a:t>
            </a:r>
          </a:p>
          <a:p>
            <a:pPr marL="266700" indent="-266700">
              <a:spcAft>
                <a:spcPts val="600"/>
              </a:spcAft>
              <a:buFont typeface="Arial" panose="020B0604020202020204" pitchFamily="34" charset="0"/>
              <a:buChar char="•"/>
            </a:pPr>
            <a:r>
              <a:rPr lang="en-US" sz="1400" dirty="0"/>
              <a:t>GDP Per Capita(Nominal) – $3 000 (2014).</a:t>
            </a:r>
          </a:p>
          <a:p>
            <a:pPr marL="266700" indent="-266700">
              <a:spcAft>
                <a:spcPts val="600"/>
              </a:spcAft>
              <a:buFont typeface="Arial" panose="020B0604020202020204" pitchFamily="34" charset="0"/>
              <a:buChar char="•"/>
            </a:pPr>
            <a:r>
              <a:rPr lang="en-US" sz="1400" dirty="0"/>
              <a:t>Labors by Industry – 50% of the population work in service, 31% in agriculture, 16% in industry.</a:t>
            </a:r>
          </a:p>
          <a:p>
            <a:pPr marL="266700" indent="-266700">
              <a:spcAft>
                <a:spcPts val="600"/>
              </a:spcAft>
              <a:buFont typeface="Arial" panose="020B0604020202020204" pitchFamily="34" charset="0"/>
              <a:buChar char="•"/>
            </a:pPr>
            <a:r>
              <a:rPr lang="en-US" sz="1400" dirty="0"/>
              <a:t>Internet penetration – 41%.</a:t>
            </a:r>
          </a:p>
          <a:p>
            <a:pPr marL="266700" indent="-266700">
              <a:spcAft>
                <a:spcPts val="600"/>
              </a:spcAft>
              <a:buFont typeface="Arial" panose="020B0604020202020204" pitchFamily="34" charset="0"/>
              <a:buChar char="•"/>
            </a:pPr>
            <a:r>
              <a:rPr lang="en-US" sz="1400" dirty="0"/>
              <a:t>Mobile penetration – 103%. Smartphone penetration – 50%.</a:t>
            </a:r>
          </a:p>
          <a:p>
            <a:pPr marL="266700" indent="-266700">
              <a:spcAft>
                <a:spcPts val="600"/>
              </a:spcAft>
              <a:buFont typeface="Arial" panose="020B0604020202020204" pitchFamily="34" charset="0"/>
              <a:buChar char="•"/>
            </a:pPr>
            <a:r>
              <a:rPr lang="en-US" sz="1400" dirty="0"/>
              <a:t>Bank account penetration – 26.6%.</a:t>
            </a:r>
          </a:p>
          <a:p>
            <a:pPr marL="266700" indent="-266700">
              <a:spcAft>
                <a:spcPts val="600"/>
              </a:spcAft>
              <a:buFont typeface="Arial" panose="020B0604020202020204" pitchFamily="34" charset="0"/>
              <a:buChar char="•"/>
            </a:pPr>
            <a:r>
              <a:rPr lang="en-US" sz="1400" dirty="0"/>
              <a:t>Online banking penetration – ~4% (2014). </a:t>
            </a:r>
          </a:p>
          <a:p>
            <a:pPr marL="266700" indent="-266700">
              <a:spcAft>
                <a:spcPts val="600"/>
              </a:spcAft>
              <a:buFont typeface="Arial" panose="020B0604020202020204" pitchFamily="34" charset="0"/>
              <a:buChar char="•"/>
            </a:pPr>
            <a:r>
              <a:rPr lang="en-US" sz="1400" dirty="0"/>
              <a:t>Credit card penetration – 4%.</a:t>
            </a:r>
          </a:p>
          <a:p>
            <a:pPr marL="266700" indent="-266700">
              <a:spcAft>
                <a:spcPts val="600"/>
              </a:spcAft>
              <a:buFont typeface="Arial" panose="020B0604020202020204" pitchFamily="34" charset="0"/>
              <a:buChar char="•"/>
            </a:pPr>
            <a:r>
              <a:rPr lang="en-US" sz="1400" dirty="0"/>
              <a:t>Debit card penetration – 34%.</a:t>
            </a:r>
          </a:p>
          <a:p>
            <a:pPr marL="266700" indent="-266700">
              <a:spcAft>
                <a:spcPts val="600"/>
              </a:spcAft>
              <a:buFont typeface="Arial" panose="020B0604020202020204" pitchFamily="34" charset="0"/>
              <a:buChar char="•"/>
            </a:pPr>
            <a:r>
              <a:rPr lang="en-US" sz="1400" dirty="0"/>
              <a:t>Consumer lending reached the level of only 6.6% of GDP ($17,9B).</a:t>
            </a:r>
          </a:p>
          <a:p>
            <a:pPr marL="266700" indent="-266700"/>
            <a:endParaRPr lang="en-US" sz="1400" dirty="0"/>
          </a:p>
        </p:txBody>
      </p:sp>
      <p:sp>
        <p:nvSpPr>
          <p:cNvPr id="3" name="TextBox 2"/>
          <p:cNvSpPr txBox="1"/>
          <p:nvPr/>
        </p:nvSpPr>
        <p:spPr>
          <a:xfrm>
            <a:off x="179388" y="6455950"/>
            <a:ext cx="8785100" cy="338554"/>
          </a:xfrm>
          <a:prstGeom prst="rect">
            <a:avLst/>
          </a:prstGeom>
          <a:noFill/>
        </p:spPr>
        <p:txBody>
          <a:bodyPr wrap="square" rtlCol="0">
            <a:spAutoFit/>
          </a:bodyPr>
          <a:lstStyle/>
          <a:p>
            <a:r>
              <a:rPr lang="en-US" sz="800" dirty="0"/>
              <a:t>Data sources: CIA World Facebook, World Bank, Inquirer.net, InternetWorldStats.com, “On Device Research”, McKinsey, &amp; </a:t>
            </a:r>
            <a:r>
              <a:rPr lang="en-US" sz="800" dirty="0" err="1"/>
              <a:t>iMoney</a:t>
            </a:r>
            <a:r>
              <a:rPr lang="en-US" sz="800" dirty="0"/>
              <a:t>,</a:t>
            </a:r>
            <a:r>
              <a:rPr lang="ru-RU" sz="800" dirty="0"/>
              <a:t> </a:t>
            </a:r>
            <a:r>
              <a:rPr lang="en-US" sz="800" dirty="0"/>
              <a:t>Euro Monitor Consumer Loan Lending</a:t>
            </a:r>
          </a:p>
          <a:p>
            <a:pPr marL="171450" indent="-171450">
              <a:buFont typeface="Arial" panose="020B0604020202020204" pitchFamily="34" charset="0"/>
              <a:buChar char="•"/>
            </a:pPr>
            <a:r>
              <a:rPr lang="en-US" sz="800" dirty="0">
                <a:hlinkClick r:id="rId4"/>
              </a:rPr>
              <a:t>http://www.gov.ph/</a:t>
            </a:r>
            <a:endParaRPr lang="en-US" sz="800" dirty="0"/>
          </a:p>
        </p:txBody>
      </p:sp>
      <p:sp>
        <p:nvSpPr>
          <p:cNvPr id="8" name="TextBox 7"/>
          <p:cNvSpPr txBox="1"/>
          <p:nvPr/>
        </p:nvSpPr>
        <p:spPr>
          <a:xfrm>
            <a:off x="179388" y="5570076"/>
            <a:ext cx="8777213" cy="523220"/>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sz="1400" dirty="0"/>
              <a:t>Our target market size is only about 50M individuals, as almost 30% of the population is a poor people with income less than $120 per month</a:t>
            </a:r>
            <a:r>
              <a:rPr lang="ru-RU" sz="1400" dirty="0"/>
              <a:t> </a:t>
            </a:r>
            <a:r>
              <a:rPr lang="en-US" sz="1400" dirty="0"/>
              <a:t>and almost 15% of the population is working overseas.</a:t>
            </a:r>
          </a:p>
        </p:txBody>
      </p:sp>
    </p:spTree>
    <p:extLst>
      <p:ext uri="{BB962C8B-B14F-4D97-AF65-F5344CB8AC3E}">
        <p14:creationId xmlns:p14="http://schemas.microsoft.com/office/powerpoint/2010/main" val="241161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9. Next steps</a:t>
            </a:r>
            <a:endParaRPr lang="ru-RU" dirty="0"/>
          </a:p>
        </p:txBody>
      </p:sp>
      <p:sp>
        <p:nvSpPr>
          <p:cNvPr id="5" name="Номер слайда 4"/>
          <p:cNvSpPr>
            <a:spLocks noGrp="1"/>
          </p:cNvSpPr>
          <p:nvPr>
            <p:ph type="sldNum" sz="quarter" idx="12"/>
          </p:nvPr>
        </p:nvSpPr>
        <p:spPr/>
        <p:txBody>
          <a:bodyPr/>
          <a:lstStyle/>
          <a:p>
            <a:fld id="{D7F305DA-160D-498F-B102-A1D8643B4A2C}" type="slidenum">
              <a:rPr lang="ru-RU" smtClean="0"/>
              <a:pPr/>
              <a:t>50</a:t>
            </a:fld>
            <a:endParaRPr lang="ru-RU"/>
          </a:p>
        </p:txBody>
      </p:sp>
      <p:sp>
        <p:nvSpPr>
          <p:cNvPr id="13" name="TextBox 12"/>
          <p:cNvSpPr txBox="1"/>
          <p:nvPr/>
        </p:nvSpPr>
        <p:spPr>
          <a:xfrm>
            <a:off x="179388" y="5920753"/>
            <a:ext cx="8788620" cy="307777"/>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The most difficult and time-consuming process is the acquisition of license</a:t>
            </a:r>
          </a:p>
        </p:txBody>
      </p:sp>
      <p:graphicFrame>
        <p:nvGraphicFramePr>
          <p:cNvPr id="6" name="Table 5"/>
          <p:cNvGraphicFramePr>
            <a:graphicFrameLocks noGrp="1"/>
          </p:cNvGraphicFramePr>
          <p:nvPr>
            <p:extLst>
              <p:ext uri="{D42A27DB-BD31-4B8C-83A1-F6EECF244321}">
                <p14:modId xmlns:p14="http://schemas.microsoft.com/office/powerpoint/2010/main" val="2529503214"/>
              </p:ext>
            </p:extLst>
          </p:nvPr>
        </p:nvGraphicFramePr>
        <p:xfrm>
          <a:off x="179387" y="854814"/>
          <a:ext cx="8785225" cy="3332069"/>
        </p:xfrm>
        <a:graphic>
          <a:graphicData uri="http://schemas.openxmlformats.org/drawingml/2006/table">
            <a:tbl>
              <a:tblPr firstRow="1" bandRow="1">
                <a:tableStyleId>{B301B821-A1FF-4177-AEE7-76D212191A09}</a:tableStyleId>
              </a:tblPr>
              <a:tblGrid>
                <a:gridCol w="2496758">
                  <a:extLst>
                    <a:ext uri="{9D8B030D-6E8A-4147-A177-3AD203B41FA5}">
                      <a16:colId xmlns:a16="http://schemas.microsoft.com/office/drawing/2014/main" val="20000"/>
                    </a:ext>
                  </a:extLst>
                </a:gridCol>
                <a:gridCol w="4392804">
                  <a:extLst>
                    <a:ext uri="{9D8B030D-6E8A-4147-A177-3AD203B41FA5}">
                      <a16:colId xmlns:a16="http://schemas.microsoft.com/office/drawing/2014/main" val="20001"/>
                    </a:ext>
                  </a:extLst>
                </a:gridCol>
                <a:gridCol w="1895663">
                  <a:extLst>
                    <a:ext uri="{9D8B030D-6E8A-4147-A177-3AD203B41FA5}">
                      <a16:colId xmlns:a16="http://schemas.microsoft.com/office/drawing/2014/main" val="20002"/>
                    </a:ext>
                  </a:extLst>
                </a:gridCol>
              </a:tblGrid>
              <a:tr h="192580">
                <a:tc>
                  <a:txBody>
                    <a:bodyPr/>
                    <a:lstStyle/>
                    <a:p>
                      <a:pPr algn="ctr" rtl="0" fontAlgn="ctr"/>
                      <a:r>
                        <a:rPr lang="en-US" sz="1400" kern="1200" dirty="0"/>
                        <a:t>Activity</a:t>
                      </a:r>
                      <a:endParaRPr lang="en-US" sz="1400" b="0" kern="1200" dirty="0">
                        <a:solidFill>
                          <a:schemeClr val="bg1"/>
                        </a:solidFill>
                        <a:latin typeface="+mn-lt"/>
                        <a:ea typeface="+mn-ea"/>
                        <a:cs typeface="+mn-cs"/>
                      </a:endParaRPr>
                    </a:p>
                  </a:txBody>
                  <a:tcPr marL="6033" marR="6033" marT="6033" marB="0" anchor="ctr"/>
                </a:tc>
                <a:tc>
                  <a:txBody>
                    <a:bodyPr/>
                    <a:lstStyle/>
                    <a:p>
                      <a:pPr algn="ctr" fontAlgn="ctr"/>
                      <a:r>
                        <a:rPr lang="en-US" sz="1400" kern="1200" dirty="0"/>
                        <a:t>Sub activity</a:t>
                      </a:r>
                      <a:endParaRPr lang="en-US" sz="1400" b="0" kern="1200" dirty="0">
                        <a:solidFill>
                          <a:schemeClr val="bg1"/>
                        </a:solidFill>
                        <a:latin typeface="+mn-lt"/>
                        <a:ea typeface="+mn-ea"/>
                        <a:cs typeface="+mn-cs"/>
                      </a:endParaRPr>
                    </a:p>
                  </a:txBody>
                  <a:tcPr marL="6033" marR="6033" marT="6033" marB="0" anchor="ctr"/>
                </a:tc>
                <a:tc>
                  <a:txBody>
                    <a:bodyPr/>
                    <a:lstStyle/>
                    <a:p>
                      <a:pPr algn="ctr" fontAlgn="ctr"/>
                      <a:r>
                        <a:rPr lang="en-US" sz="1400" kern="1200" dirty="0"/>
                        <a:t>Planed date</a:t>
                      </a:r>
                      <a:endParaRPr lang="en-US" sz="1400" b="0" kern="1200" dirty="0">
                        <a:solidFill>
                          <a:schemeClr val="bg1"/>
                        </a:solidFill>
                        <a:latin typeface="+mn-lt"/>
                        <a:ea typeface="+mn-ea"/>
                        <a:cs typeface="+mn-cs"/>
                      </a:endParaRPr>
                    </a:p>
                  </a:txBody>
                  <a:tcPr marL="6033" marR="6033" marT="6033" marB="0" anchor="ctr"/>
                </a:tc>
                <a:extLst>
                  <a:ext uri="{0D108BD9-81ED-4DB2-BD59-A6C34878D82A}">
                    <a16:rowId xmlns:a16="http://schemas.microsoft.com/office/drawing/2014/main" val="10000"/>
                  </a:ext>
                </a:extLst>
              </a:tr>
              <a:tr h="170853">
                <a:tc rowSpan="3">
                  <a:txBody>
                    <a:bodyPr/>
                    <a:lstStyle/>
                    <a:p>
                      <a:pPr algn="ctr" rtl="0" fontAlgn="ctr"/>
                      <a:r>
                        <a:rPr lang="en-US" sz="1200" kern="1200" dirty="0"/>
                        <a:t>Hiring CEO</a:t>
                      </a:r>
                      <a:endParaRPr lang="en-US" sz="1200" b="0" kern="1200" dirty="0">
                        <a:solidFill>
                          <a:schemeClr val="tx1"/>
                        </a:solidFill>
                        <a:latin typeface="+mn-lt"/>
                        <a:ea typeface="+mn-ea"/>
                        <a:cs typeface="+mn-cs"/>
                      </a:endParaRPr>
                    </a:p>
                  </a:txBody>
                  <a:tcPr marL="6033" marR="6033" marT="6033" marB="0" anchor="ctr"/>
                </a:tc>
                <a:tc>
                  <a:txBody>
                    <a:bodyPr/>
                    <a:lstStyle/>
                    <a:p>
                      <a:pPr algn="l" fontAlgn="ctr"/>
                      <a:r>
                        <a:rPr lang="en-US" sz="1200" kern="1200"/>
                        <a:t>Obtaining short list of candidates</a:t>
                      </a:r>
                      <a:endParaRPr lang="en-US" sz="1200" b="0" kern="1200">
                        <a:solidFill>
                          <a:schemeClr val="tx1"/>
                        </a:solidFill>
                        <a:latin typeface="+mn-lt"/>
                        <a:ea typeface="+mn-ea"/>
                        <a:cs typeface="+mn-cs"/>
                      </a:endParaRPr>
                    </a:p>
                  </a:txBody>
                  <a:tcPr marL="6033" marR="6033" marT="6033" marB="0" anchor="ctr"/>
                </a:tc>
                <a:tc>
                  <a:txBody>
                    <a:bodyPr/>
                    <a:lstStyle/>
                    <a:p>
                      <a:pPr algn="ctr" fontAlgn="ctr"/>
                      <a:r>
                        <a:rPr lang="ru-RU" sz="1200" kern="1200"/>
                        <a:t>30</a:t>
                      </a:r>
                      <a:r>
                        <a:rPr lang="en-US" sz="1200" kern="1200"/>
                        <a:t>-Oct-15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01"/>
                  </a:ext>
                </a:extLst>
              </a:tr>
              <a:tr h="170853">
                <a:tc vMerge="1">
                  <a:txBody>
                    <a:bodyPr/>
                    <a:lstStyle/>
                    <a:p>
                      <a:endParaRPr lang="en-US"/>
                    </a:p>
                  </a:txBody>
                  <a:tcPr/>
                </a:tc>
                <a:tc>
                  <a:txBody>
                    <a:bodyPr/>
                    <a:lstStyle/>
                    <a:p>
                      <a:pPr algn="l" fontAlgn="ctr"/>
                      <a:r>
                        <a:rPr lang="en-US" sz="1200" kern="1200"/>
                        <a:t>Final interview</a:t>
                      </a:r>
                      <a:endParaRPr lang="en-US" sz="1200" b="0" kern="1200">
                        <a:solidFill>
                          <a:schemeClr val="tx1"/>
                        </a:solidFill>
                        <a:latin typeface="+mn-lt"/>
                        <a:ea typeface="+mn-ea"/>
                        <a:cs typeface="+mn-cs"/>
                      </a:endParaRPr>
                    </a:p>
                  </a:txBody>
                  <a:tcPr marL="6033" marR="6033" marT="6033" marB="0" anchor="ctr"/>
                </a:tc>
                <a:tc>
                  <a:txBody>
                    <a:bodyPr/>
                    <a:lstStyle/>
                    <a:p>
                      <a:pPr algn="ctr" fontAlgn="ctr"/>
                      <a:r>
                        <a:rPr lang="en-US" sz="1200" kern="1200"/>
                        <a:t>11</a:t>
                      </a:r>
                      <a:r>
                        <a:rPr lang="en-US" sz="1200" kern="1200" baseline="0"/>
                        <a:t> </a:t>
                      </a:r>
                      <a:r>
                        <a:rPr lang="en-US" sz="1200" kern="1200"/>
                        <a:t>-Nov-15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02"/>
                  </a:ext>
                </a:extLst>
              </a:tr>
              <a:tr h="170853">
                <a:tc vMerge="1">
                  <a:txBody>
                    <a:bodyPr/>
                    <a:lstStyle/>
                    <a:p>
                      <a:endParaRPr lang="en-US"/>
                    </a:p>
                  </a:txBody>
                  <a:tcPr/>
                </a:tc>
                <a:tc>
                  <a:txBody>
                    <a:bodyPr/>
                    <a:lstStyle/>
                    <a:p>
                      <a:pPr algn="l" fontAlgn="ctr"/>
                      <a:r>
                        <a:rPr lang="en-US" sz="1200" kern="1200" dirty="0"/>
                        <a:t>Contract sign</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en-US" sz="1200" kern="1200"/>
                        <a:t>15-Nov-15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03"/>
                  </a:ext>
                </a:extLst>
              </a:tr>
              <a:tr h="170853">
                <a:tc rowSpan="3">
                  <a:txBody>
                    <a:bodyPr/>
                    <a:lstStyle/>
                    <a:p>
                      <a:pPr algn="ctr" rtl="0" fontAlgn="ctr"/>
                      <a:r>
                        <a:rPr lang="en-US" sz="1200" kern="1200" dirty="0"/>
                        <a:t>Licensing</a:t>
                      </a:r>
                      <a:endParaRPr lang="en-US" sz="1200" b="0" kern="1200" dirty="0">
                        <a:solidFill>
                          <a:schemeClr val="tx1"/>
                        </a:solidFill>
                        <a:latin typeface="+mn-lt"/>
                        <a:ea typeface="+mn-ea"/>
                        <a:cs typeface="+mn-cs"/>
                      </a:endParaRPr>
                    </a:p>
                  </a:txBody>
                  <a:tcPr marL="6033" marR="6033" marT="6033" marB="0" anchor="ctr"/>
                </a:tc>
                <a:tc>
                  <a:txBody>
                    <a:bodyPr/>
                    <a:lstStyle/>
                    <a:p>
                      <a:pPr algn="l" fontAlgn="ctr"/>
                      <a:r>
                        <a:rPr lang="en-US" sz="1200" kern="1200" dirty="0"/>
                        <a:t>Filling all documents for SEC</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ru-RU" sz="1200" kern="1200"/>
                        <a:t>30</a:t>
                      </a:r>
                      <a:r>
                        <a:rPr lang="en-US" sz="1200" kern="1200"/>
                        <a:t>-Sep-15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04"/>
                  </a:ext>
                </a:extLst>
              </a:tr>
              <a:tr h="190443">
                <a:tc vMerge="1">
                  <a:txBody>
                    <a:bodyPr/>
                    <a:lstStyle/>
                    <a:p>
                      <a:endParaRPr lang="en-US"/>
                    </a:p>
                  </a:txBody>
                  <a:tcPr/>
                </a:tc>
                <a:tc>
                  <a:txBody>
                    <a:bodyPr/>
                    <a:lstStyle/>
                    <a:p>
                      <a:pPr algn="l" fontAlgn="ctr"/>
                      <a:r>
                        <a:rPr lang="en-US" sz="1200" kern="1200" dirty="0"/>
                        <a:t>Bank Account opening and pre-paid capital transferring</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ru-RU" sz="1200" kern="1200"/>
                        <a:t>18</a:t>
                      </a:r>
                      <a:r>
                        <a:rPr lang="en-US" sz="1200" kern="1200"/>
                        <a:t>-Sep-15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05"/>
                  </a:ext>
                </a:extLst>
              </a:tr>
              <a:tr h="170853">
                <a:tc vMerge="1">
                  <a:txBody>
                    <a:bodyPr/>
                    <a:lstStyle/>
                    <a:p>
                      <a:endParaRPr lang="en-US"/>
                    </a:p>
                  </a:txBody>
                  <a:tcPr/>
                </a:tc>
                <a:tc>
                  <a:txBody>
                    <a:bodyPr/>
                    <a:lstStyle/>
                    <a:p>
                      <a:pPr algn="l" fontAlgn="ctr"/>
                      <a:r>
                        <a:rPr lang="en-US" sz="1200" kern="1200" dirty="0"/>
                        <a:t>Application to SEC</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ru-RU" sz="1200" kern="1200"/>
                        <a:t>30</a:t>
                      </a:r>
                      <a:r>
                        <a:rPr lang="en-US" sz="1200" kern="1200"/>
                        <a:t>-Sep-15 </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06"/>
                  </a:ext>
                </a:extLst>
              </a:tr>
              <a:tr h="170853">
                <a:tc rowSpan="2">
                  <a:txBody>
                    <a:bodyPr/>
                    <a:lstStyle/>
                    <a:p>
                      <a:pPr algn="ctr" rtl="0" fontAlgn="ctr"/>
                      <a:r>
                        <a:rPr lang="en-US" sz="1200" kern="1200" dirty="0"/>
                        <a:t>Renting office</a:t>
                      </a:r>
                      <a:endParaRPr lang="en-US" sz="1200" b="0" kern="1200" dirty="0">
                        <a:solidFill>
                          <a:schemeClr val="tx1"/>
                        </a:solidFill>
                        <a:latin typeface="+mn-lt"/>
                        <a:ea typeface="+mn-ea"/>
                        <a:cs typeface="+mn-cs"/>
                      </a:endParaRPr>
                    </a:p>
                  </a:txBody>
                  <a:tcPr marL="6033" marR="6033" marT="6033" marB="0" anchor="ctr"/>
                </a:tc>
                <a:tc>
                  <a:txBody>
                    <a:bodyPr/>
                    <a:lstStyle/>
                    <a:p>
                      <a:pPr algn="l" fontAlgn="ctr"/>
                      <a:r>
                        <a:rPr lang="en-US" sz="1200" kern="1200" dirty="0"/>
                        <a:t>Negotiation Lessor</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en-US" sz="1200" kern="1200"/>
                        <a:t>14-Sep-15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07"/>
                  </a:ext>
                </a:extLst>
              </a:tr>
              <a:tr h="170853">
                <a:tc vMerge="1">
                  <a:txBody>
                    <a:bodyPr/>
                    <a:lstStyle/>
                    <a:p>
                      <a:endParaRPr lang="en-US"/>
                    </a:p>
                  </a:txBody>
                  <a:tcPr/>
                </a:tc>
                <a:tc>
                  <a:txBody>
                    <a:bodyPr/>
                    <a:lstStyle/>
                    <a:p>
                      <a:pPr algn="l" fontAlgn="ctr"/>
                      <a:r>
                        <a:rPr lang="en-US" sz="1200" kern="1200" dirty="0"/>
                        <a:t>Signing Contract</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en-US" sz="1200" kern="1200"/>
                        <a:t>18-Sep-15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08"/>
                  </a:ext>
                </a:extLst>
              </a:tr>
              <a:tr h="265895">
                <a:tc>
                  <a:txBody>
                    <a:bodyPr/>
                    <a:lstStyle/>
                    <a:p>
                      <a:pPr algn="ctr" rtl="0" fontAlgn="ctr"/>
                      <a:r>
                        <a:rPr lang="en-US" sz="1200" kern="1200" dirty="0"/>
                        <a:t>Creating team</a:t>
                      </a:r>
                      <a:endParaRPr lang="en-US" sz="1200" b="0" kern="1200" dirty="0">
                        <a:solidFill>
                          <a:schemeClr val="tx1"/>
                        </a:solidFill>
                        <a:latin typeface="+mn-lt"/>
                        <a:ea typeface="+mn-ea"/>
                        <a:cs typeface="+mn-cs"/>
                      </a:endParaRPr>
                    </a:p>
                  </a:txBody>
                  <a:tcPr marL="6033" marR="6033" marT="6033" marB="0" anchor="ctr"/>
                </a:tc>
                <a:tc>
                  <a:txBody>
                    <a:bodyPr/>
                    <a:lstStyle/>
                    <a:p>
                      <a:pPr algn="l" fontAlgn="ctr"/>
                      <a:r>
                        <a:rPr lang="en-US" sz="1200" kern="1200" dirty="0"/>
                        <a:t>Obtaining short list of candidates for Legal, Accounting, Risk and IT</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en-US" sz="1200" kern="1200"/>
                        <a:t>01-Nov-15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09"/>
                  </a:ext>
                </a:extLst>
              </a:tr>
              <a:tr h="170853">
                <a:tc rowSpan="4">
                  <a:txBody>
                    <a:bodyPr/>
                    <a:lstStyle/>
                    <a:p>
                      <a:pPr algn="ctr" rtl="0" fontAlgn="ctr"/>
                      <a:r>
                        <a:rPr lang="en-US" sz="1200" kern="1200" dirty="0"/>
                        <a:t>IT settings, product settings</a:t>
                      </a:r>
                      <a:endParaRPr lang="en-US" sz="1200" b="0" kern="1200" dirty="0">
                        <a:solidFill>
                          <a:schemeClr val="tx1"/>
                        </a:solidFill>
                        <a:latin typeface="+mn-lt"/>
                        <a:ea typeface="+mn-ea"/>
                        <a:cs typeface="+mn-cs"/>
                      </a:endParaRPr>
                    </a:p>
                  </a:txBody>
                  <a:tcPr marL="6033" marR="6033" marT="6033" marB="0" anchor="ctr"/>
                </a:tc>
                <a:tc>
                  <a:txBody>
                    <a:bodyPr/>
                    <a:lstStyle/>
                    <a:p>
                      <a:pPr algn="l" fontAlgn="ctr"/>
                      <a:r>
                        <a:rPr lang="en-US" sz="1200" kern="1200" dirty="0"/>
                        <a:t>List of partners creation</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en-US" sz="1200" kern="1200"/>
                        <a:t>04-Sep-15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13"/>
                  </a:ext>
                </a:extLst>
              </a:tr>
              <a:tr h="194691">
                <a:tc vMerge="1">
                  <a:txBody>
                    <a:bodyPr/>
                    <a:lstStyle/>
                    <a:p>
                      <a:endParaRPr lang="en-US"/>
                    </a:p>
                  </a:txBody>
                  <a:tcPr/>
                </a:tc>
                <a:tc>
                  <a:txBody>
                    <a:bodyPr/>
                    <a:lstStyle/>
                    <a:p>
                      <a:pPr algn="l" fontAlgn="ctr"/>
                      <a:r>
                        <a:rPr lang="en-US" sz="1200" kern="1200" dirty="0"/>
                        <a:t>Technical task preparation</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en-US" sz="1200" kern="1200"/>
                        <a:t>11-O</a:t>
                      </a:r>
                      <a:r>
                        <a:rPr lang="ru-RU" sz="1200" kern="1200"/>
                        <a:t>с</a:t>
                      </a:r>
                      <a:r>
                        <a:rPr lang="en-US" sz="1200" kern="1200"/>
                        <a:t>t-15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14"/>
                  </a:ext>
                </a:extLst>
              </a:tr>
              <a:tr h="194691">
                <a:tc vMerge="1">
                  <a:txBody>
                    <a:bodyPr/>
                    <a:lstStyle/>
                    <a:p>
                      <a:endParaRPr lang="en-US"/>
                    </a:p>
                  </a:txBody>
                  <a:tcPr/>
                </a:tc>
                <a:tc>
                  <a:txBody>
                    <a:bodyPr/>
                    <a:lstStyle/>
                    <a:p>
                      <a:pPr algn="l" fontAlgn="ctr"/>
                      <a:r>
                        <a:rPr lang="en-US" sz="1200" kern="1200" dirty="0"/>
                        <a:t>Contracts sign with partners</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en-US" sz="1200" kern="1200"/>
                        <a:t>10-Nov-15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15"/>
                  </a:ext>
                </a:extLst>
              </a:tr>
              <a:tr h="170853">
                <a:tc vMerge="1">
                  <a:txBody>
                    <a:bodyPr/>
                    <a:lstStyle/>
                    <a:p>
                      <a:endParaRPr lang="en-US"/>
                    </a:p>
                  </a:txBody>
                  <a:tcPr/>
                </a:tc>
                <a:tc>
                  <a:txBody>
                    <a:bodyPr/>
                    <a:lstStyle/>
                    <a:p>
                      <a:pPr algn="l" fontAlgn="ctr"/>
                      <a:r>
                        <a:rPr lang="en-US" sz="1200" kern="1200" dirty="0"/>
                        <a:t>Development</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en-US" sz="1200" kern="1200"/>
                        <a:t>23-Nov-15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16"/>
                  </a:ext>
                </a:extLst>
              </a:tr>
              <a:tr h="170853">
                <a:tc rowSpan="3">
                  <a:txBody>
                    <a:bodyPr/>
                    <a:lstStyle/>
                    <a:p>
                      <a:pPr algn="ctr" rtl="0" fontAlgn="ctr"/>
                      <a:r>
                        <a:rPr lang="en-US" sz="1200" kern="1200" dirty="0"/>
                        <a:t>Legal Setup for our business process</a:t>
                      </a:r>
                      <a:endParaRPr lang="en-US" sz="1200" b="0" kern="1200" dirty="0">
                        <a:solidFill>
                          <a:schemeClr val="tx1"/>
                        </a:solidFill>
                        <a:latin typeface="+mn-lt"/>
                        <a:ea typeface="+mn-ea"/>
                        <a:cs typeface="+mn-cs"/>
                      </a:endParaRPr>
                    </a:p>
                  </a:txBody>
                  <a:tcPr marL="6033" marR="6033" marT="6033" marB="0" anchor="ctr"/>
                </a:tc>
                <a:tc>
                  <a:txBody>
                    <a:bodyPr/>
                    <a:lstStyle/>
                    <a:p>
                      <a:pPr algn="l" fontAlgn="ctr"/>
                      <a:r>
                        <a:rPr lang="en-US" sz="1200" kern="1200" dirty="0"/>
                        <a:t>Structure approval by lawyers</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en-US" sz="1200" kern="1200"/>
                        <a:t>17-Sep-15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17"/>
                  </a:ext>
                </a:extLst>
              </a:tr>
              <a:tr h="170853">
                <a:tc vMerge="1">
                  <a:txBody>
                    <a:bodyPr/>
                    <a:lstStyle/>
                    <a:p>
                      <a:endParaRPr lang="en-US"/>
                    </a:p>
                  </a:txBody>
                  <a:tcPr/>
                </a:tc>
                <a:tc>
                  <a:txBody>
                    <a:bodyPr/>
                    <a:lstStyle/>
                    <a:p>
                      <a:pPr algn="l" fontAlgn="ctr"/>
                      <a:r>
                        <a:rPr lang="en-US" sz="1200" kern="1200" dirty="0"/>
                        <a:t>Development of internal documentation</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en-US" sz="1200" kern="1200"/>
                        <a:t>3-Nov-15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18"/>
                  </a:ext>
                </a:extLst>
              </a:tr>
              <a:tr h="170853">
                <a:tc vMerge="1">
                  <a:txBody>
                    <a:bodyPr/>
                    <a:lstStyle/>
                    <a:p>
                      <a:endParaRPr lang="en-US"/>
                    </a:p>
                  </a:txBody>
                  <a:tcPr/>
                </a:tc>
                <a:tc>
                  <a:txBody>
                    <a:bodyPr/>
                    <a:lstStyle/>
                    <a:p>
                      <a:pPr algn="l" fontAlgn="ctr"/>
                      <a:r>
                        <a:rPr lang="en-US" sz="1200" kern="1200" dirty="0"/>
                        <a:t>Development of  documentation for SEC</a:t>
                      </a:r>
                      <a:endParaRPr lang="en-US" sz="1200" b="0" kern="1200" dirty="0">
                        <a:solidFill>
                          <a:schemeClr val="tx1"/>
                        </a:solidFill>
                        <a:latin typeface="+mn-lt"/>
                        <a:ea typeface="+mn-ea"/>
                        <a:cs typeface="+mn-cs"/>
                      </a:endParaRPr>
                    </a:p>
                  </a:txBody>
                  <a:tcPr marL="6033" marR="6033" marT="6033" marB="0" anchor="ctr"/>
                </a:tc>
                <a:tc>
                  <a:txBody>
                    <a:bodyPr/>
                    <a:lstStyle/>
                    <a:p>
                      <a:pPr algn="ctr" fontAlgn="ctr"/>
                      <a:r>
                        <a:rPr lang="en-US" sz="1200" kern="1200"/>
                        <a:t>3-Nov-15</a:t>
                      </a:r>
                      <a:endParaRPr lang="en-US" sz="1200" b="0" kern="1200" dirty="0">
                        <a:solidFill>
                          <a:schemeClr val="tx1"/>
                        </a:solidFill>
                        <a:latin typeface="+mn-lt"/>
                        <a:ea typeface="+mn-ea"/>
                        <a:cs typeface="+mn-cs"/>
                      </a:endParaRPr>
                    </a:p>
                  </a:txBody>
                  <a:tcPr marL="6033" marR="6033" marT="6033" marB="0" anchor="ct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2280194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Regulatory Environment </a:t>
            </a:r>
          </a:p>
        </p:txBody>
      </p:sp>
      <p:sp>
        <p:nvSpPr>
          <p:cNvPr id="4" name="Slide Number Placeholder 3"/>
          <p:cNvSpPr>
            <a:spLocks noGrp="1"/>
          </p:cNvSpPr>
          <p:nvPr>
            <p:ph type="sldNum" sz="quarter" idx="12"/>
          </p:nvPr>
        </p:nvSpPr>
        <p:spPr/>
        <p:txBody>
          <a:bodyPr/>
          <a:lstStyle/>
          <a:p>
            <a:fld id="{D7F305DA-160D-498F-B102-A1D8643B4A2C}" type="slidenum">
              <a:rPr lang="ru-RU" smtClean="0"/>
              <a:t>51</a:t>
            </a:fld>
            <a:endParaRPr lang="ru-RU"/>
          </a:p>
        </p:txBody>
      </p:sp>
      <p:graphicFrame>
        <p:nvGraphicFramePr>
          <p:cNvPr id="6" name="Table 5"/>
          <p:cNvGraphicFramePr>
            <a:graphicFrameLocks noGrp="1"/>
          </p:cNvGraphicFramePr>
          <p:nvPr>
            <p:extLst>
              <p:ext uri="{D42A27DB-BD31-4B8C-83A1-F6EECF244321}">
                <p14:modId xmlns:p14="http://schemas.microsoft.com/office/powerpoint/2010/main" val="234780284"/>
              </p:ext>
            </p:extLst>
          </p:nvPr>
        </p:nvGraphicFramePr>
        <p:xfrm>
          <a:off x="179387" y="836613"/>
          <a:ext cx="8785225" cy="4891303"/>
        </p:xfrm>
        <a:graphic>
          <a:graphicData uri="http://schemas.openxmlformats.org/drawingml/2006/table">
            <a:tbl>
              <a:tblPr firstRow="1" bandRow="1">
                <a:tableStyleId>{5C22544A-7EE6-4342-B048-85BDC9FD1C3A}</a:tableStyleId>
              </a:tblPr>
              <a:tblGrid>
                <a:gridCol w="1152253">
                  <a:extLst>
                    <a:ext uri="{9D8B030D-6E8A-4147-A177-3AD203B41FA5}">
                      <a16:colId xmlns:a16="http://schemas.microsoft.com/office/drawing/2014/main" val="20000"/>
                    </a:ext>
                  </a:extLst>
                </a:gridCol>
                <a:gridCol w="776307">
                  <a:extLst>
                    <a:ext uri="{9D8B030D-6E8A-4147-A177-3AD203B41FA5}">
                      <a16:colId xmlns:a16="http://schemas.microsoft.com/office/drawing/2014/main" val="20001"/>
                    </a:ext>
                  </a:extLst>
                </a:gridCol>
                <a:gridCol w="902900">
                  <a:extLst>
                    <a:ext uri="{9D8B030D-6E8A-4147-A177-3AD203B41FA5}">
                      <a16:colId xmlns:a16="http://schemas.microsoft.com/office/drawing/2014/main" val="20002"/>
                    </a:ext>
                  </a:extLst>
                </a:gridCol>
                <a:gridCol w="1057097">
                  <a:extLst>
                    <a:ext uri="{9D8B030D-6E8A-4147-A177-3AD203B41FA5}">
                      <a16:colId xmlns:a16="http://schemas.microsoft.com/office/drawing/2014/main" val="20003"/>
                    </a:ext>
                  </a:extLst>
                </a:gridCol>
                <a:gridCol w="4896668">
                  <a:extLst>
                    <a:ext uri="{9D8B030D-6E8A-4147-A177-3AD203B41FA5}">
                      <a16:colId xmlns:a16="http://schemas.microsoft.com/office/drawing/2014/main" val="20004"/>
                    </a:ext>
                  </a:extLst>
                </a:gridCol>
              </a:tblGrid>
              <a:tr h="637462">
                <a:tc>
                  <a:txBody>
                    <a:bodyPr/>
                    <a:lstStyle/>
                    <a:p>
                      <a:r>
                        <a:rPr lang="en-US" sz="1100" dirty="0"/>
                        <a:t>Requirement</a:t>
                      </a:r>
                    </a:p>
                  </a:txBody>
                  <a:tcPr/>
                </a:tc>
                <a:tc>
                  <a:txBody>
                    <a:bodyPr/>
                    <a:lstStyle/>
                    <a:p>
                      <a:r>
                        <a:rPr lang="en-US" sz="1100" dirty="0"/>
                        <a:t>Act</a:t>
                      </a:r>
                    </a:p>
                  </a:txBody>
                  <a:tcPr/>
                </a:tc>
                <a:tc>
                  <a:txBody>
                    <a:bodyPr/>
                    <a:lstStyle/>
                    <a:p>
                      <a:r>
                        <a:rPr lang="en-US" sz="1100" dirty="0"/>
                        <a:t>Section / Article</a:t>
                      </a:r>
                    </a:p>
                  </a:txBody>
                  <a:tcPr/>
                </a:tc>
                <a:tc>
                  <a:txBody>
                    <a:bodyPr/>
                    <a:lstStyle/>
                    <a:p>
                      <a:r>
                        <a:rPr lang="en-US" sz="1100" dirty="0"/>
                        <a:t>Implementing Agency</a:t>
                      </a:r>
                    </a:p>
                  </a:txBody>
                  <a:tcPr/>
                </a:tc>
                <a:tc>
                  <a:txBody>
                    <a:bodyPr/>
                    <a:lstStyle/>
                    <a:p>
                      <a:r>
                        <a:rPr lang="en-US" sz="1100" dirty="0"/>
                        <a:t>Comment</a:t>
                      </a:r>
                    </a:p>
                  </a:txBody>
                  <a:tcPr/>
                </a:tc>
                <a:extLst>
                  <a:ext uri="{0D108BD9-81ED-4DB2-BD59-A6C34878D82A}">
                    <a16:rowId xmlns:a16="http://schemas.microsoft.com/office/drawing/2014/main" val="10000"/>
                  </a:ext>
                </a:extLst>
              </a:tr>
              <a:tr h="779121">
                <a:tc>
                  <a:txBody>
                    <a:bodyPr/>
                    <a:lstStyle/>
                    <a:p>
                      <a:pPr algn="ctr"/>
                      <a:r>
                        <a:rPr lang="en-US" sz="1100" dirty="0"/>
                        <a:t>Confidentiality</a:t>
                      </a:r>
                      <a:r>
                        <a:rPr lang="en-US" sz="1100" baseline="0" dirty="0"/>
                        <a:t> &amp; Use of Credit Information</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R.A. No. 9510</a:t>
                      </a:r>
                    </a:p>
                  </a:txBody>
                  <a:tcPr/>
                </a:tc>
                <a:tc>
                  <a:txBody>
                    <a:bodyPr/>
                    <a:lstStyle/>
                    <a:p>
                      <a:pPr algn="ctr"/>
                      <a:r>
                        <a:rPr lang="en-US" sz="1100" dirty="0"/>
                        <a:t>Section 6</a:t>
                      </a:r>
                    </a:p>
                  </a:txBody>
                  <a:tcPr/>
                </a:tc>
                <a:tc>
                  <a:txBody>
                    <a:bodyPr/>
                    <a:lstStyle/>
                    <a:p>
                      <a:pPr algn="ctr"/>
                      <a:r>
                        <a:rPr lang="en-US" sz="1100" b="0" dirty="0"/>
                        <a:t>SEC</a:t>
                      </a:r>
                    </a:p>
                  </a:txBody>
                  <a:tcPr/>
                </a:tc>
                <a:tc>
                  <a:txBody>
                    <a:bodyPr/>
                    <a:lstStyle/>
                    <a:p>
                      <a:r>
                        <a:rPr lang="en-US" sz="1100" dirty="0"/>
                        <a:t>The Corporation, the submitting entities, the accessing entities, the special accessing entities and the duly authorized non-accessing entities shall hold the credit information under strict confidentiality and shall use the same only for the declared purpose of establishing the creditworthiness of the borrower.</a:t>
                      </a:r>
                    </a:p>
                  </a:txBody>
                  <a:tcPr/>
                </a:tc>
                <a:extLst>
                  <a:ext uri="{0D108BD9-81ED-4DB2-BD59-A6C34878D82A}">
                    <a16:rowId xmlns:a16="http://schemas.microsoft.com/office/drawing/2014/main" val="10001"/>
                  </a:ext>
                </a:extLst>
              </a:tr>
              <a:tr h="495804">
                <a:tc>
                  <a:txBody>
                    <a:bodyPr/>
                    <a:lstStyle/>
                    <a:p>
                      <a:pPr algn="ctr"/>
                      <a:r>
                        <a:rPr lang="en-US" sz="1100" dirty="0"/>
                        <a:t>KYC</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R.A. No. 9160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Section 9</a:t>
                      </a:r>
                    </a:p>
                  </a:txBody>
                  <a:tcPr/>
                </a:tc>
                <a:tc>
                  <a:txBody>
                    <a:bodyPr/>
                    <a:lstStyle/>
                    <a:p>
                      <a:pPr algn="ctr"/>
                      <a:r>
                        <a:rPr lang="en-US" sz="1100" kern="1200" dirty="0">
                          <a:solidFill>
                            <a:schemeClr val="dk1"/>
                          </a:solidFill>
                          <a:latin typeface="+mn-lt"/>
                          <a:ea typeface="+mn-ea"/>
                          <a:cs typeface="+mn-cs"/>
                        </a:rPr>
                        <a:t>Anti-Money Laundering Council</a:t>
                      </a:r>
                      <a:endParaRPr lang="en-US" sz="11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Covered institutions shall establish and record the true identity of its clients based on official documents.</a:t>
                      </a:r>
                      <a:endParaRPr lang="en-US" sz="1100" b="1" kern="1200" dirty="0">
                        <a:solidFill>
                          <a:schemeClr val="dk1"/>
                        </a:solidFill>
                        <a:latin typeface="+mn-lt"/>
                        <a:ea typeface="+mn-ea"/>
                        <a:cs typeface="+mn-cs"/>
                      </a:endParaRPr>
                    </a:p>
                  </a:txBody>
                  <a:tcPr/>
                </a:tc>
                <a:extLst>
                  <a:ext uri="{0D108BD9-81ED-4DB2-BD59-A6C34878D82A}">
                    <a16:rowId xmlns:a16="http://schemas.microsoft.com/office/drawing/2014/main" val="10002"/>
                  </a:ext>
                </a:extLst>
              </a:tr>
              <a:tr h="495804">
                <a:tc>
                  <a:txBody>
                    <a:bodyPr/>
                    <a:lstStyle/>
                    <a:p>
                      <a:pPr algn="ctr"/>
                      <a:r>
                        <a:rPr lang="en-US" sz="1100" dirty="0"/>
                        <a:t>Data</a:t>
                      </a:r>
                      <a:r>
                        <a:rPr lang="en-US" sz="1100" baseline="0" dirty="0"/>
                        <a:t> Privacy</a:t>
                      </a:r>
                      <a:endParaRPr lang="en-US" sz="1100" dirty="0"/>
                    </a:p>
                  </a:txBody>
                  <a:tcPr/>
                </a:tc>
                <a:tc>
                  <a:txBody>
                    <a:bodyPr/>
                    <a:lstStyle/>
                    <a:p>
                      <a:pPr algn="ctr"/>
                      <a:r>
                        <a:rPr lang="en-US" sz="1100" dirty="0"/>
                        <a:t>R.A. No. 10173</a:t>
                      </a:r>
                    </a:p>
                  </a:txBody>
                  <a:tcPr/>
                </a:tc>
                <a:tc>
                  <a:txBody>
                    <a:bodyPr/>
                    <a:lstStyle/>
                    <a:p>
                      <a:pPr algn="ctr"/>
                      <a:r>
                        <a:rPr lang="en-US" sz="1100" dirty="0"/>
                        <a:t>Entire Act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(DICT)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Processing of personal or sensitive, personal information requires the consent of the data subject.</a:t>
                      </a:r>
                      <a:r>
                        <a:rPr lang="en-US" sz="1100" baseline="0" dirty="0"/>
                        <a:t>  The data must be used only for authorized purposes, retained, and disposed of properly.</a:t>
                      </a:r>
                      <a:endParaRPr lang="en-US" sz="1100" dirty="0"/>
                    </a:p>
                  </a:txBody>
                  <a:tcPr/>
                </a:tc>
                <a:extLst>
                  <a:ext uri="{0D108BD9-81ED-4DB2-BD59-A6C34878D82A}">
                    <a16:rowId xmlns:a16="http://schemas.microsoft.com/office/drawing/2014/main" val="10003"/>
                  </a:ext>
                </a:extLst>
              </a:tr>
              <a:tr h="495804">
                <a:tc>
                  <a:txBody>
                    <a:bodyPr/>
                    <a:lstStyle/>
                    <a:p>
                      <a:pPr algn="ctr"/>
                      <a:r>
                        <a:rPr lang="en-US" sz="1100" dirty="0"/>
                        <a:t>Electronic Documents</a:t>
                      </a:r>
                    </a:p>
                  </a:txBody>
                  <a:tcPr/>
                </a:tc>
                <a:tc>
                  <a:txBody>
                    <a:bodyPr/>
                    <a:lstStyle/>
                    <a:p>
                      <a:pPr algn="ctr"/>
                      <a:r>
                        <a:rPr lang="en-US" sz="1100" dirty="0"/>
                        <a:t>R.A. No. 8792</a:t>
                      </a:r>
                    </a:p>
                  </a:txBody>
                  <a:tcPr/>
                </a:tc>
                <a:tc>
                  <a:txBody>
                    <a:bodyPr/>
                    <a:lstStyle/>
                    <a:p>
                      <a:pPr algn="ctr"/>
                      <a:r>
                        <a:rPr lang="en-US" sz="1100" dirty="0"/>
                        <a:t>Section 6 &amp; 7</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DTI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Information shall not be denied legal effect, validity or enforceability solely on the grounds that it is in the data message purporting to give rise to such legal effect, or that it is merely referred to in that electronic data message.</a:t>
                      </a:r>
                    </a:p>
                  </a:txBody>
                  <a:tcPr/>
                </a:tc>
                <a:extLst>
                  <a:ext uri="{0D108BD9-81ED-4DB2-BD59-A6C34878D82A}">
                    <a16:rowId xmlns:a16="http://schemas.microsoft.com/office/drawing/2014/main" val="10004"/>
                  </a:ext>
                </a:extLst>
              </a:tr>
              <a:tr h="637462">
                <a:tc>
                  <a:txBody>
                    <a:bodyPr/>
                    <a:lstStyle/>
                    <a:p>
                      <a:pPr algn="ctr"/>
                      <a:r>
                        <a:rPr lang="en-US" sz="1100" dirty="0"/>
                        <a:t>Electronic Signatures</a:t>
                      </a:r>
                    </a:p>
                  </a:txBody>
                  <a:tcPr/>
                </a:tc>
                <a:tc>
                  <a:txBody>
                    <a:bodyPr/>
                    <a:lstStyle/>
                    <a:p>
                      <a:pPr algn="ctr"/>
                      <a:r>
                        <a:rPr lang="en-US" sz="1100" dirty="0"/>
                        <a:t>R.A. No. 8792</a:t>
                      </a:r>
                    </a:p>
                  </a:txBody>
                  <a:tcPr/>
                </a:tc>
                <a:tc>
                  <a:txBody>
                    <a:bodyPr/>
                    <a:lstStyle/>
                    <a:p>
                      <a:pPr algn="ctr"/>
                      <a:r>
                        <a:rPr lang="en-US" sz="1100" dirty="0"/>
                        <a:t>Section 8 &amp; 9</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DTI</a:t>
                      </a:r>
                    </a:p>
                  </a:txBody>
                  <a:tcPr/>
                </a:tc>
                <a:tc>
                  <a:txBody>
                    <a:bodyPr/>
                    <a:lstStyle/>
                    <a:p>
                      <a:pPr algn="l"/>
                      <a:r>
                        <a:rPr lang="en-US" sz="1100" dirty="0"/>
                        <a:t>An electronic signature on the electronic document shall be equivalent to the signature of a person on a written document if that signature is proved by showing that a prescribed procedure, not alterable by the parties interested in the electronic document, existed...</a:t>
                      </a:r>
                    </a:p>
                  </a:txBody>
                  <a:tcPr/>
                </a:tc>
                <a:extLst>
                  <a:ext uri="{0D108BD9-81ED-4DB2-BD59-A6C34878D82A}">
                    <a16:rowId xmlns:a16="http://schemas.microsoft.com/office/drawing/2014/main" val="10005"/>
                  </a:ext>
                </a:extLst>
              </a:tr>
              <a:tr h="779121">
                <a:tc>
                  <a:txBody>
                    <a:bodyPr/>
                    <a:lstStyle/>
                    <a:p>
                      <a:pPr algn="ctr"/>
                      <a:r>
                        <a:rPr lang="en-US" sz="1100" dirty="0"/>
                        <a:t>Usury</a:t>
                      </a:r>
                    </a:p>
                  </a:txBody>
                  <a:tcPr/>
                </a:tc>
                <a:tc>
                  <a:txBody>
                    <a:bodyPr/>
                    <a:lstStyle/>
                    <a:p>
                      <a:pPr algn="ctr"/>
                      <a:r>
                        <a:rPr lang="en-US" sz="1100" dirty="0"/>
                        <a:t>R.A. No. 386</a:t>
                      </a:r>
                    </a:p>
                  </a:txBody>
                  <a:tcPr/>
                </a:tc>
                <a:tc>
                  <a:txBody>
                    <a:bodyPr/>
                    <a:lstStyle/>
                    <a:p>
                      <a:pPr algn="ctr"/>
                      <a:r>
                        <a:rPr lang="en-US" sz="1100" dirty="0"/>
                        <a:t>Article </a:t>
                      </a:r>
                      <a:r>
                        <a:rPr lang="en-US" sz="1100" b="0" dirty="0"/>
                        <a:t>1413 &amp; 1957</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NA</a:t>
                      </a:r>
                    </a:p>
                  </a:txBody>
                  <a:tcPr/>
                </a:tc>
                <a:tc>
                  <a:txBody>
                    <a:bodyPr/>
                    <a:lstStyle/>
                    <a:p>
                      <a:pPr marL="0" indent="0">
                        <a:buFontTx/>
                        <a:buNone/>
                      </a:pPr>
                      <a:r>
                        <a:rPr lang="en-US" sz="1100" dirty="0"/>
                        <a:t>Interest paid in excess of the interest allowed by the usury laws may be recovered by the debtor, with interest thereon from the date of the payment.</a:t>
                      </a:r>
                      <a:r>
                        <a:rPr lang="en-US" sz="1100" baseline="0" dirty="0"/>
                        <a:t> </a:t>
                      </a:r>
                      <a:r>
                        <a:rPr lang="en-US" sz="1100" b="1" dirty="0"/>
                        <a:t> </a:t>
                      </a:r>
                      <a:r>
                        <a:rPr lang="en-US" sz="1100" dirty="0"/>
                        <a:t>Contracts and stipulations, under any cloak or device whatever, intended to circumvent the laws against usury shall be void. The borrower may recover in accordance with the laws on usury.</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957897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regulations of company management</a:t>
            </a:r>
          </a:p>
        </p:txBody>
      </p:sp>
      <p:sp>
        <p:nvSpPr>
          <p:cNvPr id="4" name="Slide Number Placeholder 3"/>
          <p:cNvSpPr>
            <a:spLocks noGrp="1"/>
          </p:cNvSpPr>
          <p:nvPr>
            <p:ph type="sldNum" sz="quarter" idx="12"/>
          </p:nvPr>
        </p:nvSpPr>
        <p:spPr/>
        <p:txBody>
          <a:bodyPr/>
          <a:lstStyle/>
          <a:p>
            <a:fld id="{D7F305DA-160D-498F-B102-A1D8643B4A2C}" type="slidenum">
              <a:rPr lang="ru-RU" smtClean="0"/>
              <a:t>52</a:t>
            </a:fld>
            <a:endParaRPr lang="ru-RU"/>
          </a:p>
        </p:txBody>
      </p:sp>
      <p:graphicFrame>
        <p:nvGraphicFramePr>
          <p:cNvPr id="6" name="Table 5"/>
          <p:cNvGraphicFramePr>
            <a:graphicFrameLocks noGrp="1"/>
          </p:cNvGraphicFramePr>
          <p:nvPr>
            <p:extLst>
              <p:ext uri="{D42A27DB-BD31-4B8C-83A1-F6EECF244321}">
                <p14:modId xmlns:p14="http://schemas.microsoft.com/office/powerpoint/2010/main" val="871482925"/>
              </p:ext>
            </p:extLst>
          </p:nvPr>
        </p:nvGraphicFramePr>
        <p:xfrm>
          <a:off x="179388" y="836613"/>
          <a:ext cx="8807695" cy="4941689"/>
        </p:xfrm>
        <a:graphic>
          <a:graphicData uri="http://schemas.openxmlformats.org/drawingml/2006/table">
            <a:tbl>
              <a:tblPr/>
              <a:tblGrid>
                <a:gridCol w="1089038">
                  <a:extLst>
                    <a:ext uri="{9D8B030D-6E8A-4147-A177-3AD203B41FA5}">
                      <a16:colId xmlns:a16="http://schemas.microsoft.com/office/drawing/2014/main" val="20000"/>
                    </a:ext>
                  </a:extLst>
                </a:gridCol>
                <a:gridCol w="1299489">
                  <a:extLst>
                    <a:ext uri="{9D8B030D-6E8A-4147-A177-3AD203B41FA5}">
                      <a16:colId xmlns:a16="http://schemas.microsoft.com/office/drawing/2014/main" val="20001"/>
                    </a:ext>
                  </a:extLst>
                </a:gridCol>
                <a:gridCol w="5150263">
                  <a:extLst>
                    <a:ext uri="{9D8B030D-6E8A-4147-A177-3AD203B41FA5}">
                      <a16:colId xmlns:a16="http://schemas.microsoft.com/office/drawing/2014/main" val="20002"/>
                    </a:ext>
                  </a:extLst>
                </a:gridCol>
                <a:gridCol w="1268905">
                  <a:extLst>
                    <a:ext uri="{9D8B030D-6E8A-4147-A177-3AD203B41FA5}">
                      <a16:colId xmlns:a16="http://schemas.microsoft.com/office/drawing/2014/main" val="20003"/>
                    </a:ext>
                  </a:extLst>
                </a:gridCol>
              </a:tblGrid>
              <a:tr h="185596">
                <a:tc>
                  <a:txBody>
                    <a:bodyPr/>
                    <a:lstStyle/>
                    <a:p>
                      <a:pPr algn="ctr" fontAlgn="ctr"/>
                      <a:r>
                        <a:rPr lang="en-US" sz="900" b="0" i="0" u="none" strike="noStrike" dirty="0">
                          <a:solidFill>
                            <a:srgbClr val="000000"/>
                          </a:solidFill>
                          <a:effectLst/>
                          <a:latin typeface="Calibri" panose="020F0502020204030204" pitchFamily="34" charset="0"/>
                        </a:rPr>
                        <a:t>Requirements</a:t>
                      </a:r>
                    </a:p>
                  </a:txBody>
                  <a:tcPr marL="4354" marR="4354" marT="43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900" b="0" i="0" u="none" strike="noStrike" dirty="0">
                          <a:solidFill>
                            <a:srgbClr val="000000"/>
                          </a:solidFill>
                          <a:effectLst/>
                          <a:latin typeface="Calibri" panose="020F0502020204030204" pitchFamily="34" charset="0"/>
                        </a:rPr>
                        <a:t>Act</a:t>
                      </a:r>
                    </a:p>
                  </a:txBody>
                  <a:tcPr marL="4354" marR="4354" marT="43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900" b="0" i="0" u="none" strike="noStrike">
                          <a:solidFill>
                            <a:srgbClr val="000000"/>
                          </a:solidFill>
                          <a:effectLst/>
                          <a:latin typeface="Calibri" panose="020F0502020204030204" pitchFamily="34" charset="0"/>
                        </a:rPr>
                        <a:t>Comment</a:t>
                      </a:r>
                    </a:p>
                  </a:txBody>
                  <a:tcPr marL="4354" marR="4354" marT="43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900" b="0" i="0" u="none" strike="noStrike" dirty="0">
                          <a:solidFill>
                            <a:srgbClr val="000000"/>
                          </a:solidFill>
                          <a:effectLst/>
                          <a:latin typeface="Calibri" panose="020F0502020204030204" pitchFamily="34" charset="0"/>
                        </a:rPr>
                        <a:t>Primary document for SEC</a:t>
                      </a:r>
                    </a:p>
                  </a:txBody>
                  <a:tcPr marL="4354" marR="4354" marT="435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637554">
                <a:tc>
                  <a:txBody>
                    <a:bodyPr/>
                    <a:lstStyle/>
                    <a:p>
                      <a:pPr algn="ctr" fontAlgn="ctr"/>
                      <a:r>
                        <a:rPr lang="en-US" sz="900" b="0" i="0" u="none" strike="noStrike" dirty="0">
                          <a:solidFill>
                            <a:srgbClr val="000000"/>
                          </a:solidFill>
                          <a:effectLst/>
                          <a:latin typeface="Calibri" panose="020F0502020204030204" pitchFamily="34" charset="0"/>
                        </a:rPr>
                        <a:t>Financing company</a:t>
                      </a:r>
                    </a:p>
                    <a:p>
                      <a:pPr algn="ctr" fontAlgn="ctr"/>
                      <a:r>
                        <a:rPr lang="en-US" sz="900" b="0" i="0" u="none" strike="noStrike" dirty="0">
                          <a:solidFill>
                            <a:srgbClr val="000000"/>
                          </a:solidFill>
                          <a:effectLst/>
                          <a:latin typeface="Calibri" panose="020F0502020204030204" pitchFamily="34" charset="0"/>
                        </a:rPr>
                        <a:t>(‘Company”)</a:t>
                      </a:r>
                      <a:br>
                        <a:rPr lang="en-US" sz="900" b="0" i="0" u="none" strike="noStrike" dirty="0">
                          <a:solidFill>
                            <a:srgbClr val="000000"/>
                          </a:solidFill>
                          <a:effectLst/>
                          <a:latin typeface="Calibri" panose="020F0502020204030204" pitchFamily="34" charset="0"/>
                        </a:rPr>
                      </a:br>
                      <a:endParaRPr lang="en-US" sz="900" b="0" i="0" u="none" strike="noStrike" dirty="0">
                        <a:solidFill>
                          <a:srgbClr val="000000"/>
                        </a:solidFill>
                        <a:effectLst/>
                        <a:latin typeface="Calibri" panose="020F0502020204030204" pitchFamily="34" charset="0"/>
                      </a:endParaRPr>
                    </a:p>
                  </a:txBody>
                  <a:tcPr marL="4354" marR="4354" marT="43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R.A. No. 8556</a:t>
                      </a:r>
                    </a:p>
                  </a:txBody>
                  <a:tcPr marL="4354" marR="4354" marT="43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“Stock corporations at least forty percent (40%) of the voting stock of which is owned by citizens of the Philippines. Shall have a paid-up capital of not less than Ten million pesos (P10,000,000) in case the financing company is located in Metro Manila”.</a:t>
                      </a:r>
                      <a:br>
                        <a:rPr lang="en-US" sz="900" b="0" i="0" u="none" strike="noStrike" dirty="0">
                          <a:solidFill>
                            <a:srgbClr val="000000"/>
                          </a:solidFill>
                          <a:effectLst/>
                          <a:latin typeface="Calibri" panose="020F0502020204030204" pitchFamily="34" charset="0"/>
                        </a:rPr>
                      </a:br>
                      <a:endParaRPr lang="en-US" sz="900" b="0" i="0" u="none" strike="noStrike" dirty="0">
                        <a:solidFill>
                          <a:srgbClr val="000000"/>
                        </a:solidFill>
                        <a:effectLst/>
                        <a:latin typeface="Calibri" panose="020F0502020204030204" pitchFamily="34" charset="0"/>
                      </a:endParaRPr>
                    </a:p>
                  </a:txBody>
                  <a:tcPr marL="4354" marR="4354" marT="43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 </a:t>
                      </a:r>
                    </a:p>
                  </a:txBody>
                  <a:tcPr marL="4354" marR="4354" marT="435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10848">
                <a:tc>
                  <a:txBody>
                    <a:bodyPr/>
                    <a:lstStyle/>
                    <a:p>
                      <a:pPr algn="ctr" fontAlgn="ctr"/>
                      <a:r>
                        <a:rPr lang="en-US" sz="900" b="0" i="0" u="none" strike="noStrike" dirty="0">
                          <a:solidFill>
                            <a:srgbClr val="000000"/>
                          </a:solidFill>
                          <a:effectLst/>
                          <a:latin typeface="Calibri" panose="020F0502020204030204" pitchFamily="34" charset="0"/>
                        </a:rPr>
                        <a:t>Company </a:t>
                      </a:r>
                    </a:p>
                    <a:p>
                      <a:pPr algn="ctr" fontAlgn="ctr"/>
                      <a:r>
                        <a:rPr lang="en-US" sz="900" b="0" i="0" u="none" strike="noStrike" dirty="0">
                          <a:solidFill>
                            <a:srgbClr val="000000"/>
                          </a:solidFill>
                          <a:effectLst/>
                          <a:latin typeface="Calibri" panose="020F0502020204030204" pitchFamily="34" charset="0"/>
                        </a:rPr>
                        <a:t>shareholders</a:t>
                      </a:r>
                    </a:p>
                  </a:txBody>
                  <a:tcPr marL="4354" marR="4354" marT="43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R.A. No. 8556</a:t>
                      </a: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Sections 6 and 16, Corporation Code</a:t>
                      </a:r>
                    </a:p>
                  </a:txBody>
                  <a:tcPr marL="4354" marR="4354" marT="43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XXXXXXXXXXXXXX   PTE LTD (Singapore) – 60%, </a:t>
                      </a:r>
                      <a:r>
                        <a:rPr lang="en-US" sz="900" b="0" i="0" u="none" strike="noStrike" dirty="0" err="1">
                          <a:solidFill>
                            <a:srgbClr val="000000"/>
                          </a:solidFill>
                          <a:effectLst/>
                          <a:latin typeface="Calibri" panose="020F0502020204030204" pitchFamily="34" charset="0"/>
                        </a:rPr>
                        <a:t>Philippino</a:t>
                      </a:r>
                      <a:r>
                        <a:rPr lang="en-US" sz="900" b="0" i="0" u="none" strike="noStrike" dirty="0">
                          <a:solidFill>
                            <a:srgbClr val="000000"/>
                          </a:solidFill>
                          <a:effectLst/>
                          <a:latin typeface="Calibri" panose="020F0502020204030204" pitchFamily="34" charset="0"/>
                        </a:rPr>
                        <a:t> citizen – 40%</a:t>
                      </a:r>
                    </a:p>
                  </a:txBody>
                  <a:tcPr marL="4354" marR="4354" marT="43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Articles of Incorporation</a:t>
                      </a: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By-Laws</a:t>
                      </a:r>
                    </a:p>
                  </a:txBody>
                  <a:tcPr marL="4354" marR="4354" marT="435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17673">
                <a:tc>
                  <a:txBody>
                    <a:bodyPr/>
                    <a:lstStyle/>
                    <a:p>
                      <a:pPr algn="ctr" fontAlgn="ctr"/>
                      <a:r>
                        <a:rPr lang="en-US" sz="900" b="0" i="0" u="none" strike="noStrike" dirty="0">
                          <a:solidFill>
                            <a:srgbClr val="000000"/>
                          </a:solidFill>
                          <a:effectLst/>
                          <a:latin typeface="Calibri" panose="020F0502020204030204" pitchFamily="34" charset="0"/>
                        </a:rPr>
                        <a:t>Company shareholders</a:t>
                      </a:r>
                    </a:p>
                    <a:p>
                      <a:pPr algn="ctr" fontAlgn="ctr"/>
                      <a:r>
                        <a:rPr lang="en-US" sz="900" b="0" i="0" u="none" strike="noStrike" dirty="0">
                          <a:solidFill>
                            <a:srgbClr val="000000"/>
                          </a:solidFill>
                          <a:effectLst/>
                          <a:latin typeface="Calibri" panose="020F0502020204030204" pitchFamily="34" charset="0"/>
                        </a:rPr>
                        <a:t>Rights and Restrictions</a:t>
                      </a:r>
                    </a:p>
                  </a:txBody>
                  <a:tcPr marL="4354" marR="4354" marT="43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 Articles</a:t>
                      </a:r>
                      <a:r>
                        <a:rPr lang="en-US" sz="900" b="0" i="0" u="none" strike="noStrike" baseline="0" dirty="0">
                          <a:solidFill>
                            <a:srgbClr val="000000"/>
                          </a:solidFill>
                          <a:effectLst/>
                          <a:latin typeface="Calibri" panose="020F0502020204030204" pitchFamily="34" charset="0"/>
                        </a:rPr>
                        <a:t> III, IV of the </a:t>
                      </a:r>
                    </a:p>
                    <a:p>
                      <a:pPr algn="ctr" fontAlgn="ctr"/>
                      <a:r>
                        <a:rPr lang="en-US" sz="900" b="0" i="0" u="none" strike="noStrike" baseline="0" dirty="0">
                          <a:solidFill>
                            <a:srgbClr val="000000"/>
                          </a:solidFill>
                          <a:effectLst/>
                          <a:latin typeface="Calibri" panose="020F0502020204030204" pitchFamily="34" charset="0"/>
                        </a:rPr>
                        <a:t>By-laws</a:t>
                      </a:r>
                      <a:endParaRPr lang="en-US" sz="900" b="0" i="0" u="none" strike="noStrike" dirty="0">
                        <a:solidFill>
                          <a:srgbClr val="000000"/>
                        </a:solidFill>
                        <a:effectLst/>
                        <a:latin typeface="Calibri" panose="020F0502020204030204" pitchFamily="34" charset="0"/>
                      </a:endParaRPr>
                    </a:p>
                  </a:txBody>
                  <a:tcPr marL="4354" marR="4354" marT="43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28600" indent="-228600" algn="l" fontAlgn="b">
                        <a:buAutoNum type="arabicParenR"/>
                      </a:pPr>
                      <a:r>
                        <a:rPr lang="en-US" sz="900" b="0" i="0" u="none" strike="noStrike" dirty="0">
                          <a:solidFill>
                            <a:srgbClr val="000000"/>
                          </a:solidFill>
                          <a:effectLst/>
                          <a:latin typeface="Calibri" panose="020F0502020204030204" pitchFamily="34" charset="0"/>
                        </a:rPr>
                        <a:t>Article III Restrictive covenants – non-compete, non-solicitation</a:t>
                      </a:r>
                    </a:p>
                    <a:p>
                      <a:pPr marL="228600" indent="-228600" algn="l" fontAlgn="b">
                        <a:buAutoNum type="arabicParenR"/>
                      </a:pPr>
                      <a:r>
                        <a:rPr lang="en-US" sz="900" b="0" i="0" u="none" strike="noStrike" dirty="0">
                          <a:solidFill>
                            <a:srgbClr val="000000"/>
                          </a:solidFill>
                          <a:effectLst/>
                          <a:latin typeface="Calibri" panose="020F0502020204030204" pitchFamily="34" charset="0"/>
                        </a:rPr>
                        <a:t>Article IV Reserved</a:t>
                      </a:r>
                      <a:r>
                        <a:rPr lang="en-US" sz="900" b="0" i="0" u="none" strike="noStrike" baseline="0" dirty="0">
                          <a:solidFill>
                            <a:srgbClr val="000000"/>
                          </a:solidFill>
                          <a:effectLst/>
                          <a:latin typeface="Calibri" panose="020F0502020204030204" pitchFamily="34" charset="0"/>
                        </a:rPr>
                        <a:t> matters that require either 2/3 of shareholders’ approval as per local laws (amendment of the By-laws, denial of pre-emptive right, distribution of dividends,</a:t>
                      </a:r>
                      <a:r>
                        <a:rPr lang="en-US" sz="900" kern="1200" baseline="0" dirty="0">
                          <a:solidFill>
                            <a:schemeClr val="tx1"/>
                          </a:solidFill>
                          <a:effectLst/>
                          <a:latin typeface="+mn-lt"/>
                          <a:ea typeface="+mn-ea"/>
                          <a:cs typeface="+mn-cs"/>
                        </a:rPr>
                        <a:t> any M&amp;A deal,</a:t>
                      </a:r>
                      <a:r>
                        <a:rPr lang="en-US" sz="900" b="0" i="0" u="none" strike="noStrike" baseline="0" dirty="0">
                          <a:solidFill>
                            <a:srgbClr val="000000"/>
                          </a:solidFill>
                          <a:effectLst/>
                          <a:latin typeface="Calibri" panose="020F0502020204030204" pitchFamily="34" charset="0"/>
                        </a:rPr>
                        <a:t> </a:t>
                      </a:r>
                      <a:r>
                        <a:rPr lang="en-US" sz="900" b="0" i="0" u="none" strike="noStrike" baseline="0" dirty="0" err="1">
                          <a:solidFill>
                            <a:srgbClr val="000000"/>
                          </a:solidFill>
                          <a:effectLst/>
                          <a:latin typeface="Calibri" panose="020F0502020204030204" pitchFamily="34" charset="0"/>
                        </a:rPr>
                        <a:t>etc</a:t>
                      </a:r>
                      <a:r>
                        <a:rPr lang="en-US" sz="900" b="0" i="0" u="none" strike="noStrike" baseline="0" dirty="0">
                          <a:solidFill>
                            <a:srgbClr val="000000"/>
                          </a:solidFill>
                          <a:effectLst/>
                          <a:latin typeface="Calibri" panose="020F0502020204030204" pitchFamily="34" charset="0"/>
                        </a:rPr>
                        <a:t>)</a:t>
                      </a:r>
                    </a:p>
                    <a:p>
                      <a:pPr marL="0" indent="0" algn="l" fontAlgn="b">
                        <a:buNone/>
                      </a:pPr>
                      <a:r>
                        <a:rPr lang="en-US" sz="900" b="0" i="0" u="none" strike="noStrike" baseline="0" dirty="0">
                          <a:solidFill>
                            <a:srgbClr val="000000"/>
                          </a:solidFill>
                          <a:effectLst/>
                          <a:latin typeface="Calibri" panose="020F0502020204030204" pitchFamily="34" charset="0"/>
                        </a:rPr>
                        <a:t>or </a:t>
                      </a:r>
                    </a:p>
                    <a:p>
                      <a:pPr marL="0" indent="0" algn="l" fontAlgn="b">
                        <a:buNone/>
                      </a:pPr>
                      <a:r>
                        <a:rPr lang="en-US" sz="900" b="0" i="0" u="none" strike="noStrike" baseline="0" dirty="0">
                          <a:solidFill>
                            <a:srgbClr val="000000"/>
                          </a:solidFill>
                          <a:effectLst/>
                          <a:latin typeface="Calibri" panose="020F0502020204030204" pitchFamily="34" charset="0"/>
                        </a:rPr>
                        <a:t>majority approval (</a:t>
                      </a:r>
                      <a:r>
                        <a:rPr lang="en-US" sz="900" kern="1200" dirty="0">
                          <a:solidFill>
                            <a:schemeClr val="tx1"/>
                          </a:solidFill>
                          <a:effectLst/>
                          <a:latin typeface="+mn-lt"/>
                          <a:ea typeface="+mn-ea"/>
                          <a:cs typeface="+mn-cs"/>
                        </a:rPr>
                        <a:t>any material change in the nature of the business</a:t>
                      </a:r>
                      <a:r>
                        <a:rPr lang="en-US" sz="900" kern="1200" baseline="0" dirty="0">
                          <a:solidFill>
                            <a:schemeClr val="tx1"/>
                          </a:solidFill>
                          <a:effectLst/>
                          <a:latin typeface="+mn-lt"/>
                          <a:ea typeface="+mn-ea"/>
                          <a:cs typeface="+mn-cs"/>
                        </a:rPr>
                        <a:t>, formation of subsidiaries, granting or taking any loan in the excess of 50 000 USD, </a:t>
                      </a:r>
                      <a:r>
                        <a:rPr lang="en-US" sz="900" kern="1200" baseline="0" dirty="0" err="1">
                          <a:solidFill>
                            <a:schemeClr val="tx1"/>
                          </a:solidFill>
                          <a:effectLst/>
                          <a:latin typeface="+mn-lt"/>
                          <a:ea typeface="+mn-ea"/>
                          <a:cs typeface="+mn-cs"/>
                        </a:rPr>
                        <a:t>etc</a:t>
                      </a:r>
                      <a:r>
                        <a:rPr lang="en-US" sz="900" kern="1200" baseline="0" dirty="0">
                          <a:solidFill>
                            <a:schemeClr val="tx1"/>
                          </a:solidFill>
                          <a:effectLst/>
                          <a:latin typeface="+mn-lt"/>
                          <a:ea typeface="+mn-ea"/>
                          <a:cs typeface="+mn-cs"/>
                        </a:rPr>
                        <a:t>)</a:t>
                      </a:r>
                      <a:endParaRPr lang="en-US" sz="900" b="0" i="0" u="none" strike="noStrike" dirty="0">
                        <a:solidFill>
                          <a:srgbClr val="000000"/>
                        </a:solidFill>
                        <a:effectLst/>
                        <a:latin typeface="Calibri" panose="020F0502020204030204" pitchFamily="34" charset="0"/>
                      </a:endParaRPr>
                    </a:p>
                  </a:txBody>
                  <a:tcPr marL="4354" marR="4354" marT="4354"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By-Laws </a:t>
                      </a:r>
                    </a:p>
                  </a:txBody>
                  <a:tcPr marL="4354" marR="4354" marT="435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4141">
                <a:tc>
                  <a:txBody>
                    <a:bodyPr/>
                    <a:lstStyle/>
                    <a:p>
                      <a:pPr algn="ctr" fontAlgn="ctr"/>
                      <a:r>
                        <a:rPr lang="en-US" sz="900" b="0" i="0" u="none" strike="noStrike" dirty="0">
                          <a:solidFill>
                            <a:srgbClr val="000000"/>
                          </a:solidFill>
                          <a:effectLst/>
                          <a:latin typeface="Calibri" panose="020F0502020204030204" pitchFamily="34" charset="0"/>
                        </a:rPr>
                        <a:t>General</a:t>
                      </a:r>
                      <a:r>
                        <a:rPr lang="en-US" sz="900" b="0" i="0" u="none" strike="noStrike" baseline="0" dirty="0">
                          <a:solidFill>
                            <a:srgbClr val="000000"/>
                          </a:solidFill>
                          <a:effectLst/>
                          <a:latin typeface="Calibri" panose="020F0502020204030204" pitchFamily="34" charset="0"/>
                        </a:rPr>
                        <a:t> Meetings of Shareholders (GMS)</a:t>
                      </a:r>
                      <a:endParaRPr lang="en-US" sz="900" b="0" i="0" u="none" strike="noStrike" dirty="0">
                        <a:solidFill>
                          <a:srgbClr val="000000"/>
                        </a:solidFill>
                        <a:effectLst/>
                        <a:latin typeface="Calibri" panose="020F0502020204030204" pitchFamily="34" charset="0"/>
                      </a:endParaRPr>
                    </a:p>
                  </a:txBody>
                  <a:tcPr marL="4354" marR="4354" marT="43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Article II</a:t>
                      </a:r>
                    </a:p>
                  </a:txBody>
                  <a:tcPr marL="4354" marR="4354" marT="43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1. </a:t>
                      </a:r>
                      <a:r>
                        <a:rPr lang="en-US" sz="900" kern="1200" dirty="0">
                          <a:solidFill>
                            <a:schemeClr val="tx1"/>
                          </a:solidFill>
                          <a:effectLst/>
                          <a:latin typeface="+mn-lt"/>
                          <a:ea typeface="+mn-ea"/>
                          <a:cs typeface="+mn-cs"/>
                        </a:rPr>
                        <a:t>on last Friday of June</a:t>
                      </a:r>
                      <a:r>
                        <a:rPr lang="en-US" sz="900" b="1" kern="1200" dirty="0">
                          <a:solidFill>
                            <a:schemeClr val="tx1"/>
                          </a:solidFill>
                          <a:effectLst/>
                          <a:latin typeface="+mn-lt"/>
                          <a:ea typeface="+mn-ea"/>
                          <a:cs typeface="+mn-cs"/>
                        </a:rPr>
                        <a:t> </a:t>
                      </a:r>
                      <a:r>
                        <a:rPr lang="en-US" sz="900" kern="1200" dirty="0">
                          <a:solidFill>
                            <a:schemeClr val="tx1"/>
                          </a:solidFill>
                          <a:effectLst/>
                          <a:latin typeface="+mn-lt"/>
                          <a:ea typeface="+mn-ea"/>
                          <a:cs typeface="+mn-cs"/>
                        </a:rPr>
                        <a:t>of each year</a:t>
                      </a:r>
                      <a:endParaRPr lang="en-US" sz="900" b="0" i="0" u="none" strike="noStrike" dirty="0">
                        <a:solidFill>
                          <a:srgbClr val="000000"/>
                        </a:solidFill>
                        <a:effectLst/>
                        <a:latin typeface="+mn-lt"/>
                      </a:endParaRPr>
                    </a:p>
                    <a:p>
                      <a:pPr algn="l" fontAlgn="b"/>
                      <a:r>
                        <a:rPr lang="en-US" sz="900" b="0" i="0" u="none" strike="noStrike" dirty="0">
                          <a:solidFill>
                            <a:srgbClr val="000000"/>
                          </a:solidFill>
                          <a:effectLst/>
                          <a:latin typeface="Calibri" panose="020F0502020204030204" pitchFamily="34" charset="0"/>
                        </a:rPr>
                        <a:t>2. Special meetings with 2 weeks notice from directors or</a:t>
                      </a:r>
                      <a:r>
                        <a:rPr lang="en-US" sz="900" b="0" i="0" u="none" strike="noStrike" baseline="0" dirty="0">
                          <a:solidFill>
                            <a:srgbClr val="000000"/>
                          </a:solidFill>
                          <a:effectLst/>
                          <a:latin typeface="Calibri" panose="020F0502020204030204" pitchFamily="34" charset="0"/>
                        </a:rPr>
                        <a:t> majority shareholder</a:t>
                      </a:r>
                      <a:br>
                        <a:rPr lang="en-US" sz="900" b="0" i="0" u="none" strike="noStrike" dirty="0">
                          <a:solidFill>
                            <a:srgbClr val="000000"/>
                          </a:solidFill>
                          <a:effectLst/>
                          <a:latin typeface="Calibri" panose="020F0502020204030204" pitchFamily="34" charset="0"/>
                        </a:rPr>
                      </a:br>
                      <a:endParaRPr lang="en-US" sz="900" b="0" i="0" u="none" strike="noStrike" dirty="0">
                        <a:solidFill>
                          <a:srgbClr val="000000"/>
                        </a:solidFill>
                        <a:effectLst/>
                        <a:latin typeface="Calibri" panose="020F0502020204030204" pitchFamily="34" charset="0"/>
                      </a:endParaRPr>
                    </a:p>
                  </a:txBody>
                  <a:tcPr marL="4354" marR="4354" marT="43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By-Laws </a:t>
                      </a:r>
                    </a:p>
                  </a:txBody>
                  <a:tcPr marL="4354" marR="4354" marT="435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4141">
                <a:tc>
                  <a:txBody>
                    <a:bodyPr/>
                    <a:lstStyle/>
                    <a:p>
                      <a:pPr algn="ctr" fontAlgn="ctr"/>
                      <a:r>
                        <a:rPr lang="en-US" sz="900" b="0" i="0" u="none" strike="noStrike" dirty="0">
                          <a:solidFill>
                            <a:srgbClr val="000000"/>
                          </a:solidFill>
                          <a:effectLst/>
                          <a:latin typeface="Calibri" panose="020F0502020204030204" pitchFamily="34" charset="0"/>
                        </a:rPr>
                        <a:t>Special Restriction on Local Shareholder</a:t>
                      </a:r>
                    </a:p>
                  </a:txBody>
                  <a:tcPr marL="4354" marR="4354" marT="43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 </a:t>
                      </a:r>
                    </a:p>
                  </a:txBody>
                  <a:tcPr marL="4354" marR="4354" marT="43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1. Call-Option enables XXXXXXXXXXXXXX</a:t>
                      </a:r>
                      <a:r>
                        <a:rPr lang="en-US" sz="900" b="0" i="0" u="none" strike="noStrike" baseline="0" dirty="0">
                          <a:solidFill>
                            <a:srgbClr val="000000"/>
                          </a:solidFill>
                          <a:effectLst/>
                          <a:latin typeface="Calibri" panose="020F0502020204030204" pitchFamily="34" charset="0"/>
                        </a:rPr>
                        <a:t> or its designee</a:t>
                      </a:r>
                      <a:r>
                        <a:rPr lang="en-US" sz="900" b="0" i="0" u="none" strike="noStrike" dirty="0">
                          <a:solidFill>
                            <a:srgbClr val="000000"/>
                          </a:solidFill>
                          <a:effectLst/>
                          <a:latin typeface="Calibri" panose="020F0502020204030204" pitchFamily="34" charset="0"/>
                        </a:rPr>
                        <a:t>  to buy shares  of local shareholder</a:t>
                      </a:r>
                      <a:r>
                        <a:rPr lang="en-US" sz="900" b="0" i="0" u="none" strike="noStrike" baseline="0" dirty="0">
                          <a:solidFill>
                            <a:srgbClr val="000000"/>
                          </a:solidFill>
                          <a:effectLst/>
                          <a:latin typeface="Calibri" panose="020F0502020204030204" pitchFamily="34" charset="0"/>
                        </a:rPr>
                        <a:t> at a nominal price </a:t>
                      </a: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2. Call - Option could be realized on demand of XXXXXXXXXXXXX</a:t>
                      </a:r>
                      <a:br>
                        <a:rPr lang="en-US" sz="900" b="0" i="0" u="none" strike="noStrike" dirty="0">
                          <a:solidFill>
                            <a:srgbClr val="000000"/>
                          </a:solidFill>
                          <a:effectLst/>
                          <a:latin typeface="Calibri" panose="020F0502020204030204" pitchFamily="34" charset="0"/>
                        </a:rPr>
                      </a:br>
                      <a:endParaRPr lang="en-US" sz="900" b="0" i="0" u="none" strike="noStrike" dirty="0">
                        <a:solidFill>
                          <a:srgbClr val="000000"/>
                        </a:solidFill>
                        <a:effectLst/>
                        <a:latin typeface="Calibri" panose="020F0502020204030204" pitchFamily="34" charset="0"/>
                      </a:endParaRPr>
                    </a:p>
                  </a:txBody>
                  <a:tcPr marL="4354" marR="4354" marT="43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Call-option</a:t>
                      </a:r>
                    </a:p>
                  </a:txBody>
                  <a:tcPr marL="4354" marR="4354" marT="435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10848">
                <a:tc>
                  <a:txBody>
                    <a:bodyPr/>
                    <a:lstStyle/>
                    <a:p>
                      <a:pPr algn="ctr" fontAlgn="ctr"/>
                      <a:r>
                        <a:rPr lang="en-US" sz="900" b="0" i="0" u="none" strike="noStrike">
                          <a:solidFill>
                            <a:srgbClr val="000000"/>
                          </a:solidFill>
                          <a:effectLst/>
                          <a:latin typeface="Calibri" panose="020F0502020204030204" pitchFamily="34" charset="0"/>
                        </a:rPr>
                        <a:t>The Board of Directors</a:t>
                      </a:r>
                    </a:p>
                  </a:txBody>
                  <a:tcPr marL="4354" marR="4354" marT="43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Article</a:t>
                      </a:r>
                      <a:r>
                        <a:rPr lang="en-US" sz="900" b="0" i="0" u="none" strike="noStrike" baseline="0" dirty="0">
                          <a:solidFill>
                            <a:srgbClr val="000000"/>
                          </a:solidFill>
                          <a:effectLst/>
                          <a:latin typeface="Calibri" panose="020F0502020204030204" pitchFamily="34" charset="0"/>
                        </a:rPr>
                        <a:t> VI of By-laws, Corporation Code</a:t>
                      </a:r>
                      <a:endParaRPr lang="en-US" sz="900" b="0" i="0" u="none" strike="noStrike" dirty="0">
                        <a:solidFill>
                          <a:srgbClr val="000000"/>
                        </a:solidFill>
                        <a:effectLst/>
                        <a:latin typeface="Calibri" panose="020F0502020204030204" pitchFamily="34" charset="0"/>
                      </a:endParaRPr>
                    </a:p>
                  </a:txBody>
                  <a:tcPr marL="4354" marR="4354" marT="43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The Board shall be composed of five directors, who are elected by the shareholders. The Corporation shall have 2 independent directors, 2 representing majority shareholder and 1</a:t>
                      </a:r>
                      <a:r>
                        <a:rPr lang="en-US" sz="900" b="0" i="0" u="none" strike="noStrike" baseline="0" dirty="0">
                          <a:solidFill>
                            <a:srgbClr val="000000"/>
                          </a:solidFill>
                          <a:effectLst/>
                          <a:latin typeface="Calibri" panose="020F0502020204030204" pitchFamily="34" charset="0"/>
                        </a:rPr>
                        <a:t> representing local shareholder</a:t>
                      </a:r>
                      <a:endParaRPr lang="en-US" sz="900" b="0" i="0" u="none" strike="noStrike" dirty="0">
                        <a:solidFill>
                          <a:srgbClr val="000000"/>
                        </a:solidFill>
                        <a:effectLst/>
                        <a:latin typeface="Calibri" panose="020F0502020204030204" pitchFamily="34" charset="0"/>
                      </a:endParaRPr>
                    </a:p>
                  </a:txBody>
                  <a:tcPr marL="4354" marR="4354" marT="43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Articles of Incorporation</a:t>
                      </a: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By-Laws</a:t>
                      </a:r>
                    </a:p>
                  </a:txBody>
                  <a:tcPr marL="4354" marR="4354" marT="435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4141">
                <a:tc>
                  <a:txBody>
                    <a:bodyPr/>
                    <a:lstStyle/>
                    <a:p>
                      <a:pPr algn="ctr" fontAlgn="ctr"/>
                      <a:r>
                        <a:rPr lang="en-US" sz="900" b="0" i="0" u="none" strike="noStrike">
                          <a:solidFill>
                            <a:srgbClr val="000000"/>
                          </a:solidFill>
                          <a:effectLst/>
                          <a:latin typeface="Calibri" panose="020F0502020204030204" pitchFamily="34" charset="0"/>
                        </a:rPr>
                        <a:t>The Board of Directors Rights and Restrictions</a:t>
                      </a:r>
                    </a:p>
                  </a:txBody>
                  <a:tcPr marL="4354" marR="4354" marT="43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Article IV of By-Laws</a:t>
                      </a:r>
                    </a:p>
                  </a:txBody>
                  <a:tcPr marL="4354" marR="4354" marT="43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1. The Board of Directors supports the execution of business plan and company operations</a:t>
                      </a:r>
                      <a:br>
                        <a:rPr lang="en-US" sz="900" b="0" i="0" u="none" strike="noStrike" dirty="0">
                          <a:solidFill>
                            <a:srgbClr val="000000"/>
                          </a:solidFill>
                          <a:effectLst/>
                          <a:latin typeface="Calibri" panose="020F0502020204030204" pitchFamily="34" charset="0"/>
                        </a:rPr>
                      </a:br>
                      <a:r>
                        <a:rPr lang="en-US" sz="900" b="0" i="0" u="none" strike="noStrike" dirty="0">
                          <a:solidFill>
                            <a:srgbClr val="000000"/>
                          </a:solidFill>
                          <a:effectLst/>
                          <a:latin typeface="Calibri" panose="020F0502020204030204" pitchFamily="34" charset="0"/>
                        </a:rPr>
                        <a:t>2. The Board should observe the reserved matters that</a:t>
                      </a:r>
                      <a:r>
                        <a:rPr lang="en-US" sz="900" b="0" i="0" u="none" strike="noStrike" baseline="0" dirty="0">
                          <a:solidFill>
                            <a:srgbClr val="000000"/>
                          </a:solidFill>
                          <a:effectLst/>
                          <a:latin typeface="Calibri" panose="020F0502020204030204" pitchFamily="34" charset="0"/>
                        </a:rPr>
                        <a:t> are for shareholders to decide on</a:t>
                      </a:r>
                      <a:endParaRPr lang="en-US" sz="900" b="0" i="0" u="none" strike="noStrike" dirty="0">
                        <a:solidFill>
                          <a:srgbClr val="000000"/>
                        </a:solidFill>
                        <a:effectLst/>
                        <a:latin typeface="Calibri" panose="020F0502020204030204" pitchFamily="34" charset="0"/>
                      </a:endParaRPr>
                    </a:p>
                    <a:p>
                      <a:pPr algn="l" fontAlgn="b"/>
                      <a:r>
                        <a:rPr lang="en-US" sz="900" b="0" i="0" u="none" strike="noStrike" dirty="0">
                          <a:solidFill>
                            <a:srgbClr val="000000"/>
                          </a:solidFill>
                          <a:effectLst/>
                          <a:latin typeface="Calibri" panose="020F0502020204030204" pitchFamily="34" charset="0"/>
                        </a:rPr>
                        <a:t>3. No decision can be approved</a:t>
                      </a:r>
                      <a:r>
                        <a:rPr lang="en-US" sz="900" b="0" i="0" u="none" strike="noStrike" baseline="0" dirty="0">
                          <a:solidFill>
                            <a:srgbClr val="000000"/>
                          </a:solidFill>
                          <a:effectLst/>
                          <a:latin typeface="Calibri" panose="020F0502020204030204" pitchFamily="34" charset="0"/>
                        </a:rPr>
                        <a:t> </a:t>
                      </a:r>
                      <a:r>
                        <a:rPr lang="en-US" sz="900" b="0" i="0" u="none" strike="noStrike" dirty="0">
                          <a:solidFill>
                            <a:srgbClr val="000000"/>
                          </a:solidFill>
                          <a:effectLst/>
                          <a:latin typeface="Calibri" panose="020F0502020204030204" pitchFamily="34" charset="0"/>
                        </a:rPr>
                        <a:t> if number of directors who voted was less then 4 overall or 2 directors from XXXXXXXXXXXXX were absent</a:t>
                      </a:r>
                    </a:p>
                  </a:txBody>
                  <a:tcPr marL="4354" marR="4354" marT="43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By-Laws</a:t>
                      </a:r>
                    </a:p>
                  </a:txBody>
                  <a:tcPr marL="4354" marR="4354" marT="435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4141">
                <a:tc>
                  <a:txBody>
                    <a:bodyPr/>
                    <a:lstStyle/>
                    <a:p>
                      <a:pPr algn="ctr" fontAlgn="ctr"/>
                      <a:r>
                        <a:rPr lang="en-US" sz="900" b="0" i="0" u="none" strike="noStrike">
                          <a:solidFill>
                            <a:srgbClr val="000000"/>
                          </a:solidFill>
                          <a:effectLst/>
                          <a:latin typeface="Calibri" panose="020F0502020204030204" pitchFamily="34" charset="0"/>
                        </a:rPr>
                        <a:t>Election of The Board of Directors</a:t>
                      </a:r>
                    </a:p>
                  </a:txBody>
                  <a:tcPr marL="4354" marR="4354" marT="43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 </a:t>
                      </a:r>
                    </a:p>
                  </a:txBody>
                  <a:tcPr marL="4354" marR="4354" marT="43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228600" indent="-228600" algn="l" fontAlgn="b">
                        <a:buAutoNum type="arabicPeriod"/>
                      </a:pPr>
                      <a:r>
                        <a:rPr lang="en-US" sz="900" b="0" i="0" u="none" strike="noStrike" dirty="0">
                          <a:solidFill>
                            <a:srgbClr val="000000"/>
                          </a:solidFill>
                          <a:effectLst/>
                          <a:latin typeface="Calibri" panose="020F0502020204030204" pitchFamily="34" charset="0"/>
                        </a:rPr>
                        <a:t>Board of Directors</a:t>
                      </a:r>
                      <a:r>
                        <a:rPr lang="en-US" sz="900" b="0" i="0" u="none" strike="noStrike" baseline="0" dirty="0">
                          <a:solidFill>
                            <a:srgbClr val="000000"/>
                          </a:solidFill>
                          <a:effectLst/>
                          <a:latin typeface="Calibri" panose="020F0502020204030204" pitchFamily="34" charset="0"/>
                        </a:rPr>
                        <a:t> </a:t>
                      </a:r>
                      <a:r>
                        <a:rPr lang="en-US" sz="900" b="0" i="0" u="none" strike="noStrike" dirty="0">
                          <a:solidFill>
                            <a:srgbClr val="000000"/>
                          </a:solidFill>
                          <a:effectLst/>
                          <a:latin typeface="Calibri" panose="020F0502020204030204" pitchFamily="34" charset="0"/>
                        </a:rPr>
                        <a:t>should be elected during GMS</a:t>
                      </a:r>
                      <a:r>
                        <a:rPr lang="ru-RU" sz="900" b="0" i="0" u="none" strike="noStrike" dirty="0">
                          <a:solidFill>
                            <a:srgbClr val="000000"/>
                          </a:solidFill>
                          <a:effectLst/>
                          <a:latin typeface="Calibri" panose="020F0502020204030204" pitchFamily="34" charset="0"/>
                        </a:rPr>
                        <a:t> </a:t>
                      </a:r>
                      <a:r>
                        <a:rPr lang="en-US" sz="900" b="0" i="0" u="none" strike="noStrike" dirty="0">
                          <a:solidFill>
                            <a:srgbClr val="000000"/>
                          </a:solidFill>
                          <a:effectLst/>
                          <a:latin typeface="Calibri" panose="020F0502020204030204" pitchFamily="34" charset="0"/>
                        </a:rPr>
                        <a:t>and hold office for one year</a:t>
                      </a:r>
                    </a:p>
                    <a:p>
                      <a:pPr marL="228600" indent="-228600" algn="l" fontAlgn="b">
                        <a:buAutoNum type="arabicPeriod"/>
                      </a:pPr>
                      <a:r>
                        <a:rPr lang="en-US" sz="900" b="0" i="0" u="none" strike="noStrike" dirty="0">
                          <a:solidFill>
                            <a:srgbClr val="000000"/>
                          </a:solidFill>
                          <a:effectLst/>
                          <a:latin typeface="Calibri" panose="020F0502020204030204" pitchFamily="34" charset="0"/>
                        </a:rPr>
                        <a:t> In case of any vacancy it should be filled after approval of XXXXXXXXXXXXX</a:t>
                      </a:r>
                    </a:p>
                    <a:p>
                      <a:pPr marL="0" indent="0" algn="l" fontAlgn="b">
                        <a:buNone/>
                      </a:pPr>
                      <a:endParaRPr lang="en-US" sz="900" b="0" i="0" u="none" strike="noStrike" dirty="0">
                        <a:solidFill>
                          <a:srgbClr val="000000"/>
                        </a:solidFill>
                        <a:effectLst/>
                        <a:latin typeface="Calibri" panose="020F0502020204030204" pitchFamily="34" charset="0"/>
                      </a:endParaRPr>
                    </a:p>
                  </a:txBody>
                  <a:tcPr marL="4354" marR="4354" marT="43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 By-Laws</a:t>
                      </a:r>
                    </a:p>
                  </a:txBody>
                  <a:tcPr marL="4354" marR="4354" marT="435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57435">
                <a:tc>
                  <a:txBody>
                    <a:bodyPr/>
                    <a:lstStyle/>
                    <a:p>
                      <a:pPr algn="ctr" fontAlgn="ctr"/>
                      <a:r>
                        <a:rPr lang="en-US" sz="900" b="0" i="0" u="none" strike="noStrike" dirty="0">
                          <a:solidFill>
                            <a:srgbClr val="000000"/>
                          </a:solidFill>
                          <a:effectLst/>
                          <a:latin typeface="Calibri" panose="020F0502020204030204" pitchFamily="34" charset="0"/>
                        </a:rPr>
                        <a:t>Access to Bank Account</a:t>
                      </a:r>
                    </a:p>
                  </a:txBody>
                  <a:tcPr marL="4354" marR="4354" marT="43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a:solidFill>
                            <a:srgbClr val="000000"/>
                          </a:solidFill>
                          <a:effectLst/>
                          <a:latin typeface="Calibri" panose="020F0502020204030204" pitchFamily="34" charset="0"/>
                        </a:rPr>
                        <a:t> </a:t>
                      </a:r>
                    </a:p>
                  </a:txBody>
                  <a:tcPr marL="4354" marR="4354" marT="43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Calibri" panose="020F0502020204030204" pitchFamily="34" charset="0"/>
                        </a:rPr>
                        <a:t>Only</a:t>
                      </a:r>
                      <a:r>
                        <a:rPr lang="en-US" sz="900" b="0" i="0" u="none" strike="noStrike" baseline="0" dirty="0">
                          <a:solidFill>
                            <a:srgbClr val="000000"/>
                          </a:solidFill>
                          <a:effectLst/>
                          <a:latin typeface="Calibri" panose="020F0502020204030204" pitchFamily="34" charset="0"/>
                        </a:rPr>
                        <a:t> the Country Manager has access to the bank account of the Company</a:t>
                      </a:r>
                      <a:endParaRPr lang="en-US" sz="900" b="0" i="0" u="none" strike="noStrike" dirty="0">
                        <a:solidFill>
                          <a:srgbClr val="000000"/>
                        </a:solidFill>
                        <a:effectLst/>
                        <a:latin typeface="Calibri" panose="020F0502020204030204" pitchFamily="34" charset="0"/>
                      </a:endParaRPr>
                    </a:p>
                  </a:txBody>
                  <a:tcPr marL="4354" marR="4354" marT="4354"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900" b="0" i="0" u="none" strike="noStrike" dirty="0">
                          <a:solidFill>
                            <a:srgbClr val="000000"/>
                          </a:solidFill>
                          <a:effectLst/>
                          <a:latin typeface="Calibri" panose="020F0502020204030204" pitchFamily="34" charset="0"/>
                        </a:rPr>
                        <a:t> </a:t>
                      </a:r>
                    </a:p>
                  </a:txBody>
                  <a:tcPr marL="4354" marR="4354" marT="435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783151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Offline Anti fraud procedures</a:t>
            </a:r>
            <a:endParaRPr lang="ru-RU" dirty="0"/>
          </a:p>
        </p:txBody>
      </p:sp>
      <p:graphicFrame>
        <p:nvGraphicFramePr>
          <p:cNvPr id="5" name="Таблица 4"/>
          <p:cNvGraphicFramePr>
            <a:graphicFrameLocks noGrp="1"/>
          </p:cNvGraphicFramePr>
          <p:nvPr>
            <p:extLst>
              <p:ext uri="{D42A27DB-BD31-4B8C-83A1-F6EECF244321}">
                <p14:modId xmlns:p14="http://schemas.microsoft.com/office/powerpoint/2010/main" val="3743962102"/>
              </p:ext>
            </p:extLst>
          </p:nvPr>
        </p:nvGraphicFramePr>
        <p:xfrm>
          <a:off x="179512" y="1484784"/>
          <a:ext cx="8785101" cy="2814320"/>
        </p:xfrm>
        <a:graphic>
          <a:graphicData uri="http://schemas.openxmlformats.org/drawingml/2006/table">
            <a:tbl>
              <a:tblPr firstRow="1" bandRow="1">
                <a:tableStyleId>{5C22544A-7EE6-4342-B048-85BDC9FD1C3A}</a:tableStyleId>
              </a:tblPr>
              <a:tblGrid>
                <a:gridCol w="297800">
                  <a:extLst>
                    <a:ext uri="{9D8B030D-6E8A-4147-A177-3AD203B41FA5}">
                      <a16:colId xmlns:a16="http://schemas.microsoft.com/office/drawing/2014/main" val="20003"/>
                    </a:ext>
                  </a:extLst>
                </a:gridCol>
                <a:gridCol w="2138405">
                  <a:extLst>
                    <a:ext uri="{9D8B030D-6E8A-4147-A177-3AD203B41FA5}">
                      <a16:colId xmlns:a16="http://schemas.microsoft.com/office/drawing/2014/main" val="20000"/>
                    </a:ext>
                  </a:extLst>
                </a:gridCol>
                <a:gridCol w="4487647">
                  <a:extLst>
                    <a:ext uri="{9D8B030D-6E8A-4147-A177-3AD203B41FA5}">
                      <a16:colId xmlns:a16="http://schemas.microsoft.com/office/drawing/2014/main" val="20001"/>
                    </a:ext>
                  </a:extLst>
                </a:gridCol>
                <a:gridCol w="1861249">
                  <a:extLst>
                    <a:ext uri="{9D8B030D-6E8A-4147-A177-3AD203B41FA5}">
                      <a16:colId xmlns:a16="http://schemas.microsoft.com/office/drawing/2014/main" val="20002"/>
                    </a:ext>
                  </a:extLst>
                </a:gridCol>
              </a:tblGrid>
              <a:tr h="370840">
                <a:tc>
                  <a:txBody>
                    <a:bodyPr/>
                    <a:lstStyle/>
                    <a:p>
                      <a:pPr algn="ctr"/>
                      <a:r>
                        <a:rPr lang="en-US" sz="1400" dirty="0">
                          <a:solidFill>
                            <a:schemeClr val="bg1"/>
                          </a:solidFill>
                        </a:rPr>
                        <a:t>#</a:t>
                      </a:r>
                      <a:endParaRPr lang="ru-RU"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rPr>
                        <a:t>Concentrations</a:t>
                      </a:r>
                      <a:endParaRPr lang="ru-RU"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rPr>
                        <a:t>Short description</a:t>
                      </a:r>
                      <a:endParaRPr lang="ru-RU"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dirty="0">
                          <a:solidFill>
                            <a:schemeClr val="bg1"/>
                          </a:solidFill>
                        </a:rPr>
                        <a:t>Systems</a:t>
                      </a:r>
                      <a:endParaRPr lang="ru-RU" sz="1400"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marL="0" lvl="1" indent="0"/>
                      <a:r>
                        <a:rPr lang="en-US" sz="14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1" indent="0"/>
                      <a:r>
                        <a:rPr lang="en-US" sz="1400" dirty="0">
                          <a:solidFill>
                            <a:schemeClr val="tx1"/>
                          </a:solidFill>
                        </a:rPr>
                        <a:t>By customer</a:t>
                      </a:r>
                      <a:r>
                        <a:rPr lang="en-US" sz="1400" baseline="0" dirty="0">
                          <a:solidFill>
                            <a:schemeClr val="tx1"/>
                          </a:solidFill>
                        </a:rPr>
                        <a:t> IP</a:t>
                      </a:r>
                      <a:endParaRPr lang="en-US"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Block</a:t>
                      </a:r>
                      <a:r>
                        <a:rPr lang="en-US" sz="1400" baseline="0" dirty="0">
                          <a:solidFill>
                            <a:schemeClr val="tx1"/>
                          </a:solidFill>
                        </a:rPr>
                        <a:t> all applications from computer with high level of fraud</a:t>
                      </a:r>
                      <a:endParaRPr lang="ru-RU"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a:t>
                      </a:r>
                      <a:r>
                        <a:rPr lang="en-US" sz="1400" baseline="0" dirty="0">
                          <a:solidFill>
                            <a:schemeClr val="tx1"/>
                          </a:solidFill>
                        </a:rPr>
                        <a:t> system, </a:t>
                      </a:r>
                      <a:r>
                        <a:rPr lang="en-US" sz="1400" dirty="0">
                          <a:solidFill>
                            <a:schemeClr val="tx1"/>
                          </a:solidFill>
                        </a:rPr>
                        <a:t>Own statistic</a:t>
                      </a:r>
                      <a:endParaRPr lang="ru-RU" sz="14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70840">
                <a:tc>
                  <a:txBody>
                    <a:bodyPr/>
                    <a:lstStyle/>
                    <a:p>
                      <a:pPr marL="0" lvl="1" indent="0"/>
                      <a:r>
                        <a:rPr lang="en-US" sz="14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1" indent="0"/>
                      <a:r>
                        <a:rPr lang="en-US" sz="1400" dirty="0">
                          <a:solidFill>
                            <a:schemeClr val="tx1"/>
                          </a:solidFill>
                        </a:rPr>
                        <a:t>By addresses, places, district, GPS coordinates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Block</a:t>
                      </a:r>
                      <a:r>
                        <a:rPr lang="en-US" sz="1400" baseline="0" dirty="0">
                          <a:solidFill>
                            <a:schemeClr val="tx1"/>
                          </a:solidFill>
                        </a:rPr>
                        <a:t> all applications from place with high level of fraud</a:t>
                      </a:r>
                      <a:endParaRPr lang="ru-RU"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CB, Own statistic</a:t>
                      </a:r>
                      <a:endParaRPr lang="ru-RU" sz="14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70840">
                <a:tc>
                  <a:txBody>
                    <a:bodyPr/>
                    <a:lstStyle/>
                    <a:p>
                      <a:pPr marL="0" lvl="1" indent="0"/>
                      <a:r>
                        <a:rPr lang="en-US" sz="1400" dirty="0">
                          <a:solidFill>
                            <a:schemeClr val="tx1"/>
                          </a:solidFill>
                        </a:rPr>
                        <a:t>2</a:t>
                      </a:r>
                      <a:endParaRPr lang="ru-RU"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lvl="1" indent="0"/>
                      <a:r>
                        <a:rPr lang="en-US" sz="1400" dirty="0">
                          <a:solidFill>
                            <a:schemeClr val="tx1"/>
                          </a:solidFill>
                        </a:rPr>
                        <a:t>By contacts</a:t>
                      </a:r>
                      <a:endParaRPr lang="ru-RU"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Block</a:t>
                      </a:r>
                      <a:r>
                        <a:rPr lang="en-US" sz="1400" baseline="0" dirty="0">
                          <a:solidFill>
                            <a:schemeClr val="tx1"/>
                          </a:solidFill>
                        </a:rPr>
                        <a:t> all applications with contacts with high level of fraud</a:t>
                      </a:r>
                      <a:endParaRPr lang="ru-RU"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CB, Own statistic</a:t>
                      </a:r>
                      <a:endParaRPr lang="ru-RU" sz="14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3</a:t>
                      </a:r>
                      <a:endParaRPr lang="ru-RU"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By Facebook friends</a:t>
                      </a:r>
                      <a:endParaRPr lang="ru-RU"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Block</a:t>
                      </a:r>
                      <a:r>
                        <a:rPr lang="en-US" sz="1400" baseline="0" dirty="0">
                          <a:solidFill>
                            <a:schemeClr val="tx1"/>
                          </a:solidFill>
                        </a:rPr>
                        <a:t> all applications if friend with high level of fraud</a:t>
                      </a:r>
                      <a:endParaRPr lang="ru-RU"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a:t>
                      </a:r>
                      <a:r>
                        <a:rPr lang="en-US" sz="1400" baseline="0" dirty="0">
                          <a:solidFill>
                            <a:schemeClr val="tx1"/>
                          </a:solidFill>
                        </a:rPr>
                        <a:t> am Real</a:t>
                      </a:r>
                      <a:endParaRPr lang="ru-RU" sz="1400" dirty="0">
                        <a:solidFill>
                          <a:schemeClr val="tx1"/>
                        </a:solidFill>
                      </a:endParaRPr>
                    </a:p>
                    <a:p>
                      <a:pPr algn="ctr"/>
                      <a:endParaRPr lang="ru-RU" sz="14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084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4</a:t>
                      </a:r>
                      <a:endParaRPr lang="ru-RU"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By money transfer way/ bank/</a:t>
                      </a:r>
                      <a:r>
                        <a:rPr lang="en-US" sz="1400" baseline="0" dirty="0">
                          <a:solidFill>
                            <a:schemeClr val="tx1"/>
                          </a:solidFill>
                        </a:rPr>
                        <a:t> payment system</a:t>
                      </a:r>
                      <a:endParaRPr lang="ru-RU"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Block</a:t>
                      </a:r>
                      <a:r>
                        <a:rPr lang="en-US" sz="1400" baseline="0" dirty="0">
                          <a:solidFill>
                            <a:schemeClr val="tx1"/>
                          </a:solidFill>
                        </a:rPr>
                        <a:t> all applications I payment system with high level of fraud</a:t>
                      </a:r>
                      <a:endParaRPr lang="ru-RU" sz="1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400" dirty="0">
                          <a:solidFill>
                            <a:schemeClr val="tx1"/>
                          </a:solidFill>
                        </a:rPr>
                        <a:t>In-house</a:t>
                      </a:r>
                      <a:r>
                        <a:rPr lang="en-US" sz="1400" baseline="0" dirty="0">
                          <a:solidFill>
                            <a:schemeClr val="tx1"/>
                          </a:solidFill>
                        </a:rPr>
                        <a:t> system, </a:t>
                      </a:r>
                      <a:r>
                        <a:rPr lang="en-US" sz="1400" dirty="0">
                          <a:solidFill>
                            <a:schemeClr val="tx1"/>
                          </a:solidFill>
                        </a:rPr>
                        <a:t>Own statistic</a:t>
                      </a:r>
                      <a:endParaRPr lang="ru-RU" sz="1400" dirty="0">
                        <a:solidFill>
                          <a:schemeClr val="tx1">
                            <a:lumMod val="50000"/>
                            <a:lumOff val="5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7" name="Номер слайда 6"/>
          <p:cNvSpPr>
            <a:spLocks noGrp="1"/>
          </p:cNvSpPr>
          <p:nvPr>
            <p:ph type="sldNum" sz="quarter" idx="12"/>
          </p:nvPr>
        </p:nvSpPr>
        <p:spPr/>
        <p:txBody>
          <a:bodyPr/>
          <a:lstStyle/>
          <a:p>
            <a:fld id="{D7F305DA-160D-498F-B102-A1D8643B4A2C}" type="slidenum">
              <a:rPr lang="ru-RU" smtClean="0"/>
              <a:t>53</a:t>
            </a:fld>
            <a:endParaRPr lang="ru-RU"/>
          </a:p>
        </p:txBody>
      </p:sp>
      <p:sp>
        <p:nvSpPr>
          <p:cNvPr id="8" name="Rectangle 2"/>
          <p:cNvSpPr/>
          <p:nvPr/>
        </p:nvSpPr>
        <p:spPr>
          <a:xfrm>
            <a:off x="179512" y="4653136"/>
            <a:ext cx="8807572" cy="338554"/>
          </a:xfrm>
          <a:prstGeom prst="rect">
            <a:avLst/>
          </a:prstGeom>
        </p:spPr>
        <p:txBody>
          <a:bodyPr wrap="square" anchor="t">
            <a:spAutoFit/>
          </a:bodyPr>
          <a:lstStyle/>
          <a:p>
            <a:r>
              <a:rPr lang="en-US" sz="1600" dirty="0"/>
              <a:t>Calculate concentrations every week and block fraud areas  </a:t>
            </a:r>
          </a:p>
        </p:txBody>
      </p:sp>
    </p:spTree>
    <p:extLst>
      <p:ext uri="{BB962C8B-B14F-4D97-AF65-F5344CB8AC3E}">
        <p14:creationId xmlns:p14="http://schemas.microsoft.com/office/powerpoint/2010/main" val="2218976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ru-RU" dirty="0"/>
              <a:t>.</a:t>
            </a:r>
            <a:r>
              <a:rPr lang="en-US" dirty="0"/>
              <a:t> Consumer finance industry landscape</a:t>
            </a:r>
          </a:p>
        </p:txBody>
      </p:sp>
      <p:sp>
        <p:nvSpPr>
          <p:cNvPr id="4" name="Slide Number Placeholder 3"/>
          <p:cNvSpPr>
            <a:spLocks noGrp="1"/>
          </p:cNvSpPr>
          <p:nvPr>
            <p:ph type="sldNum" sz="quarter" idx="12"/>
          </p:nvPr>
        </p:nvSpPr>
        <p:spPr/>
        <p:txBody>
          <a:bodyPr/>
          <a:lstStyle/>
          <a:p>
            <a:fld id="{D7F305DA-160D-498F-B102-A1D8643B4A2C}" type="slidenum">
              <a:rPr lang="ru-RU" smtClean="0"/>
              <a:t>6</a:t>
            </a:fld>
            <a:endParaRPr lang="ru-RU"/>
          </a:p>
        </p:txBody>
      </p:sp>
      <p:sp>
        <p:nvSpPr>
          <p:cNvPr id="32" name="TextBox 31"/>
          <p:cNvSpPr txBox="1"/>
          <p:nvPr/>
        </p:nvSpPr>
        <p:spPr>
          <a:xfrm>
            <a:off x="0" y="6455951"/>
            <a:ext cx="8964488" cy="461665"/>
          </a:xfrm>
          <a:prstGeom prst="rect">
            <a:avLst/>
          </a:prstGeom>
          <a:noFill/>
        </p:spPr>
        <p:txBody>
          <a:bodyPr wrap="square" rtlCol="0">
            <a:spAutoFit/>
          </a:bodyPr>
          <a:lstStyle/>
          <a:p>
            <a:r>
              <a:rPr lang="en-US" sz="800" dirty="0"/>
              <a:t>Data sources: Report “Family Income Distribution in the Philippines from 1985 to 2009″ published by Social Weather Stations (SWS)</a:t>
            </a:r>
          </a:p>
          <a:p>
            <a:r>
              <a:rPr lang="en-US" sz="800" dirty="0"/>
              <a:t>**** http://www.bsp.gov.ph/banking/pbs_new/1.1.htm ;;http://www.sec.gov.ph/investorinfo/registeredentity/lending/2014Dec31_List_of_Lending_Cos.pdf; http://www.sec.gov.ph/investorinfo/registeredentity/financing/financin%20companies%20063009.pdf ; http://www.bsp.gov.ph/banking/pbs_new/1.1.htm</a:t>
            </a:r>
          </a:p>
        </p:txBody>
      </p:sp>
      <p:sp>
        <p:nvSpPr>
          <p:cNvPr id="13" name="Content Placeholder 12"/>
          <p:cNvSpPr>
            <a:spLocks noGrp="1"/>
          </p:cNvSpPr>
          <p:nvPr>
            <p:ph idx="1"/>
          </p:nvPr>
        </p:nvSpPr>
        <p:spPr>
          <a:xfrm>
            <a:off x="179512" y="764704"/>
            <a:ext cx="8713093" cy="3960440"/>
          </a:xfrm>
        </p:spPr>
        <p:txBody>
          <a:bodyPr vert="horz" lIns="91440" tIns="45720" rIns="91440" bIns="45720" rtlCol="0" anchor="t">
            <a:noAutofit/>
          </a:bodyPr>
          <a:lstStyle/>
          <a:p>
            <a:pPr marL="268288" indent="-268288"/>
            <a:r>
              <a:rPr lang="en-US" sz="1400" dirty="0"/>
              <a:t>Consumer lending last years showed considerable growth at the level of 10-15% every year. Banks are actively increasing their network - from 5.5K as of Mar 2014 to 6K as of Mar 2015 (Universal and Commercial Banks).   </a:t>
            </a:r>
          </a:p>
          <a:p>
            <a:pPr marL="268288" indent="-268288"/>
            <a:r>
              <a:rPr lang="en-US" sz="1400" dirty="0"/>
              <a:t>Rural banks are expanding their businesses in consumer lending, many Filipinos continued to prefer these traditional players due to wide product line and attractive pricing and promotions. </a:t>
            </a:r>
          </a:p>
          <a:p>
            <a:pPr marL="268288" indent="-268288"/>
            <a:r>
              <a:rPr lang="en-US" sz="1400" dirty="0"/>
              <a:t>High requirements to the borrowers is a result of low asset quality and low credit bureaus' hit rate.</a:t>
            </a:r>
          </a:p>
          <a:p>
            <a:pPr marL="268288" indent="-268288"/>
            <a:r>
              <a:rPr lang="en-US" sz="1400" dirty="0"/>
              <a:t>Number of active licenses*: </a:t>
            </a:r>
          </a:p>
          <a:p>
            <a:pPr marL="668338" lvl="1" indent="-268288"/>
            <a:r>
              <a:rPr lang="en-US" dirty="0"/>
              <a:t>638 banks;</a:t>
            </a:r>
          </a:p>
          <a:p>
            <a:pPr marL="668338" lvl="1" indent="-268288"/>
            <a:r>
              <a:rPr lang="en-US" dirty="0"/>
              <a:t>598 financial companies; </a:t>
            </a:r>
          </a:p>
          <a:p>
            <a:pPr marL="668338" lvl="1" indent="-268288"/>
            <a:r>
              <a:rPr lang="en-US" dirty="0"/>
              <a:t>1637 lending companies.</a:t>
            </a:r>
          </a:p>
          <a:p>
            <a:pPr marL="268288" indent="-268288"/>
            <a:r>
              <a:rPr lang="en-US" sz="1400" dirty="0"/>
              <a:t>Major part of Financing and lending companies don't have wide branch network.</a:t>
            </a:r>
          </a:p>
          <a:p>
            <a:pPr marL="268288" indent="-268288"/>
            <a:r>
              <a:rPr lang="en-US" sz="1400" dirty="0"/>
              <a:t>POS-lending, Cash loans and Credit card market segments are at early stage of development.</a:t>
            </a:r>
          </a:p>
          <a:p>
            <a:pPr marL="268288" indent="-268288"/>
            <a:r>
              <a:rPr lang="en-US" sz="1400" dirty="0"/>
              <a:t>There are only few players (mostly established in recent 2 years) operating via Pure online business model. </a:t>
            </a:r>
          </a:p>
          <a:p>
            <a:pPr marL="268288" indent="-268288"/>
            <a:r>
              <a:rPr lang="en-US" sz="1400" dirty="0"/>
              <a:t>Most part of MFIs offer long-term loans as an alternative to banks' loans.</a:t>
            </a:r>
          </a:p>
        </p:txBody>
      </p:sp>
      <p:sp>
        <p:nvSpPr>
          <p:cNvPr id="7" name="TextBox 6"/>
          <p:cNvSpPr txBox="1"/>
          <p:nvPr/>
        </p:nvSpPr>
        <p:spPr>
          <a:xfrm>
            <a:off x="251520" y="5301208"/>
            <a:ext cx="8641085" cy="738664"/>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sz="1400" dirty="0"/>
              <a:t>We see a niche in the market covered neither by banks (which are focused mostly on middle and above segments), nor by the Financing/Lending companies. We have opportunity to get this market niche with our innovative Pure online business model and “classic” PDL product meaning absence of significant modifications.</a:t>
            </a:r>
          </a:p>
        </p:txBody>
      </p:sp>
    </p:spTree>
    <p:extLst>
      <p:ext uri="{BB962C8B-B14F-4D97-AF65-F5344CB8AC3E}">
        <p14:creationId xmlns:p14="http://schemas.microsoft.com/office/powerpoint/2010/main" val="1790859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Licensing options </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D7F305DA-160D-498F-B102-A1D8643B4A2C}" type="slidenum">
              <a:rPr lang="ru-RU" smtClean="0"/>
              <a:t>7</a:t>
            </a:fld>
            <a:endParaRPr lang="ru-RU"/>
          </a:p>
        </p:txBody>
      </p:sp>
      <p:graphicFrame>
        <p:nvGraphicFramePr>
          <p:cNvPr id="10" name="Таблица 2"/>
          <p:cNvGraphicFramePr>
            <a:graphicFrameLocks noGrp="1"/>
          </p:cNvGraphicFramePr>
          <p:nvPr>
            <p:extLst>
              <p:ext uri="{D42A27DB-BD31-4B8C-83A1-F6EECF244321}">
                <p14:modId xmlns:p14="http://schemas.microsoft.com/office/powerpoint/2010/main" val="3726217058"/>
              </p:ext>
            </p:extLst>
          </p:nvPr>
        </p:nvGraphicFramePr>
        <p:xfrm>
          <a:off x="179388" y="710616"/>
          <a:ext cx="8785225" cy="4754880"/>
        </p:xfrm>
        <a:graphic>
          <a:graphicData uri="http://schemas.openxmlformats.org/drawingml/2006/table">
            <a:tbl>
              <a:tblPr firstRow="1" bandRow="1">
                <a:tableStyleId>{5C22544A-7EE6-4342-B048-85BDC9FD1C3A}</a:tableStyleId>
              </a:tblPr>
              <a:tblGrid>
                <a:gridCol w="279831">
                  <a:extLst>
                    <a:ext uri="{9D8B030D-6E8A-4147-A177-3AD203B41FA5}">
                      <a16:colId xmlns:a16="http://schemas.microsoft.com/office/drawing/2014/main" val="20006"/>
                    </a:ext>
                  </a:extLst>
                </a:gridCol>
                <a:gridCol w="1390064">
                  <a:extLst>
                    <a:ext uri="{9D8B030D-6E8A-4147-A177-3AD203B41FA5}">
                      <a16:colId xmlns:a16="http://schemas.microsoft.com/office/drawing/2014/main" val="20000"/>
                    </a:ext>
                  </a:extLst>
                </a:gridCol>
                <a:gridCol w="1379478">
                  <a:extLst>
                    <a:ext uri="{9D8B030D-6E8A-4147-A177-3AD203B41FA5}">
                      <a16:colId xmlns:a16="http://schemas.microsoft.com/office/drawing/2014/main" val="20001"/>
                    </a:ext>
                  </a:extLst>
                </a:gridCol>
                <a:gridCol w="1394532">
                  <a:extLst>
                    <a:ext uri="{9D8B030D-6E8A-4147-A177-3AD203B41FA5}">
                      <a16:colId xmlns:a16="http://schemas.microsoft.com/office/drawing/2014/main" val="20002"/>
                    </a:ext>
                  </a:extLst>
                </a:gridCol>
                <a:gridCol w="1461079">
                  <a:extLst>
                    <a:ext uri="{9D8B030D-6E8A-4147-A177-3AD203B41FA5}">
                      <a16:colId xmlns:a16="http://schemas.microsoft.com/office/drawing/2014/main" val="20003"/>
                    </a:ext>
                  </a:extLst>
                </a:gridCol>
                <a:gridCol w="1511964">
                  <a:extLst>
                    <a:ext uri="{9D8B030D-6E8A-4147-A177-3AD203B41FA5}">
                      <a16:colId xmlns:a16="http://schemas.microsoft.com/office/drawing/2014/main" val="20004"/>
                    </a:ext>
                  </a:extLst>
                </a:gridCol>
                <a:gridCol w="1368277">
                  <a:extLst>
                    <a:ext uri="{9D8B030D-6E8A-4147-A177-3AD203B41FA5}">
                      <a16:colId xmlns:a16="http://schemas.microsoft.com/office/drawing/2014/main" val="20005"/>
                    </a:ext>
                  </a:extLst>
                </a:gridCol>
              </a:tblGrid>
              <a:tr h="249093">
                <a:tc>
                  <a:txBody>
                    <a:bodyPr/>
                    <a:lstStyle/>
                    <a:p>
                      <a:pPr algn="ctr"/>
                      <a:r>
                        <a:rPr lang="en-US" sz="1200" dirty="0"/>
                        <a:t>#</a:t>
                      </a:r>
                    </a:p>
                  </a:txBody>
                  <a:tcPr anchor="ctr"/>
                </a:tc>
                <a:tc>
                  <a:txBody>
                    <a:bodyPr/>
                    <a:lstStyle/>
                    <a:p>
                      <a:pPr algn="ctr"/>
                      <a:r>
                        <a:rPr lang="en-US" sz="1200" dirty="0"/>
                        <a:t>Parameter</a:t>
                      </a:r>
                    </a:p>
                  </a:txBody>
                  <a:tcPr anchor="ctr"/>
                </a:tc>
                <a:tc>
                  <a:txBody>
                    <a:bodyPr/>
                    <a:lstStyle/>
                    <a:p>
                      <a:pPr marL="0" algn="ctr" defTabSz="914400" rtl="0" eaLnBrk="1" fontAlgn="b" latinLnBrk="0" hangingPunct="1"/>
                      <a:r>
                        <a:rPr lang="en-US" sz="1200" b="1" kern="1200" dirty="0">
                          <a:solidFill>
                            <a:schemeClr val="lt1"/>
                          </a:solidFill>
                          <a:latin typeface="+mn-lt"/>
                          <a:ea typeface="+mn-ea"/>
                          <a:cs typeface="+mn-cs"/>
                        </a:rPr>
                        <a:t>Bank</a:t>
                      </a:r>
                    </a:p>
                  </a:txBody>
                  <a:tcPr marL="95250" marR="6350" marT="6350" marB="0" anchor="ctr"/>
                </a:tc>
                <a:tc>
                  <a:txBody>
                    <a:bodyPr/>
                    <a:lstStyle/>
                    <a:p>
                      <a:pPr marL="0" algn="ctr" defTabSz="914400" rtl="0" eaLnBrk="1" fontAlgn="b" latinLnBrk="0" hangingPunct="1"/>
                      <a:r>
                        <a:rPr lang="en-US" sz="1200" b="1" kern="1200" dirty="0">
                          <a:solidFill>
                            <a:schemeClr val="lt1"/>
                          </a:solidFill>
                          <a:latin typeface="+mn-lt"/>
                          <a:ea typeface="+mn-ea"/>
                          <a:cs typeface="+mn-cs"/>
                        </a:rPr>
                        <a:t>Financing company</a:t>
                      </a:r>
                    </a:p>
                  </a:txBody>
                  <a:tcPr marL="95250" marR="6350" marT="6350" marB="0" anchor="ctr"/>
                </a:tc>
                <a:tc>
                  <a:txBody>
                    <a:bodyPr/>
                    <a:lstStyle/>
                    <a:p>
                      <a:pPr marL="0" algn="ctr" defTabSz="914400" rtl="0" eaLnBrk="1" fontAlgn="b" latinLnBrk="0" hangingPunct="1"/>
                      <a:r>
                        <a:rPr lang="en-US" sz="1200" b="1" kern="1200" dirty="0">
                          <a:solidFill>
                            <a:schemeClr val="lt1"/>
                          </a:solidFill>
                          <a:latin typeface="+mn-lt"/>
                          <a:ea typeface="+mn-ea"/>
                          <a:cs typeface="+mn-cs"/>
                        </a:rPr>
                        <a:t>Lending company</a:t>
                      </a:r>
                    </a:p>
                  </a:txBody>
                  <a:tcPr marL="95250" marR="6350" marT="6350" marB="0" anchor="ctr"/>
                </a:tc>
                <a:tc>
                  <a:txBody>
                    <a:bodyPr/>
                    <a:lstStyle/>
                    <a:p>
                      <a:pPr marL="0" algn="ctr" defTabSz="914400" rtl="0" eaLnBrk="1" fontAlgn="b" latinLnBrk="0" hangingPunct="1"/>
                      <a:r>
                        <a:rPr lang="en-US" sz="1200" b="1" kern="1200" dirty="0">
                          <a:solidFill>
                            <a:schemeClr val="lt1"/>
                          </a:solidFill>
                          <a:latin typeface="+mn-lt"/>
                          <a:ea typeface="+mn-ea"/>
                          <a:cs typeface="+mn-cs"/>
                        </a:rPr>
                        <a:t>Cooperative</a:t>
                      </a:r>
                    </a:p>
                  </a:txBody>
                  <a:tcPr marL="95250" marR="6350" marT="6350" marB="0" anchor="ctr"/>
                </a:tc>
                <a:tc>
                  <a:txBody>
                    <a:bodyPr/>
                    <a:lstStyle/>
                    <a:p>
                      <a:pPr marL="0" algn="ctr" defTabSz="914400" rtl="0" eaLnBrk="1" fontAlgn="b" latinLnBrk="0" hangingPunct="1"/>
                      <a:r>
                        <a:rPr lang="en-US" sz="1200" b="1" kern="1200" dirty="0" err="1">
                          <a:solidFill>
                            <a:schemeClr val="lt1"/>
                          </a:solidFill>
                          <a:latin typeface="+mn-lt"/>
                          <a:ea typeface="+mn-ea"/>
                          <a:cs typeface="+mn-cs"/>
                        </a:rPr>
                        <a:t>PawnShop</a:t>
                      </a:r>
                      <a:endParaRPr lang="en-US" sz="1200" b="1" kern="1200" dirty="0">
                        <a:solidFill>
                          <a:schemeClr val="lt1"/>
                        </a:solidFill>
                        <a:latin typeface="+mn-lt"/>
                        <a:ea typeface="+mn-ea"/>
                        <a:cs typeface="+mn-cs"/>
                      </a:endParaRPr>
                    </a:p>
                  </a:txBody>
                  <a:tcPr marL="95250" marR="6350" marT="6350" marB="0" anchor="ctr"/>
                </a:tc>
                <a:extLst>
                  <a:ext uri="{0D108BD9-81ED-4DB2-BD59-A6C34878D82A}">
                    <a16:rowId xmlns:a16="http://schemas.microsoft.com/office/drawing/2014/main" val="10000"/>
                  </a:ext>
                </a:extLst>
              </a:tr>
              <a:tr h="1136356">
                <a:tc>
                  <a:txBody>
                    <a:bodyPr/>
                    <a:lstStyle/>
                    <a:p>
                      <a:pPr algn="ctr"/>
                      <a:r>
                        <a:rPr lang="en-US" sz="1200" b="0" dirty="0">
                          <a:solidFill>
                            <a:srgbClr val="000000"/>
                          </a:solidFill>
                        </a:rPr>
                        <a:t>1</a:t>
                      </a:r>
                    </a:p>
                  </a:txBody>
                  <a:tcPr anchor="ctr"/>
                </a:tc>
                <a:tc>
                  <a:txBody>
                    <a:bodyPr/>
                    <a:lstStyle/>
                    <a:p>
                      <a:pPr algn="l"/>
                      <a:r>
                        <a:rPr lang="en-US" sz="1200" b="0" dirty="0">
                          <a:solidFill>
                            <a:srgbClr val="000000"/>
                          </a:solidFill>
                        </a:rPr>
                        <a:t>Main purpose </a:t>
                      </a:r>
                    </a:p>
                  </a:txBody>
                  <a:tcPr anchor="ctr"/>
                </a:tc>
                <a:tc>
                  <a:txBody>
                    <a:bodyPr/>
                    <a:lstStyle/>
                    <a:p>
                      <a:pPr algn="ctr"/>
                      <a:r>
                        <a:rPr lang="en-US" sz="1200" dirty="0">
                          <a:solidFill>
                            <a:srgbClr val="000000"/>
                          </a:solidFill>
                        </a:rPr>
                        <a:t>Full-range banking</a:t>
                      </a:r>
                      <a:r>
                        <a:rPr lang="en-US" sz="1200" baseline="0" dirty="0">
                          <a:solidFill>
                            <a:srgbClr val="000000"/>
                          </a:solidFill>
                        </a:rPr>
                        <a:t> activity for retail and corporate banking</a:t>
                      </a:r>
                      <a:endParaRPr lang="en-US" sz="1200" dirty="0">
                        <a:solidFill>
                          <a:srgbClr val="000000"/>
                        </a:solidFill>
                      </a:endParaRPr>
                    </a:p>
                  </a:txBody>
                  <a:tcPr anchor="ctr"/>
                </a:tc>
                <a:tc>
                  <a:txBody>
                    <a:bodyPr/>
                    <a:lstStyle/>
                    <a:p>
                      <a:pPr algn="ctr"/>
                      <a:r>
                        <a:rPr lang="en-US" sz="1200" baseline="0" dirty="0">
                          <a:solidFill>
                            <a:srgbClr val="000000"/>
                          </a:solidFill>
                        </a:rPr>
                        <a:t>Limited licence allowed to conduct consumer finance, allowed to borrow funds from more than 19 investors</a:t>
                      </a:r>
                      <a:endParaRPr lang="en-US" sz="1200" dirty="0">
                        <a:solidFill>
                          <a:srgbClr val="000000"/>
                        </a:solidFill>
                      </a:endParaRPr>
                    </a:p>
                  </a:txBody>
                  <a:tcPr anchor="ctr"/>
                </a:tc>
                <a:tc>
                  <a:txBody>
                    <a:bodyPr/>
                    <a:lstStyle/>
                    <a:p>
                      <a:pPr algn="ctr"/>
                      <a:r>
                        <a:rPr lang="en-US" sz="1200" dirty="0">
                          <a:solidFill>
                            <a:srgbClr val="000000"/>
                          </a:solidFill>
                        </a:rPr>
                        <a:t>Granting loans</a:t>
                      </a:r>
                    </a:p>
                    <a:p>
                      <a:pPr algn="ctr"/>
                      <a:r>
                        <a:rPr lang="en-US" sz="1200" dirty="0">
                          <a:solidFill>
                            <a:srgbClr val="000000"/>
                          </a:solidFill>
                        </a:rPr>
                        <a:t>from its own capital funds</a:t>
                      </a:r>
                      <a:r>
                        <a:rPr lang="en-US" sz="1200" baseline="0" dirty="0">
                          <a:solidFill>
                            <a:srgbClr val="000000"/>
                          </a:solidFill>
                        </a:rPr>
                        <a:t> (capital could be borrowed </a:t>
                      </a:r>
                      <a:r>
                        <a:rPr lang="en-US" sz="1200" dirty="0">
                          <a:solidFill>
                            <a:srgbClr val="000000"/>
                          </a:solidFill>
                        </a:rPr>
                        <a:t>not more than</a:t>
                      </a:r>
                    </a:p>
                    <a:p>
                      <a:pPr algn="ctr"/>
                      <a:r>
                        <a:rPr lang="en-US" sz="1200" dirty="0">
                          <a:solidFill>
                            <a:srgbClr val="000000"/>
                          </a:solidFill>
                        </a:rPr>
                        <a:t>19 individuals)</a:t>
                      </a:r>
                      <a:endParaRPr lang="ru-RU" sz="1200" dirty="0">
                        <a:solidFill>
                          <a:srgbClr val="000000"/>
                        </a:solidFill>
                      </a:endParaRPr>
                    </a:p>
                  </a:txBody>
                  <a:tcPr anchor="ctr"/>
                </a:tc>
                <a:tc>
                  <a:txBody>
                    <a:bodyPr/>
                    <a:lstStyle/>
                    <a:p>
                      <a:pPr algn="ctr"/>
                      <a:r>
                        <a:rPr lang="en-US" sz="1200" dirty="0">
                          <a:solidFill>
                            <a:srgbClr val="000000"/>
                          </a:solidFill>
                        </a:rPr>
                        <a:t>Credit operations that are owned and operated by its members.</a:t>
                      </a:r>
                      <a:r>
                        <a:rPr lang="en-US" sz="1200" baseline="0" dirty="0">
                          <a:solidFill>
                            <a:srgbClr val="000000"/>
                          </a:solidFill>
                        </a:rPr>
                        <a:t> Loans granted from owners funds.</a:t>
                      </a:r>
                      <a:endParaRPr lang="en-US" sz="1200" dirty="0">
                        <a:solidFill>
                          <a:srgbClr val="000000"/>
                        </a:solidFill>
                      </a:endParaRPr>
                    </a:p>
                  </a:txBody>
                  <a:tcPr anchor="ctr"/>
                </a:tc>
                <a:tc>
                  <a:txBody>
                    <a:bodyPr/>
                    <a:lstStyle/>
                    <a:p>
                      <a:pPr algn="ctr"/>
                      <a:r>
                        <a:rPr lang="en-US" sz="1200" dirty="0">
                          <a:solidFill>
                            <a:srgbClr val="000000"/>
                          </a:solidFill>
                        </a:rPr>
                        <a:t>Credit operations with pledge</a:t>
                      </a:r>
                      <a:r>
                        <a:rPr lang="en-US" sz="1200" baseline="0" dirty="0">
                          <a:solidFill>
                            <a:srgbClr val="000000"/>
                          </a:solidFill>
                        </a:rPr>
                        <a:t> </a:t>
                      </a:r>
                      <a:endParaRPr lang="en-US" sz="1200" dirty="0">
                        <a:solidFill>
                          <a:srgbClr val="000000"/>
                        </a:solidFill>
                      </a:endParaRPr>
                    </a:p>
                  </a:txBody>
                  <a:tcPr anchor="ctr"/>
                </a:tc>
                <a:extLst>
                  <a:ext uri="{0D108BD9-81ED-4DB2-BD59-A6C34878D82A}">
                    <a16:rowId xmlns:a16="http://schemas.microsoft.com/office/drawing/2014/main" val="10001"/>
                  </a:ext>
                </a:extLst>
              </a:tr>
              <a:tr h="415155">
                <a:tc>
                  <a:txBody>
                    <a:bodyPr/>
                    <a:lstStyle/>
                    <a:p>
                      <a:pPr algn="ctr"/>
                      <a:r>
                        <a:rPr lang="en-US" sz="1200" b="0" dirty="0">
                          <a:solidFill>
                            <a:srgbClr val="000000"/>
                          </a:solidFill>
                        </a:rPr>
                        <a:t>3</a:t>
                      </a:r>
                    </a:p>
                  </a:txBody>
                  <a:tcPr anchor="ctr"/>
                </a:tc>
                <a:tc>
                  <a:txBody>
                    <a:bodyPr/>
                    <a:lstStyle/>
                    <a:p>
                      <a:pPr algn="l"/>
                      <a:r>
                        <a:rPr lang="en-US" sz="1200" b="0" dirty="0">
                          <a:solidFill>
                            <a:srgbClr val="000000"/>
                          </a:solidFill>
                        </a:rPr>
                        <a:t>Regulation</a:t>
                      </a:r>
                    </a:p>
                  </a:txBody>
                  <a:tcPr anchor="ctr"/>
                </a:tc>
                <a:tc>
                  <a:txBody>
                    <a:bodyPr/>
                    <a:lstStyle/>
                    <a:p>
                      <a:pPr algn="ctr"/>
                      <a:r>
                        <a:rPr lang="en-US" sz="1200" dirty="0">
                          <a:solidFill>
                            <a:srgbClr val="000000"/>
                          </a:solidFill>
                        </a:rPr>
                        <a:t>Banco</a:t>
                      </a:r>
                      <a:r>
                        <a:rPr lang="en-US" sz="1200" baseline="0" dirty="0">
                          <a:solidFill>
                            <a:srgbClr val="000000"/>
                          </a:solidFill>
                        </a:rPr>
                        <a:t> Central</a:t>
                      </a:r>
                      <a:endParaRPr lang="en-US" sz="1200" dirty="0">
                        <a:solidFill>
                          <a:srgbClr val="000000"/>
                        </a:solidFill>
                      </a:endParaRPr>
                    </a:p>
                  </a:txBody>
                  <a:tcPr anchor="ctr"/>
                </a:tc>
                <a:tc>
                  <a:txBody>
                    <a:bodyPr/>
                    <a:lstStyle/>
                    <a:p>
                      <a:pPr algn="ctr"/>
                      <a:r>
                        <a:rPr lang="en-US" sz="1200" dirty="0">
                          <a:solidFill>
                            <a:srgbClr val="000000"/>
                          </a:solidFill>
                        </a:rPr>
                        <a:t>Security</a:t>
                      </a:r>
                      <a:r>
                        <a:rPr lang="en-US" sz="1200" baseline="0" dirty="0">
                          <a:solidFill>
                            <a:srgbClr val="000000"/>
                          </a:solidFill>
                        </a:rPr>
                        <a:t> Exchange Commission</a:t>
                      </a:r>
                      <a:endParaRPr lang="en-US" sz="1200" dirty="0">
                        <a:solidFill>
                          <a:srgbClr val="000000"/>
                        </a:solidFill>
                      </a:endParaRPr>
                    </a:p>
                  </a:txBody>
                  <a:tcPr anchor="ctr"/>
                </a:tc>
                <a:tc>
                  <a:txBody>
                    <a:bodyPr/>
                    <a:lstStyle/>
                    <a:p>
                      <a:pPr algn="ctr"/>
                      <a:r>
                        <a:rPr lang="en-US" sz="1200" dirty="0">
                          <a:solidFill>
                            <a:srgbClr val="000000"/>
                          </a:solidFill>
                        </a:rPr>
                        <a:t>Security</a:t>
                      </a:r>
                      <a:r>
                        <a:rPr lang="en-US" sz="1200" baseline="0" dirty="0">
                          <a:solidFill>
                            <a:srgbClr val="000000"/>
                          </a:solidFill>
                        </a:rPr>
                        <a:t> Exchange Commission</a:t>
                      </a:r>
                      <a:endParaRPr lang="en-US" sz="1200" dirty="0">
                        <a:solidFill>
                          <a:srgbClr val="000000"/>
                        </a:solidFill>
                      </a:endParaRPr>
                    </a:p>
                  </a:txBody>
                  <a:tcPr anchor="ctr"/>
                </a:tc>
                <a:tc>
                  <a:txBody>
                    <a:bodyPr/>
                    <a:lstStyle/>
                    <a:p>
                      <a:pPr algn="ctr"/>
                      <a:r>
                        <a:rPr lang="en-US" sz="1200" dirty="0">
                          <a:solidFill>
                            <a:srgbClr val="000000"/>
                          </a:solidFill>
                        </a:rPr>
                        <a:t>Security</a:t>
                      </a:r>
                      <a:r>
                        <a:rPr lang="en-US" sz="1200" baseline="0" dirty="0">
                          <a:solidFill>
                            <a:srgbClr val="000000"/>
                          </a:solidFill>
                        </a:rPr>
                        <a:t> Exchange Commission</a:t>
                      </a:r>
                      <a:endParaRPr lang="en-US" sz="1200" dirty="0">
                        <a:solidFill>
                          <a:srgbClr val="00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Banco</a:t>
                      </a:r>
                      <a:r>
                        <a:rPr lang="en-US" sz="1200" baseline="0" dirty="0">
                          <a:solidFill>
                            <a:srgbClr val="000000"/>
                          </a:solidFill>
                        </a:rPr>
                        <a:t> Central</a:t>
                      </a:r>
                      <a:endParaRPr lang="en-US" sz="1200" dirty="0">
                        <a:solidFill>
                          <a:srgbClr val="000000"/>
                        </a:solidFill>
                      </a:endParaRPr>
                    </a:p>
                  </a:txBody>
                  <a:tcPr anchor="ctr"/>
                </a:tc>
                <a:extLst>
                  <a:ext uri="{0D108BD9-81ED-4DB2-BD59-A6C34878D82A}">
                    <a16:rowId xmlns:a16="http://schemas.microsoft.com/office/drawing/2014/main" val="10002"/>
                  </a:ext>
                </a:extLst>
              </a:tr>
              <a:tr h="415155">
                <a:tc>
                  <a:txBody>
                    <a:bodyPr/>
                    <a:lstStyle/>
                    <a:p>
                      <a:pPr algn="ctr"/>
                      <a:r>
                        <a:rPr lang="en-US" sz="1200" b="0" dirty="0">
                          <a:solidFill>
                            <a:srgbClr val="000000"/>
                          </a:solidFill>
                        </a:rPr>
                        <a:t>2</a:t>
                      </a:r>
                    </a:p>
                  </a:txBody>
                  <a:tcPr anchor="ctr"/>
                </a:tc>
                <a:tc>
                  <a:txBody>
                    <a:bodyPr/>
                    <a:lstStyle/>
                    <a:p>
                      <a:pPr algn="l"/>
                      <a:r>
                        <a:rPr lang="en-US" sz="1200" b="0" dirty="0">
                          <a:solidFill>
                            <a:srgbClr val="000000"/>
                          </a:solidFill>
                        </a:rPr>
                        <a:t>Minimum paid-in capitalization </a:t>
                      </a:r>
                    </a:p>
                  </a:txBody>
                  <a:tcPr anchor="ctr"/>
                </a:tc>
                <a:tc>
                  <a:txBody>
                    <a:bodyPr/>
                    <a:lstStyle/>
                    <a:p>
                      <a:pPr algn="ctr"/>
                      <a:r>
                        <a:rPr lang="en-US" sz="1200" dirty="0">
                          <a:solidFill>
                            <a:srgbClr val="000000"/>
                          </a:solidFill>
                        </a:rPr>
                        <a:t>$54 000K</a:t>
                      </a:r>
                    </a:p>
                  </a:txBody>
                  <a:tcPr anchor="ctr"/>
                </a:tc>
                <a:tc>
                  <a:txBody>
                    <a:bodyPr/>
                    <a:lstStyle/>
                    <a:p>
                      <a:pPr algn="ctr"/>
                      <a:r>
                        <a:rPr lang="en-US" sz="1200" dirty="0">
                          <a:solidFill>
                            <a:srgbClr val="000000"/>
                          </a:solidFill>
                        </a:rPr>
                        <a:t>$225K</a:t>
                      </a:r>
                    </a:p>
                  </a:txBody>
                  <a:tcPr anchor="ctr"/>
                </a:tc>
                <a:tc>
                  <a:txBody>
                    <a:bodyPr/>
                    <a:lstStyle/>
                    <a:p>
                      <a:pPr algn="ctr"/>
                      <a:r>
                        <a:rPr lang="en-US" sz="1200" dirty="0">
                          <a:solidFill>
                            <a:srgbClr val="000000"/>
                          </a:solidFill>
                        </a:rPr>
                        <a:t>$22K</a:t>
                      </a:r>
                    </a:p>
                  </a:txBody>
                  <a:tcPr anchor="ctr"/>
                </a:tc>
                <a:tc>
                  <a:txBody>
                    <a:bodyPr/>
                    <a:lstStyle/>
                    <a:p>
                      <a:pPr algn="ctr"/>
                      <a:r>
                        <a:rPr lang="en-US" sz="1200" dirty="0">
                          <a:solidFill>
                            <a:srgbClr val="000000"/>
                          </a:solidFill>
                        </a:rPr>
                        <a:t>$56K</a:t>
                      </a:r>
                    </a:p>
                  </a:txBody>
                  <a:tcPr anchor="ctr"/>
                </a:tc>
                <a:tc>
                  <a:txBody>
                    <a:bodyPr/>
                    <a:lstStyle/>
                    <a:p>
                      <a:pPr algn="ctr"/>
                      <a:r>
                        <a:rPr lang="en-US" sz="1200" kern="1200" dirty="0">
                          <a:solidFill>
                            <a:srgbClr val="000000"/>
                          </a:solidFill>
                          <a:latin typeface="+mn-lt"/>
                          <a:ea typeface="+mn-ea"/>
                          <a:cs typeface="+mn-cs"/>
                        </a:rPr>
                        <a:t>$2K</a:t>
                      </a:r>
                    </a:p>
                  </a:txBody>
                  <a:tcPr anchor="ctr"/>
                </a:tc>
                <a:extLst>
                  <a:ext uri="{0D108BD9-81ED-4DB2-BD59-A6C34878D82A}">
                    <a16:rowId xmlns:a16="http://schemas.microsoft.com/office/drawing/2014/main" val="10005"/>
                  </a:ext>
                </a:extLst>
              </a:tr>
              <a:tr h="415155">
                <a:tc>
                  <a:txBody>
                    <a:bodyPr/>
                    <a:lstStyle/>
                    <a:p>
                      <a:pPr algn="ctr"/>
                      <a:r>
                        <a:rPr lang="en-US" sz="1200" b="0" dirty="0">
                          <a:solidFill>
                            <a:srgbClr val="000000"/>
                          </a:solidFill>
                        </a:rPr>
                        <a:t>3</a:t>
                      </a:r>
                    </a:p>
                  </a:txBody>
                  <a:tcPr anchor="ctr"/>
                </a:tc>
                <a:tc>
                  <a:txBody>
                    <a:bodyPr/>
                    <a:lstStyle/>
                    <a:p>
                      <a:pPr algn="l"/>
                      <a:r>
                        <a:rPr lang="en-US" sz="1200" b="0" dirty="0">
                          <a:solidFill>
                            <a:srgbClr val="000000"/>
                          </a:solidFill>
                        </a:rPr>
                        <a:t>Max foreign capital share</a:t>
                      </a:r>
                    </a:p>
                  </a:txBody>
                  <a:tcPr anchor="ctr"/>
                </a:tc>
                <a:tc>
                  <a:txBody>
                    <a:bodyPr/>
                    <a:lstStyle/>
                    <a:p>
                      <a:pPr algn="ctr"/>
                      <a:r>
                        <a:rPr lang="en-US" sz="1200" dirty="0">
                          <a:solidFill>
                            <a:srgbClr val="000000"/>
                          </a:solidFill>
                        </a:rPr>
                        <a:t>40%</a:t>
                      </a:r>
                    </a:p>
                  </a:txBody>
                  <a:tcPr anchor="ctr"/>
                </a:tc>
                <a:tc>
                  <a:txBody>
                    <a:bodyPr/>
                    <a:lstStyle/>
                    <a:p>
                      <a:pPr algn="ctr"/>
                      <a:r>
                        <a:rPr lang="en-US" sz="1200" dirty="0">
                          <a:solidFill>
                            <a:srgbClr val="000000"/>
                          </a:solidFill>
                        </a:rPr>
                        <a:t>60%</a:t>
                      </a:r>
                    </a:p>
                  </a:txBody>
                  <a:tcPr anchor="ctr"/>
                </a:tc>
                <a:tc>
                  <a:txBody>
                    <a:bodyPr/>
                    <a:lstStyle/>
                    <a:p>
                      <a:pPr algn="ctr"/>
                      <a:r>
                        <a:rPr lang="en-US" sz="1200" dirty="0">
                          <a:solidFill>
                            <a:srgbClr val="000000"/>
                          </a:solidFill>
                        </a:rPr>
                        <a:t>49%</a:t>
                      </a:r>
                    </a:p>
                  </a:txBody>
                  <a:tcPr anchor="ctr"/>
                </a:tc>
                <a:tc>
                  <a:txBody>
                    <a:bodyPr/>
                    <a:lstStyle/>
                    <a:p>
                      <a:pPr algn="ctr"/>
                      <a:r>
                        <a:rPr lang="en-US" sz="1200" dirty="0">
                          <a:solidFill>
                            <a:srgbClr val="000000"/>
                          </a:solidFill>
                        </a:rPr>
                        <a:t>-</a:t>
                      </a:r>
                    </a:p>
                  </a:txBody>
                  <a:tcPr anchor="ctr"/>
                </a:tc>
                <a:tc>
                  <a:txBody>
                    <a:bodyPr/>
                    <a:lstStyle/>
                    <a:p>
                      <a:pPr algn="ctr"/>
                      <a:r>
                        <a:rPr lang="en-US" sz="1200" dirty="0">
                          <a:solidFill>
                            <a:srgbClr val="000000"/>
                          </a:solidFill>
                        </a:rPr>
                        <a:t>30%</a:t>
                      </a:r>
                    </a:p>
                  </a:txBody>
                  <a:tcPr anchor="ctr"/>
                </a:tc>
                <a:extLst>
                  <a:ext uri="{0D108BD9-81ED-4DB2-BD59-A6C34878D82A}">
                    <a16:rowId xmlns:a16="http://schemas.microsoft.com/office/drawing/2014/main" val="10003"/>
                  </a:ext>
                </a:extLst>
              </a:tr>
              <a:tr h="581218">
                <a:tc>
                  <a:txBody>
                    <a:bodyPr/>
                    <a:lstStyle/>
                    <a:p>
                      <a:pPr algn="ctr"/>
                      <a:r>
                        <a:rPr lang="en-US" sz="1200" b="0" dirty="0">
                          <a:solidFill>
                            <a:srgbClr val="000000"/>
                          </a:solidFill>
                        </a:rPr>
                        <a:t>4</a:t>
                      </a:r>
                    </a:p>
                  </a:txBody>
                  <a:tcPr anchor="ctr"/>
                </a:tc>
                <a:tc>
                  <a:txBody>
                    <a:bodyPr/>
                    <a:lstStyle/>
                    <a:p>
                      <a:pPr algn="l"/>
                      <a:r>
                        <a:rPr lang="en-US" sz="1200" b="0" dirty="0">
                          <a:solidFill>
                            <a:srgbClr val="000000"/>
                          </a:solidFill>
                        </a:rPr>
                        <a:t>Possibility to sell</a:t>
                      </a:r>
                      <a:r>
                        <a:rPr lang="en-US" sz="1200" b="0" baseline="0" dirty="0">
                          <a:solidFill>
                            <a:srgbClr val="000000"/>
                          </a:solidFill>
                        </a:rPr>
                        <a:t> </a:t>
                      </a:r>
                      <a:r>
                        <a:rPr lang="en-US" sz="1200" b="0" dirty="0">
                          <a:solidFill>
                            <a:srgbClr val="000000"/>
                          </a:solidFill>
                        </a:rPr>
                        <a:t>retail credit products </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ru-RU" sz="1200" kern="1200" dirty="0">
                          <a:solidFill>
                            <a:srgbClr val="000000"/>
                          </a:solidFill>
                          <a:latin typeface="+mn-lt"/>
                          <a:ea typeface="+mn-ea"/>
                          <a:cs typeface="+mn-cs"/>
                        </a:rPr>
                        <a:t>Yes , </a:t>
                      </a:r>
                      <a:r>
                        <a:rPr lang="en-US" sz="1200" kern="1200" dirty="0">
                          <a:solidFill>
                            <a:srgbClr val="000000"/>
                          </a:solidFill>
                          <a:latin typeface="+mn-lt"/>
                          <a:ea typeface="+mn-ea"/>
                          <a:cs typeface="+mn-cs"/>
                        </a:rPr>
                        <a:t>all the products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ru-RU" sz="1200" kern="1200" dirty="0">
                          <a:solidFill>
                            <a:srgbClr val="000000"/>
                          </a:solidFill>
                          <a:latin typeface="+mn-lt"/>
                          <a:ea typeface="+mn-ea"/>
                          <a:cs typeface="+mn-cs"/>
                        </a:rPr>
                        <a:t>Yes, </a:t>
                      </a:r>
                      <a:r>
                        <a:rPr lang="en-US" sz="1200" kern="1200" dirty="0">
                          <a:solidFill>
                            <a:srgbClr val="000000"/>
                          </a:solidFill>
                          <a:latin typeface="+mn-lt"/>
                          <a:ea typeface="+mn-ea"/>
                          <a:cs typeface="+mn-cs"/>
                        </a:rPr>
                        <a:t>all the products</a:t>
                      </a:r>
                    </a:p>
                  </a:txBody>
                  <a:tcPr anchor="ctr"/>
                </a:tc>
                <a:tc>
                  <a:txBody>
                    <a:bodyPr/>
                    <a:lstStyle/>
                    <a:p>
                      <a:pPr algn="ctr"/>
                      <a:r>
                        <a:rPr lang="ru-RU" sz="1200" kern="1200" dirty="0">
                          <a:solidFill>
                            <a:srgbClr val="000000"/>
                          </a:solidFill>
                          <a:latin typeface="+mn-lt"/>
                          <a:ea typeface="+mn-ea"/>
                          <a:cs typeface="+mn-cs"/>
                        </a:rPr>
                        <a:t>Yes, </a:t>
                      </a:r>
                      <a:r>
                        <a:rPr lang="en-US" sz="1200" kern="1200" dirty="0">
                          <a:solidFill>
                            <a:srgbClr val="000000"/>
                          </a:solidFill>
                          <a:latin typeface="+mn-lt"/>
                          <a:ea typeface="+mn-ea"/>
                          <a:cs typeface="+mn-cs"/>
                        </a:rPr>
                        <a:t>all the </a:t>
                      </a:r>
                    </a:p>
                    <a:p>
                      <a:pPr algn="ctr"/>
                      <a:r>
                        <a:rPr lang="en-US" sz="1200" kern="1200" dirty="0">
                          <a:solidFill>
                            <a:srgbClr val="000000"/>
                          </a:solidFill>
                          <a:latin typeface="+mn-lt"/>
                          <a:ea typeface="+mn-ea"/>
                          <a:cs typeface="+mn-cs"/>
                        </a:rPr>
                        <a:t>products</a:t>
                      </a:r>
                    </a:p>
                  </a:txBody>
                  <a:tcPr anchor="ctr"/>
                </a:tc>
                <a:tc>
                  <a:txBody>
                    <a:bodyPr/>
                    <a:lstStyle/>
                    <a:p>
                      <a:pPr algn="ctr"/>
                      <a:r>
                        <a:rPr lang="ru-RU" sz="1200" kern="1200" dirty="0">
                          <a:solidFill>
                            <a:srgbClr val="000000"/>
                          </a:solidFill>
                          <a:latin typeface="+mn-lt"/>
                          <a:ea typeface="+mn-ea"/>
                          <a:cs typeface="+mn-cs"/>
                        </a:rPr>
                        <a:t>Yes, except credit cards</a:t>
                      </a:r>
                      <a:endParaRPr lang="en-US" sz="1200" kern="1200" dirty="0">
                        <a:solidFill>
                          <a:srgbClr val="000000"/>
                        </a:solidFill>
                        <a:latin typeface="+mn-lt"/>
                        <a:ea typeface="+mn-ea"/>
                        <a:cs typeface="+mn-cs"/>
                      </a:endParaRPr>
                    </a:p>
                  </a:txBody>
                  <a:tcPr anchor="ctr"/>
                </a:tc>
                <a:tc>
                  <a:txBody>
                    <a:bodyPr/>
                    <a:lstStyle/>
                    <a:p>
                      <a:pPr algn="ctr"/>
                      <a:r>
                        <a:rPr lang="en-US" sz="1200" kern="1200" dirty="0">
                          <a:solidFill>
                            <a:srgbClr val="000000"/>
                          </a:solidFill>
                          <a:latin typeface="+mn-lt"/>
                          <a:ea typeface="+mn-ea"/>
                          <a:cs typeface="+mn-cs"/>
                        </a:rPr>
                        <a:t>Yes, secured</a:t>
                      </a:r>
                    </a:p>
                  </a:txBody>
                  <a:tcPr anchor="ctr"/>
                </a:tc>
                <a:extLst>
                  <a:ext uri="{0D108BD9-81ED-4DB2-BD59-A6C34878D82A}">
                    <a16:rowId xmlns:a16="http://schemas.microsoft.com/office/drawing/2014/main" val="2792525731"/>
                  </a:ext>
                </a:extLst>
              </a:tr>
              <a:tr h="747280">
                <a:tc>
                  <a:txBody>
                    <a:bodyPr/>
                    <a:lstStyle/>
                    <a:p>
                      <a:pPr algn="ctr"/>
                      <a:r>
                        <a:rPr lang="en-US" sz="1200" b="0" dirty="0">
                          <a:solidFill>
                            <a:srgbClr val="000000"/>
                          </a:solidFill>
                        </a:rPr>
                        <a:t>5</a:t>
                      </a:r>
                    </a:p>
                  </a:txBody>
                  <a:tcPr anchor="ctr"/>
                </a:tc>
                <a:tc>
                  <a:txBody>
                    <a:bodyPr/>
                    <a:lstStyle/>
                    <a:p>
                      <a:pPr algn="l"/>
                      <a:r>
                        <a:rPr lang="en-US" sz="1200" b="0" dirty="0">
                          <a:solidFill>
                            <a:srgbClr val="000000"/>
                          </a:solidFill>
                        </a:rPr>
                        <a:t>Possibility to collect retail deposits from individuals</a:t>
                      </a:r>
                    </a:p>
                  </a:txBody>
                  <a:tcPr anchor="ctr"/>
                </a:tc>
                <a:tc>
                  <a:txBody>
                    <a:bodyPr/>
                    <a:lstStyle/>
                    <a:p>
                      <a:pPr algn="ctr"/>
                      <a:r>
                        <a:rPr lang="en-US" sz="1200" kern="1200" dirty="0">
                          <a:solidFill>
                            <a:srgbClr val="000000"/>
                          </a:solidFill>
                          <a:latin typeface="+mn-lt"/>
                          <a:ea typeface="+mn-ea"/>
                          <a:cs typeface="+mn-cs"/>
                        </a:rPr>
                        <a:t>Yes </a:t>
                      </a:r>
                    </a:p>
                  </a:txBody>
                  <a:tcPr anchor="ctr"/>
                </a:tc>
                <a:tc>
                  <a:txBody>
                    <a:bodyPr/>
                    <a:lstStyle/>
                    <a:p>
                      <a:pPr algn="ctr"/>
                      <a:r>
                        <a:rPr lang="en-US" sz="1200" kern="1200" dirty="0">
                          <a:solidFill>
                            <a:srgbClr val="000000"/>
                          </a:solidFill>
                          <a:latin typeface="+mn-lt"/>
                          <a:ea typeface="+mn-ea"/>
                          <a:cs typeface="+mn-cs"/>
                        </a:rPr>
                        <a:t>Yes, on condition of receiving additional BSP* approval</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Not</a:t>
                      </a:r>
                      <a:r>
                        <a:rPr lang="en-US" sz="1200" kern="1200" baseline="0" dirty="0">
                          <a:solidFill>
                            <a:srgbClr val="000000"/>
                          </a:solidFill>
                          <a:latin typeface="+mn-lt"/>
                          <a:ea typeface="+mn-ea"/>
                          <a:cs typeface="+mn-cs"/>
                        </a:rPr>
                        <a:t> allowed</a:t>
                      </a:r>
                      <a:endParaRPr lang="ru-RU" sz="1200" kern="1200" dirty="0">
                        <a:solidFill>
                          <a:srgbClr val="000000"/>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Not</a:t>
                      </a:r>
                      <a:r>
                        <a:rPr lang="en-US" sz="1200" kern="1200" baseline="0" dirty="0">
                          <a:solidFill>
                            <a:srgbClr val="000000"/>
                          </a:solidFill>
                          <a:latin typeface="+mn-lt"/>
                          <a:ea typeface="+mn-ea"/>
                          <a:cs typeface="+mn-cs"/>
                        </a:rPr>
                        <a:t> allowed</a:t>
                      </a:r>
                      <a:r>
                        <a:rPr lang="en-US" sz="1200" kern="1200" dirty="0">
                          <a:solidFill>
                            <a:srgbClr val="000000"/>
                          </a:solidFill>
                          <a:latin typeface="+mn-lt"/>
                          <a:ea typeface="+mn-ea"/>
                          <a:cs typeface="+mn-cs"/>
                        </a:rPr>
                        <a:t> </a:t>
                      </a:r>
                    </a:p>
                  </a:txBody>
                  <a:tcPr anchor="ctr"/>
                </a:tc>
                <a:tc>
                  <a:txBody>
                    <a:bodyPr/>
                    <a:lstStyle/>
                    <a:p>
                      <a:pPr algn="ctr"/>
                      <a:r>
                        <a:rPr lang="en-US" sz="1200" dirty="0">
                          <a:solidFill>
                            <a:srgbClr val="000000"/>
                          </a:solidFill>
                        </a:rPr>
                        <a:t>Not Allowed </a:t>
                      </a:r>
                    </a:p>
                  </a:txBody>
                  <a:tcPr anchor="ctr"/>
                </a:tc>
                <a:extLst>
                  <a:ext uri="{0D108BD9-81ED-4DB2-BD59-A6C34878D82A}">
                    <a16:rowId xmlns:a16="http://schemas.microsoft.com/office/drawing/2014/main" val="10004"/>
                  </a:ext>
                </a:extLst>
              </a:tr>
              <a:tr h="415155">
                <a:tc>
                  <a:txBody>
                    <a:bodyPr/>
                    <a:lstStyle/>
                    <a:p>
                      <a:pPr algn="ctr"/>
                      <a:r>
                        <a:rPr lang="en-US" sz="1200" b="0" dirty="0">
                          <a:solidFill>
                            <a:srgbClr val="000000"/>
                          </a:solidFill>
                        </a:rPr>
                        <a:t>6</a:t>
                      </a:r>
                    </a:p>
                  </a:txBody>
                  <a:tcPr anchor="ctr"/>
                </a:tc>
                <a:tc>
                  <a:txBody>
                    <a:bodyPr/>
                    <a:lstStyle/>
                    <a:p>
                      <a:pPr algn="l"/>
                      <a:r>
                        <a:rPr lang="en-US" sz="1200" b="0" kern="1200" dirty="0">
                          <a:solidFill>
                            <a:srgbClr val="000000"/>
                          </a:solidFill>
                          <a:latin typeface="+mn-lt"/>
                          <a:ea typeface="+mn-ea"/>
                          <a:cs typeface="+mn-cs"/>
                        </a:rPr>
                        <a:t>Number of </a:t>
                      </a:r>
                      <a:r>
                        <a:rPr lang="en-US" sz="1200" b="0" kern="1200" dirty="0" err="1">
                          <a:solidFill>
                            <a:srgbClr val="000000"/>
                          </a:solidFill>
                          <a:latin typeface="+mn-lt"/>
                          <a:ea typeface="+mn-ea"/>
                          <a:cs typeface="+mn-cs"/>
                        </a:rPr>
                        <a:t>licences</a:t>
                      </a:r>
                      <a:r>
                        <a:rPr lang="en-US" sz="1200" b="0" kern="1200" dirty="0">
                          <a:solidFill>
                            <a:srgbClr val="000000"/>
                          </a:solidFill>
                          <a:latin typeface="+mn-lt"/>
                          <a:ea typeface="+mn-ea"/>
                          <a:cs typeface="+mn-cs"/>
                        </a:rPr>
                        <a:t>*** </a:t>
                      </a:r>
                    </a:p>
                  </a:txBody>
                  <a:tcPr anchor="ctr"/>
                </a:tc>
                <a:tc>
                  <a:txBody>
                    <a:bodyPr/>
                    <a:lstStyle/>
                    <a:p>
                      <a:pPr algn="ctr"/>
                      <a:r>
                        <a:rPr lang="en-US" sz="1200" b="0" kern="1200" dirty="0">
                          <a:solidFill>
                            <a:srgbClr val="000000"/>
                          </a:solidFill>
                          <a:latin typeface="+mn-lt"/>
                          <a:ea typeface="+mn-ea"/>
                          <a:cs typeface="+mn-cs"/>
                        </a:rPr>
                        <a:t>638</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rgbClr val="000000"/>
                          </a:solidFill>
                          <a:latin typeface="+mn-lt"/>
                          <a:ea typeface="+mn-ea"/>
                          <a:cs typeface="+mn-cs"/>
                        </a:rPr>
                        <a:t> 598</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rgbClr val="000000"/>
                          </a:solidFill>
                          <a:latin typeface="+mn-lt"/>
                          <a:ea typeface="+mn-ea"/>
                          <a:cs typeface="+mn-cs"/>
                        </a:rPr>
                        <a:t> 1 637</a:t>
                      </a:r>
                    </a:p>
                  </a:txBody>
                  <a:tcPr anchor="ctr"/>
                </a:tc>
                <a:tc>
                  <a:txBody>
                    <a:bodyPr/>
                    <a:lstStyle/>
                    <a:p>
                      <a:pPr algn="ctr"/>
                      <a:r>
                        <a:rPr lang="en-US" sz="1200" b="0" kern="1200" dirty="0">
                          <a:solidFill>
                            <a:srgbClr val="000000"/>
                          </a:solidFill>
                          <a:latin typeface="+mn-lt"/>
                          <a:ea typeface="+mn-ea"/>
                          <a:cs typeface="+mn-cs"/>
                        </a:rPr>
                        <a:t>n/a</a:t>
                      </a:r>
                    </a:p>
                  </a:txBody>
                  <a:tcPr anchor="ctr"/>
                </a:tc>
                <a:tc>
                  <a:txBody>
                    <a:bodyPr/>
                    <a:lstStyle/>
                    <a:p>
                      <a:pPr algn="ctr"/>
                      <a:r>
                        <a:rPr lang="en-US" sz="1200" b="0" kern="1200" dirty="0">
                          <a:solidFill>
                            <a:srgbClr val="000000"/>
                          </a:solidFill>
                          <a:latin typeface="+mn-lt"/>
                          <a:ea typeface="+mn-ea"/>
                          <a:cs typeface="+mn-cs"/>
                        </a:rPr>
                        <a:t>6 279</a:t>
                      </a:r>
                    </a:p>
                  </a:txBody>
                  <a:tcPr anchor="ctr"/>
                </a:tc>
                <a:extLst>
                  <a:ext uri="{0D108BD9-81ED-4DB2-BD59-A6C34878D82A}">
                    <a16:rowId xmlns:a16="http://schemas.microsoft.com/office/drawing/2014/main" val="10007"/>
                  </a:ext>
                </a:extLst>
              </a:tr>
            </a:tbl>
          </a:graphicData>
        </a:graphic>
      </p:graphicFrame>
      <p:sp>
        <p:nvSpPr>
          <p:cNvPr id="11" name="TextBox 10"/>
          <p:cNvSpPr txBox="1">
            <a:spLocks/>
          </p:cNvSpPr>
          <p:nvPr/>
        </p:nvSpPr>
        <p:spPr>
          <a:xfrm>
            <a:off x="179388" y="5541085"/>
            <a:ext cx="8785225" cy="738664"/>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Among the available official licensing options Financing company (FC) is the best option, as it will allow us to be the main shareholder with 60% share and also gives us possibility to collect retail deposits to cover funding. Furthermore SEC regulation is much less strict then Banco Central’s.</a:t>
            </a:r>
          </a:p>
        </p:txBody>
      </p:sp>
      <p:sp>
        <p:nvSpPr>
          <p:cNvPr id="6" name="TextBox 5"/>
          <p:cNvSpPr txBox="1"/>
          <p:nvPr/>
        </p:nvSpPr>
        <p:spPr>
          <a:xfrm>
            <a:off x="107504" y="6309320"/>
            <a:ext cx="8569075" cy="707886"/>
          </a:xfrm>
          <a:prstGeom prst="rect">
            <a:avLst/>
          </a:prstGeom>
          <a:noFill/>
        </p:spPr>
        <p:txBody>
          <a:bodyPr wrap="square" rtlCol="0">
            <a:spAutoFit/>
          </a:bodyPr>
          <a:lstStyle/>
          <a:p>
            <a:r>
              <a:rPr lang="en-US" sz="800" dirty="0"/>
              <a:t>* BSP – </a:t>
            </a:r>
            <a:r>
              <a:rPr lang="en-US" sz="800" dirty="0" err="1"/>
              <a:t>Bangko</a:t>
            </a:r>
            <a:r>
              <a:rPr lang="en-US" sz="800" dirty="0"/>
              <a:t> </a:t>
            </a:r>
            <a:r>
              <a:rPr lang="en-US" sz="800" dirty="0" err="1"/>
              <a:t>Sentral</a:t>
            </a:r>
            <a:r>
              <a:rPr lang="en-US" sz="800" dirty="0"/>
              <a:t> ng </a:t>
            </a:r>
            <a:r>
              <a:rPr lang="en-US" sz="800" dirty="0" err="1"/>
              <a:t>Pilipinas</a:t>
            </a:r>
            <a:r>
              <a:rPr lang="en-US" sz="800" dirty="0"/>
              <a:t>, local Central Bank.</a:t>
            </a:r>
          </a:p>
          <a:p>
            <a:r>
              <a:rPr lang="en-US" sz="800" dirty="0"/>
              <a:t>** Depends on the business model, PDL and Installment loans can be implemented.</a:t>
            </a:r>
          </a:p>
          <a:p>
            <a:r>
              <a:rPr lang="en-US" sz="800" dirty="0"/>
              <a:t>*** http://www.bsp.gov.ph/banking/pbs_new/1.1.htm ;;http://www.sec.gov.ph/investorinfo/registeredentity/lending/2014Dec31_List_of_Lending_Cos.pdf; http://www.sec.gov.ph/investorinfo/registeredentity/financing/financin%20companies%20063009.pdf ; http://www.bsp.gov.ph/banking/pbs_new/1.1.htm</a:t>
            </a:r>
          </a:p>
          <a:p>
            <a:endParaRPr lang="en-US" sz="800" dirty="0"/>
          </a:p>
        </p:txBody>
      </p:sp>
    </p:spTree>
    <p:extLst>
      <p:ext uri="{BB962C8B-B14F-4D97-AF65-F5344CB8AC3E}">
        <p14:creationId xmlns:p14="http://schemas.microsoft.com/office/powerpoint/2010/main" val="698876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27583" y="1814746"/>
            <a:ext cx="9116417" cy="0"/>
          </a:xfrm>
          <a:prstGeom prst="line">
            <a:avLst/>
          </a:prstGeom>
          <a:ln w="3175">
            <a:prstDash val="lgDashDot"/>
          </a:ln>
        </p:spPr>
        <p:style>
          <a:lnRef idx="1">
            <a:schemeClr val="accent1"/>
          </a:lnRef>
          <a:fillRef idx="0">
            <a:schemeClr val="accent1"/>
          </a:fillRef>
          <a:effectRef idx="0">
            <a:schemeClr val="accent1"/>
          </a:effectRef>
          <a:fontRef idx="minor">
            <a:schemeClr val="tx1"/>
          </a:fontRef>
        </p:style>
      </p:cxnSp>
      <p:sp>
        <p:nvSpPr>
          <p:cNvPr id="31" name="Title 1"/>
          <p:cNvSpPr txBox="1">
            <a:spLocks/>
          </p:cNvSpPr>
          <p:nvPr/>
        </p:nvSpPr>
        <p:spPr>
          <a:xfrm>
            <a:off x="395536" y="116632"/>
            <a:ext cx="8159540"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2"/>
                </a:solidFill>
                <a:latin typeface="+mj-lt"/>
                <a:ea typeface="+mj-ea"/>
                <a:cs typeface="+mj-cs"/>
              </a:defRPr>
            </a:lvl1pPr>
          </a:lstStyle>
          <a:p>
            <a:r>
              <a:rPr lang="ru-RU" dirty="0">
                <a:solidFill>
                  <a:schemeClr val="bg1"/>
                </a:solidFill>
              </a:rPr>
              <a:t>3. </a:t>
            </a:r>
            <a:r>
              <a:rPr lang="en-US" dirty="0">
                <a:solidFill>
                  <a:schemeClr val="bg1"/>
                </a:solidFill>
              </a:rPr>
              <a:t>PH Financing company legal setup </a:t>
            </a:r>
          </a:p>
        </p:txBody>
      </p:sp>
      <p:sp>
        <p:nvSpPr>
          <p:cNvPr id="69" name="TextBox 68"/>
          <p:cNvSpPr txBox="1"/>
          <p:nvPr/>
        </p:nvSpPr>
        <p:spPr>
          <a:xfrm>
            <a:off x="7812360" y="764704"/>
            <a:ext cx="1221554" cy="246221"/>
          </a:xfrm>
          <a:prstGeom prst="rect">
            <a:avLst/>
          </a:prstGeom>
          <a:noFill/>
        </p:spPr>
        <p:txBody>
          <a:bodyPr wrap="square" rtlCol="0">
            <a:spAutoFit/>
          </a:bodyPr>
          <a:lstStyle/>
          <a:p>
            <a:r>
              <a:rPr lang="en-US" sz="1000" dirty="0"/>
              <a:t>equity participation</a:t>
            </a:r>
          </a:p>
        </p:txBody>
      </p:sp>
      <p:cxnSp>
        <p:nvCxnSpPr>
          <p:cNvPr id="79" name="Straight Connector 78"/>
          <p:cNvCxnSpPr/>
          <p:nvPr/>
        </p:nvCxnSpPr>
        <p:spPr>
          <a:xfrm>
            <a:off x="7380312" y="908720"/>
            <a:ext cx="49335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380312" y="1052736"/>
            <a:ext cx="493354"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7916294" y="908720"/>
            <a:ext cx="723275" cy="246221"/>
          </a:xfrm>
          <a:prstGeom prst="rect">
            <a:avLst/>
          </a:prstGeom>
          <a:noFill/>
        </p:spPr>
        <p:txBody>
          <a:bodyPr wrap="none" rtlCol="0">
            <a:spAutoFit/>
          </a:bodyPr>
          <a:lstStyle/>
          <a:p>
            <a:r>
              <a:rPr lang="en-US" sz="1000" dirty="0"/>
              <a:t>Obligation</a:t>
            </a:r>
          </a:p>
        </p:txBody>
      </p:sp>
      <p:sp>
        <p:nvSpPr>
          <p:cNvPr id="55" name="TextBox 54"/>
          <p:cNvSpPr txBox="1"/>
          <p:nvPr/>
        </p:nvSpPr>
        <p:spPr>
          <a:xfrm>
            <a:off x="3497631" y="1243765"/>
            <a:ext cx="2626073" cy="246221"/>
          </a:xfrm>
          <a:prstGeom prst="rect">
            <a:avLst/>
          </a:prstGeom>
          <a:noFill/>
        </p:spPr>
        <p:txBody>
          <a:bodyPr wrap="square" rtlCol="0">
            <a:spAutoFit/>
          </a:bodyPr>
          <a:lstStyle/>
          <a:p>
            <a:pPr algn="ctr"/>
            <a:r>
              <a:rPr lang="en-US" sz="1000" dirty="0">
                <a:solidFill>
                  <a:schemeClr val="tx2">
                    <a:lumMod val="50000"/>
                  </a:schemeClr>
                </a:solidFill>
              </a:rPr>
              <a:t>Call-option agreement</a:t>
            </a:r>
          </a:p>
        </p:txBody>
      </p:sp>
      <p:cxnSp>
        <p:nvCxnSpPr>
          <p:cNvPr id="76" name="Straight Connector 75"/>
          <p:cNvCxnSpPr/>
          <p:nvPr/>
        </p:nvCxnSpPr>
        <p:spPr>
          <a:xfrm>
            <a:off x="7380312" y="1196752"/>
            <a:ext cx="493354" cy="0"/>
          </a:xfrm>
          <a:prstGeom prst="line">
            <a:avLst/>
          </a:prstGeom>
          <a:ln w="254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7884368" y="1052736"/>
            <a:ext cx="995785" cy="246221"/>
          </a:xfrm>
          <a:prstGeom prst="rect">
            <a:avLst/>
          </a:prstGeom>
          <a:noFill/>
        </p:spPr>
        <p:txBody>
          <a:bodyPr wrap="none" rtlCol="0">
            <a:spAutoFit/>
          </a:bodyPr>
          <a:lstStyle/>
          <a:p>
            <a:r>
              <a:rPr lang="en-US" sz="1000" dirty="0"/>
              <a:t>Pre-paid capital</a:t>
            </a:r>
          </a:p>
        </p:txBody>
      </p:sp>
      <p:sp>
        <p:nvSpPr>
          <p:cNvPr id="105" name="Freeform 104"/>
          <p:cNvSpPr/>
          <p:nvPr/>
        </p:nvSpPr>
        <p:spPr>
          <a:xfrm flipV="1">
            <a:off x="2328460" y="3076611"/>
            <a:ext cx="3335007" cy="57699"/>
          </a:xfrm>
          <a:custGeom>
            <a:avLst/>
            <a:gdLst>
              <a:gd name="connsiteX0" fmla="*/ 0 w 5602014"/>
              <a:gd name="connsiteY0" fmla="*/ 420413 h 420413"/>
              <a:gd name="connsiteX1" fmla="*/ 924911 w 5602014"/>
              <a:gd name="connsiteY1" fmla="*/ 10510 h 420413"/>
              <a:gd name="connsiteX2" fmla="*/ 1870842 w 5602014"/>
              <a:gd name="connsiteY2" fmla="*/ 399393 h 420413"/>
              <a:gd name="connsiteX3" fmla="*/ 2785242 w 5602014"/>
              <a:gd name="connsiteY3" fmla="*/ 0 h 420413"/>
              <a:gd name="connsiteX4" fmla="*/ 3720662 w 5602014"/>
              <a:gd name="connsiteY4" fmla="*/ 399393 h 420413"/>
              <a:gd name="connsiteX5" fmla="*/ 4656083 w 5602014"/>
              <a:gd name="connsiteY5" fmla="*/ 21020 h 420413"/>
              <a:gd name="connsiteX6" fmla="*/ 5602014 w 5602014"/>
              <a:gd name="connsiteY6" fmla="*/ 388882 h 42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2014" h="420413">
                <a:moveTo>
                  <a:pt x="0" y="420413"/>
                </a:moveTo>
                <a:cubicBezTo>
                  <a:pt x="306552" y="217213"/>
                  <a:pt x="613104" y="14013"/>
                  <a:pt x="924911" y="10510"/>
                </a:cubicBezTo>
                <a:cubicBezTo>
                  <a:pt x="1236718" y="7007"/>
                  <a:pt x="1560787" y="401145"/>
                  <a:pt x="1870842" y="399393"/>
                </a:cubicBezTo>
                <a:cubicBezTo>
                  <a:pt x="2180897" y="397641"/>
                  <a:pt x="2476939" y="0"/>
                  <a:pt x="2785242" y="0"/>
                </a:cubicBezTo>
                <a:cubicBezTo>
                  <a:pt x="3093545" y="0"/>
                  <a:pt x="3408855" y="395890"/>
                  <a:pt x="3720662" y="399393"/>
                </a:cubicBezTo>
                <a:cubicBezTo>
                  <a:pt x="4032469" y="402896"/>
                  <a:pt x="4342524" y="22772"/>
                  <a:pt x="4656083" y="21020"/>
                </a:cubicBezTo>
                <a:cubicBezTo>
                  <a:pt x="4969642" y="19268"/>
                  <a:pt x="5285828" y="204075"/>
                  <a:pt x="5602014" y="388882"/>
                </a:cubicBezTo>
              </a:path>
            </a:pathLst>
          </a:custGeom>
          <a:noFill/>
          <a:ln w="12700">
            <a:solidFill>
              <a:schemeClr val="accent2">
                <a:lumMod val="7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750827" y="2214658"/>
            <a:ext cx="745757" cy="276999"/>
          </a:xfrm>
          <a:prstGeom prst="rect">
            <a:avLst/>
          </a:prstGeom>
          <a:noFill/>
        </p:spPr>
        <p:txBody>
          <a:bodyPr wrap="square" rtlCol="0">
            <a:spAutoFit/>
          </a:bodyPr>
          <a:lstStyle/>
          <a:p>
            <a:pPr algn="ctr"/>
            <a:r>
              <a:rPr lang="en-US" sz="1200" dirty="0">
                <a:solidFill>
                  <a:srgbClr val="00B050"/>
                </a:solidFill>
              </a:rPr>
              <a:t>60%</a:t>
            </a:r>
          </a:p>
        </p:txBody>
      </p:sp>
      <p:sp>
        <p:nvSpPr>
          <p:cNvPr id="2" name="Rectangle 1"/>
          <p:cNvSpPr/>
          <p:nvPr/>
        </p:nvSpPr>
        <p:spPr>
          <a:xfrm>
            <a:off x="5568170" y="1081432"/>
            <a:ext cx="1533209" cy="4959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200" dirty="0">
                <a:solidFill>
                  <a:sysClr val="windowText" lastClr="000000"/>
                </a:solidFill>
              </a:rPr>
              <a:t>«</a:t>
            </a:r>
            <a:r>
              <a:rPr lang="en-US" sz="1200" dirty="0">
                <a:solidFill>
                  <a:sysClr val="windowText" lastClr="000000"/>
                </a:solidFill>
              </a:rPr>
              <a:t>XXXXXX Co in SG</a:t>
            </a:r>
            <a:r>
              <a:rPr lang="ru-RU" sz="1200" dirty="0">
                <a:solidFill>
                  <a:sysClr val="windowText" lastClr="000000"/>
                </a:solidFill>
              </a:rPr>
              <a:t>»</a:t>
            </a:r>
            <a:endParaRPr lang="en-US" sz="1200" dirty="0">
              <a:solidFill>
                <a:sysClr val="windowText" lastClr="000000"/>
              </a:solidFill>
            </a:endParaRPr>
          </a:p>
        </p:txBody>
      </p:sp>
      <p:sp>
        <p:nvSpPr>
          <p:cNvPr id="40" name="Rectangle 39"/>
          <p:cNvSpPr/>
          <p:nvPr/>
        </p:nvSpPr>
        <p:spPr>
          <a:xfrm>
            <a:off x="5663467" y="2826446"/>
            <a:ext cx="1489466" cy="57523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@Money Lender@ Financing company</a:t>
            </a:r>
          </a:p>
        </p:txBody>
      </p:sp>
      <p:sp>
        <p:nvSpPr>
          <p:cNvPr id="45" name="Rectangle 44"/>
          <p:cNvSpPr/>
          <p:nvPr/>
        </p:nvSpPr>
        <p:spPr>
          <a:xfrm>
            <a:off x="3135027" y="2827764"/>
            <a:ext cx="1354264" cy="5739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Nominee</a:t>
            </a:r>
          </a:p>
          <a:p>
            <a:pPr algn="ctr"/>
            <a:r>
              <a:rPr lang="en-US" sz="1200" dirty="0">
                <a:solidFill>
                  <a:sysClr val="windowText" lastClr="000000"/>
                </a:solidFill>
              </a:rPr>
              <a:t>Shareholder</a:t>
            </a:r>
          </a:p>
        </p:txBody>
      </p:sp>
      <p:cxnSp>
        <p:nvCxnSpPr>
          <p:cNvPr id="4" name="Straight Arrow Connector 3"/>
          <p:cNvCxnSpPr/>
          <p:nvPr/>
        </p:nvCxnSpPr>
        <p:spPr>
          <a:xfrm>
            <a:off x="5881704" y="1577426"/>
            <a:ext cx="1879" cy="1249019"/>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520208" y="3260345"/>
            <a:ext cx="1143259" cy="1"/>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743146" y="3235268"/>
            <a:ext cx="745757" cy="276999"/>
          </a:xfrm>
          <a:prstGeom prst="rect">
            <a:avLst/>
          </a:prstGeom>
          <a:noFill/>
        </p:spPr>
        <p:txBody>
          <a:bodyPr wrap="square" rtlCol="0">
            <a:spAutoFit/>
          </a:bodyPr>
          <a:lstStyle/>
          <a:p>
            <a:pPr algn="ctr"/>
            <a:r>
              <a:rPr lang="en-US" sz="1200" dirty="0">
                <a:solidFill>
                  <a:srgbClr val="00B050"/>
                </a:solidFill>
              </a:rPr>
              <a:t>40%</a:t>
            </a:r>
          </a:p>
        </p:txBody>
      </p:sp>
      <p:cxnSp>
        <p:nvCxnSpPr>
          <p:cNvPr id="57" name="Elbow Connector 56"/>
          <p:cNvCxnSpPr>
            <a:stCxn id="45" idx="0"/>
          </p:cNvCxnSpPr>
          <p:nvPr/>
        </p:nvCxnSpPr>
        <p:spPr>
          <a:xfrm rot="5400000" flipH="1" flipV="1">
            <a:off x="3895610" y="1155205"/>
            <a:ext cx="1589109" cy="1756010"/>
          </a:xfrm>
          <a:prstGeom prst="bentConnector2">
            <a:avLst/>
          </a:prstGeom>
          <a:ln w="12700">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6874565" y="1577426"/>
            <a:ext cx="9898" cy="1249019"/>
          </a:xfrm>
          <a:prstGeom prst="straightConnector1">
            <a:avLst/>
          </a:prstGeom>
          <a:ln w="127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806129" y="2201469"/>
            <a:ext cx="745757" cy="276999"/>
          </a:xfrm>
          <a:prstGeom prst="rect">
            <a:avLst/>
          </a:prstGeom>
          <a:noFill/>
        </p:spPr>
        <p:txBody>
          <a:bodyPr wrap="square" rtlCol="0">
            <a:spAutoFit/>
          </a:bodyPr>
          <a:lstStyle/>
          <a:p>
            <a:pPr algn="ctr"/>
            <a:r>
              <a:rPr lang="en-US" sz="1200" dirty="0">
                <a:solidFill>
                  <a:schemeClr val="accent2">
                    <a:lumMod val="75000"/>
                  </a:schemeClr>
                </a:solidFill>
              </a:rPr>
              <a:t>$133K</a:t>
            </a:r>
          </a:p>
        </p:txBody>
      </p:sp>
      <p:sp>
        <p:nvSpPr>
          <p:cNvPr id="82" name="Rectangle 81"/>
          <p:cNvSpPr/>
          <p:nvPr/>
        </p:nvSpPr>
        <p:spPr>
          <a:xfrm>
            <a:off x="971600" y="2827764"/>
            <a:ext cx="1354264" cy="5739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Country Manager</a:t>
            </a:r>
          </a:p>
        </p:txBody>
      </p:sp>
      <p:cxnSp>
        <p:nvCxnSpPr>
          <p:cNvPr id="86" name="Elbow Connector 85"/>
          <p:cNvCxnSpPr>
            <a:endCxn id="82" idx="0"/>
          </p:cNvCxnSpPr>
          <p:nvPr/>
        </p:nvCxnSpPr>
        <p:spPr>
          <a:xfrm rot="10800000" flipV="1">
            <a:off x="1648732" y="1147882"/>
            <a:ext cx="3919438" cy="1679882"/>
          </a:xfrm>
          <a:prstGeom prst="bentConnector2">
            <a:avLst/>
          </a:prstGeom>
          <a:ln w="127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1522290" y="2078597"/>
            <a:ext cx="745757" cy="276999"/>
          </a:xfrm>
          <a:prstGeom prst="rect">
            <a:avLst/>
          </a:prstGeom>
          <a:noFill/>
        </p:spPr>
        <p:txBody>
          <a:bodyPr wrap="square" rtlCol="0">
            <a:spAutoFit/>
          </a:bodyPr>
          <a:lstStyle/>
          <a:p>
            <a:pPr algn="ctr"/>
            <a:r>
              <a:rPr lang="en-US" sz="1200" dirty="0">
                <a:solidFill>
                  <a:schemeClr val="accent2">
                    <a:lumMod val="75000"/>
                  </a:schemeClr>
                </a:solidFill>
              </a:rPr>
              <a:t>$89K</a:t>
            </a:r>
          </a:p>
        </p:txBody>
      </p:sp>
      <p:sp>
        <p:nvSpPr>
          <p:cNvPr id="117" name="Rectangle 116"/>
          <p:cNvSpPr/>
          <p:nvPr/>
        </p:nvSpPr>
        <p:spPr>
          <a:xfrm>
            <a:off x="217490" y="904036"/>
            <a:ext cx="573702" cy="91071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SG</a:t>
            </a:r>
          </a:p>
        </p:txBody>
      </p:sp>
      <p:sp>
        <p:nvSpPr>
          <p:cNvPr id="118" name="Rectangle 117"/>
          <p:cNvSpPr/>
          <p:nvPr/>
        </p:nvSpPr>
        <p:spPr>
          <a:xfrm>
            <a:off x="215895" y="1814746"/>
            <a:ext cx="569499" cy="211831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a:t>
            </a:r>
          </a:p>
        </p:txBody>
      </p:sp>
      <p:sp>
        <p:nvSpPr>
          <p:cNvPr id="131" name="TextBox 130"/>
          <p:cNvSpPr txBox="1">
            <a:spLocks/>
          </p:cNvSpPr>
          <p:nvPr/>
        </p:nvSpPr>
        <p:spPr>
          <a:xfrm>
            <a:off x="168278" y="4005064"/>
            <a:ext cx="8098543" cy="2308324"/>
          </a:xfrm>
          <a:prstGeom prst="rect">
            <a:avLst/>
          </a:prstGeom>
          <a:noFill/>
          <a:ln>
            <a:noFill/>
          </a:ln>
        </p:spPr>
        <p:txBody>
          <a:bodyPr wrap="square" rtlCol="0" anchor="t">
            <a:spAutoFit/>
          </a:bodyPr>
          <a:lstStyle/>
          <a:p>
            <a:pPr algn="ctr"/>
            <a:r>
              <a:rPr lang="en-US" sz="1200" b="1" dirty="0"/>
              <a:t>Legal defense</a:t>
            </a:r>
          </a:p>
          <a:p>
            <a:r>
              <a:rPr lang="en-US" sz="1200" dirty="0"/>
              <a:t>Nominee Shareholder:</a:t>
            </a:r>
          </a:p>
          <a:p>
            <a:r>
              <a:rPr lang="en-US" sz="1200" dirty="0"/>
              <a:t>Call-Option agreement</a:t>
            </a:r>
            <a:r>
              <a:rPr lang="ru-RU" sz="1200" dirty="0"/>
              <a:t> </a:t>
            </a:r>
            <a:r>
              <a:rPr lang="en-US" sz="1200" dirty="0"/>
              <a:t>with </a:t>
            </a:r>
            <a:r>
              <a:rPr lang="ru-RU" sz="1200" dirty="0">
                <a:solidFill>
                  <a:sysClr val="windowText" lastClr="000000"/>
                </a:solidFill>
              </a:rPr>
              <a:t>«</a:t>
            </a:r>
            <a:r>
              <a:rPr lang="en-US" sz="1200" dirty="0">
                <a:solidFill>
                  <a:sysClr val="windowText" lastClr="000000"/>
                </a:solidFill>
              </a:rPr>
              <a:t>XXXXXX Co in SG</a:t>
            </a:r>
            <a:r>
              <a:rPr lang="ru-RU" sz="1200" dirty="0">
                <a:solidFill>
                  <a:sysClr val="windowText" lastClr="000000"/>
                </a:solidFill>
              </a:rPr>
              <a:t>»</a:t>
            </a:r>
            <a:r>
              <a:rPr lang="en-US" sz="1200" dirty="0"/>
              <a:t> or its designated person is the purchaser</a:t>
            </a:r>
          </a:p>
          <a:p>
            <a:r>
              <a:rPr lang="en-US" sz="1200" dirty="0"/>
              <a:t>By </a:t>
            </a:r>
            <a:r>
              <a:rPr lang="ru-RU" sz="1200" dirty="0"/>
              <a:t>-</a:t>
            </a:r>
            <a:r>
              <a:rPr lang="en-US" sz="1200" dirty="0"/>
              <a:t>Laws: The majority of commercial decisions should be approved by </a:t>
            </a:r>
            <a:r>
              <a:rPr lang="ru-RU" sz="1200" dirty="0">
                <a:solidFill>
                  <a:sysClr val="windowText" lastClr="000000"/>
                </a:solidFill>
              </a:rPr>
              <a:t>«</a:t>
            </a:r>
            <a:r>
              <a:rPr lang="en-US" sz="1200" dirty="0">
                <a:solidFill>
                  <a:sysClr val="windowText" lastClr="000000"/>
                </a:solidFill>
              </a:rPr>
              <a:t>XXXXXX Co in SG</a:t>
            </a:r>
            <a:r>
              <a:rPr lang="ru-RU" sz="1200" dirty="0">
                <a:solidFill>
                  <a:sysClr val="windowText" lastClr="000000"/>
                </a:solidFill>
              </a:rPr>
              <a:t>»</a:t>
            </a:r>
            <a:r>
              <a:rPr lang="en-US" sz="1200" dirty="0"/>
              <a:t>, the rest require 2/3 of votes as per local laws</a:t>
            </a:r>
          </a:p>
          <a:p>
            <a:r>
              <a:rPr lang="en-US" sz="1200" dirty="0"/>
              <a:t>Blank share transfer forms</a:t>
            </a:r>
          </a:p>
          <a:p>
            <a:endParaRPr lang="en-US" sz="1200" dirty="0"/>
          </a:p>
          <a:p>
            <a:r>
              <a:rPr lang="en-US" sz="1200" dirty="0"/>
              <a:t>Nominee Directors:</a:t>
            </a:r>
          </a:p>
          <a:p>
            <a:pPr marL="285750" indent="-285750">
              <a:buFont typeface="Arial" panose="020B0604020202020204" pitchFamily="34" charset="0"/>
              <a:buChar char="•"/>
            </a:pPr>
            <a:r>
              <a:rPr lang="en-US" sz="1200" dirty="0"/>
              <a:t>By-Laws (important commercial decisions (reserved matters) are to be approved by</a:t>
            </a:r>
            <a:r>
              <a:rPr lang="ru-RU" sz="1200" dirty="0"/>
              <a:t> </a:t>
            </a:r>
            <a:r>
              <a:rPr lang="ru-RU" sz="1200" dirty="0">
                <a:solidFill>
                  <a:sysClr val="windowText" lastClr="000000"/>
                </a:solidFill>
              </a:rPr>
              <a:t>«</a:t>
            </a:r>
            <a:r>
              <a:rPr lang="en-US" sz="1200" dirty="0">
                <a:solidFill>
                  <a:sysClr val="windowText" lastClr="000000"/>
                </a:solidFill>
              </a:rPr>
              <a:t>XXXXXX Co in SG</a:t>
            </a:r>
            <a:r>
              <a:rPr lang="ru-RU" sz="1200" dirty="0">
                <a:solidFill>
                  <a:sysClr val="windowText" lastClr="000000"/>
                </a:solidFill>
              </a:rPr>
              <a:t>»</a:t>
            </a:r>
            <a:r>
              <a:rPr lang="en-US" sz="1200" dirty="0"/>
              <a:t>)</a:t>
            </a:r>
          </a:p>
          <a:p>
            <a:pPr marL="285750" indent="-285750">
              <a:buFont typeface="Arial" panose="020B0604020202020204" pitchFamily="34" charset="0"/>
              <a:buChar char="•"/>
            </a:pPr>
            <a:r>
              <a:rPr lang="en-US" sz="1200" dirty="0"/>
              <a:t>Nominee services agreement (1 </a:t>
            </a:r>
            <a:r>
              <a:rPr lang="ru-RU" sz="1200" dirty="0">
                <a:solidFill>
                  <a:sysClr val="windowText" lastClr="000000"/>
                </a:solidFill>
              </a:rPr>
              <a:t>«</a:t>
            </a:r>
            <a:r>
              <a:rPr lang="en-US" sz="1200" dirty="0">
                <a:solidFill>
                  <a:sysClr val="windowText" lastClr="000000"/>
                </a:solidFill>
              </a:rPr>
              <a:t>XXXXXX Co in SG</a:t>
            </a:r>
            <a:r>
              <a:rPr lang="ru-RU" sz="1200" dirty="0">
                <a:solidFill>
                  <a:sysClr val="windowText" lastClr="000000"/>
                </a:solidFill>
              </a:rPr>
              <a:t>»</a:t>
            </a:r>
            <a:r>
              <a:rPr lang="en-US" sz="1200" dirty="0"/>
              <a:t> copy): all Directors’ decisions should be approved by </a:t>
            </a:r>
            <a:r>
              <a:rPr lang="ru-RU" sz="1200" dirty="0">
                <a:solidFill>
                  <a:sysClr val="windowText" lastClr="000000"/>
                </a:solidFill>
              </a:rPr>
              <a:t>«</a:t>
            </a:r>
            <a:r>
              <a:rPr lang="en-US" sz="1200" dirty="0">
                <a:solidFill>
                  <a:sysClr val="windowText" lastClr="000000"/>
                </a:solidFill>
              </a:rPr>
              <a:t>XXXXXX Co in SG</a:t>
            </a:r>
            <a:r>
              <a:rPr lang="ru-RU" sz="1200" dirty="0">
                <a:solidFill>
                  <a:sysClr val="windowText" lastClr="000000"/>
                </a:solidFill>
              </a:rPr>
              <a:t>»</a:t>
            </a:r>
            <a:endParaRPr lang="en-US" sz="1200" dirty="0"/>
          </a:p>
          <a:p>
            <a:pPr marL="285750" indent="-285750">
              <a:buFont typeface="Arial" panose="020B0604020202020204" pitchFamily="34" charset="0"/>
              <a:buChar char="•"/>
            </a:pPr>
            <a:r>
              <a:rPr lang="en-US" sz="1200" dirty="0"/>
              <a:t>Consulting services agreement with Directors on their communication with the regulator on behalf of Doctor Cash</a:t>
            </a:r>
          </a:p>
        </p:txBody>
      </p:sp>
      <p:sp>
        <p:nvSpPr>
          <p:cNvPr id="136" name="Rectangle 135"/>
          <p:cNvSpPr/>
          <p:nvPr/>
        </p:nvSpPr>
        <p:spPr>
          <a:xfrm>
            <a:off x="7179006" y="2828798"/>
            <a:ext cx="1854907" cy="524591"/>
          </a:xfrm>
          <a:prstGeom prst="rect">
            <a:avLst/>
          </a:prstGeom>
          <a:noFill/>
          <a:ln w="63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Directors structure:</a:t>
            </a:r>
          </a:p>
          <a:p>
            <a:r>
              <a:rPr lang="en-US" sz="800" dirty="0">
                <a:solidFill>
                  <a:schemeClr val="tx1"/>
                </a:solidFill>
              </a:rPr>
              <a:t>2 – represent </a:t>
            </a:r>
            <a:r>
              <a:rPr lang="ru-RU" sz="800" dirty="0">
                <a:solidFill>
                  <a:sysClr val="windowText" lastClr="000000"/>
                </a:solidFill>
              </a:rPr>
              <a:t>«</a:t>
            </a:r>
            <a:r>
              <a:rPr lang="en-US" sz="800" dirty="0">
                <a:solidFill>
                  <a:sysClr val="windowText" lastClr="000000"/>
                </a:solidFill>
              </a:rPr>
              <a:t>XXXXXX Co in SG</a:t>
            </a:r>
            <a:r>
              <a:rPr lang="ru-RU" sz="800" dirty="0">
                <a:solidFill>
                  <a:sysClr val="windowText" lastClr="000000"/>
                </a:solidFill>
              </a:rPr>
              <a:t>»</a:t>
            </a:r>
            <a:endParaRPr lang="en-US" sz="800" dirty="0">
              <a:solidFill>
                <a:schemeClr val="tx1"/>
              </a:solidFill>
            </a:endParaRPr>
          </a:p>
          <a:p>
            <a:r>
              <a:rPr lang="en-US" sz="800" dirty="0">
                <a:solidFill>
                  <a:schemeClr val="tx1"/>
                </a:solidFill>
              </a:rPr>
              <a:t>2 – Independent</a:t>
            </a:r>
          </a:p>
          <a:p>
            <a:r>
              <a:rPr lang="en-US" sz="800" dirty="0">
                <a:solidFill>
                  <a:schemeClr val="tx1"/>
                </a:solidFill>
              </a:rPr>
              <a:t>1 – represents local </a:t>
            </a:r>
          </a:p>
        </p:txBody>
      </p:sp>
      <p:sp>
        <p:nvSpPr>
          <p:cNvPr id="146" name="TextBox 145"/>
          <p:cNvSpPr txBox="1"/>
          <p:nvPr/>
        </p:nvSpPr>
        <p:spPr>
          <a:xfrm>
            <a:off x="7774225" y="2033412"/>
            <a:ext cx="1496512" cy="553998"/>
          </a:xfrm>
          <a:prstGeom prst="rect">
            <a:avLst/>
          </a:prstGeom>
          <a:noFill/>
        </p:spPr>
        <p:txBody>
          <a:bodyPr wrap="square" rtlCol="0">
            <a:spAutoFit/>
          </a:bodyPr>
          <a:lstStyle/>
          <a:p>
            <a:r>
              <a:rPr lang="en-US" sz="1000" dirty="0">
                <a:solidFill>
                  <a:schemeClr val="tx2">
                    <a:lumMod val="50000"/>
                  </a:schemeClr>
                </a:solidFill>
              </a:rPr>
              <a:t>Nominee services agreement</a:t>
            </a:r>
          </a:p>
          <a:p>
            <a:r>
              <a:rPr lang="en-US" sz="1000" dirty="0">
                <a:solidFill>
                  <a:schemeClr val="tx2">
                    <a:lumMod val="50000"/>
                  </a:schemeClr>
                </a:solidFill>
              </a:rPr>
              <a:t>Consulting agreement</a:t>
            </a:r>
          </a:p>
        </p:txBody>
      </p:sp>
      <p:sp>
        <p:nvSpPr>
          <p:cNvPr id="151" name="Rectangle 150"/>
          <p:cNvSpPr/>
          <p:nvPr/>
        </p:nvSpPr>
        <p:spPr>
          <a:xfrm>
            <a:off x="7226018" y="3531432"/>
            <a:ext cx="1666462" cy="31141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Only Country Manager has access to the bank account </a:t>
            </a:r>
          </a:p>
        </p:txBody>
      </p:sp>
      <p:cxnSp>
        <p:nvCxnSpPr>
          <p:cNvPr id="6" name="Соединительная линия уступом 5"/>
          <p:cNvCxnSpPr>
            <a:stCxn id="40" idx="2"/>
            <a:endCxn id="151" idx="1"/>
          </p:cNvCxnSpPr>
          <p:nvPr/>
        </p:nvCxnSpPr>
        <p:spPr>
          <a:xfrm rot="16200000" flipH="1">
            <a:off x="6674378" y="3135500"/>
            <a:ext cx="285463" cy="81781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8" name="Соединительная линия уступом 7"/>
          <p:cNvCxnSpPr>
            <a:cxnSpLocks/>
            <a:stCxn id="2" idx="3"/>
            <a:endCxn id="136" idx="0"/>
          </p:cNvCxnSpPr>
          <p:nvPr/>
        </p:nvCxnSpPr>
        <p:spPr>
          <a:xfrm>
            <a:off x="7101379" y="1329429"/>
            <a:ext cx="1005081" cy="149936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8" name="Соединительная линия уступом 17"/>
          <p:cNvCxnSpPr/>
          <p:nvPr/>
        </p:nvCxnSpPr>
        <p:spPr>
          <a:xfrm rot="5400000" flipH="1" flipV="1">
            <a:off x="4389369" y="1649998"/>
            <a:ext cx="1264737" cy="1092865"/>
          </a:xfrm>
          <a:prstGeom prst="bentConnector3">
            <a:avLst/>
          </a:prstGeom>
          <a:ln>
            <a:solidFill>
              <a:schemeClr val="tx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008128" y="1910099"/>
            <a:ext cx="1560042" cy="246221"/>
          </a:xfrm>
          <a:prstGeom prst="rect">
            <a:avLst/>
          </a:prstGeom>
          <a:noFill/>
        </p:spPr>
        <p:txBody>
          <a:bodyPr wrap="none" rtlCol="0">
            <a:spAutoFit/>
          </a:bodyPr>
          <a:lstStyle/>
          <a:p>
            <a:r>
              <a:rPr lang="en-US" sz="1000" dirty="0"/>
              <a:t>Blank share transfer forms</a:t>
            </a:r>
          </a:p>
        </p:txBody>
      </p:sp>
    </p:spTree>
    <p:extLst>
      <p:ext uri="{BB962C8B-B14F-4D97-AF65-F5344CB8AC3E}">
        <p14:creationId xmlns:p14="http://schemas.microsoft.com/office/powerpoint/2010/main" val="361549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3. Key regulatory points</a:t>
            </a:r>
            <a:endParaRPr lang="ru-RU" dirty="0"/>
          </a:p>
        </p:txBody>
      </p:sp>
      <p:sp>
        <p:nvSpPr>
          <p:cNvPr id="6" name="Номер слайда 5"/>
          <p:cNvSpPr>
            <a:spLocks noGrp="1"/>
          </p:cNvSpPr>
          <p:nvPr>
            <p:ph type="sldNum" sz="quarter" idx="12"/>
          </p:nvPr>
        </p:nvSpPr>
        <p:spPr/>
        <p:txBody>
          <a:bodyPr/>
          <a:lstStyle/>
          <a:p>
            <a:fld id="{D7F305DA-160D-498F-B102-A1D8643B4A2C}" type="slidenum">
              <a:rPr lang="ru-RU" smtClean="0"/>
              <a:t>9</a:t>
            </a:fld>
            <a:endParaRPr lang="ru-RU"/>
          </a:p>
        </p:txBody>
      </p:sp>
      <p:sp>
        <p:nvSpPr>
          <p:cNvPr id="9" name="TextBox 8"/>
          <p:cNvSpPr txBox="1"/>
          <p:nvPr/>
        </p:nvSpPr>
        <p:spPr>
          <a:xfrm>
            <a:off x="179388" y="5397486"/>
            <a:ext cx="8807695" cy="738664"/>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Philippines market can be characterized as one if the most suitable for using “Pure online” business model, which is fully feasible here. The only thing which needs attention is meeting requirements of conducting KYC procedure – which is mandatory, but could be done by the third party (our Payment partner).</a:t>
            </a:r>
          </a:p>
        </p:txBody>
      </p:sp>
      <p:graphicFrame>
        <p:nvGraphicFramePr>
          <p:cNvPr id="3" name="Таблица 2"/>
          <p:cNvGraphicFramePr>
            <a:graphicFrameLocks noGrp="1"/>
          </p:cNvGraphicFramePr>
          <p:nvPr>
            <p:extLst>
              <p:ext uri="{D42A27DB-BD31-4B8C-83A1-F6EECF244321}">
                <p14:modId xmlns:p14="http://schemas.microsoft.com/office/powerpoint/2010/main" val="2343126807"/>
              </p:ext>
            </p:extLst>
          </p:nvPr>
        </p:nvGraphicFramePr>
        <p:xfrm>
          <a:off x="179512" y="764704"/>
          <a:ext cx="8807572" cy="3906147"/>
        </p:xfrm>
        <a:graphic>
          <a:graphicData uri="http://schemas.openxmlformats.org/drawingml/2006/table">
            <a:tbl>
              <a:tblPr firstRow="1" bandRow="1">
                <a:tableStyleId>{5C22544A-7EE6-4342-B048-85BDC9FD1C3A}</a:tableStyleId>
              </a:tblPr>
              <a:tblGrid>
                <a:gridCol w="293584">
                  <a:extLst>
                    <a:ext uri="{9D8B030D-6E8A-4147-A177-3AD203B41FA5}">
                      <a16:colId xmlns:a16="http://schemas.microsoft.com/office/drawing/2014/main" val="20000"/>
                    </a:ext>
                  </a:extLst>
                </a:gridCol>
                <a:gridCol w="2935858">
                  <a:extLst>
                    <a:ext uri="{9D8B030D-6E8A-4147-A177-3AD203B41FA5}">
                      <a16:colId xmlns:a16="http://schemas.microsoft.com/office/drawing/2014/main" val="20001"/>
                    </a:ext>
                  </a:extLst>
                </a:gridCol>
                <a:gridCol w="5578130">
                  <a:extLst>
                    <a:ext uri="{9D8B030D-6E8A-4147-A177-3AD203B41FA5}">
                      <a16:colId xmlns:a16="http://schemas.microsoft.com/office/drawing/2014/main" val="20002"/>
                    </a:ext>
                  </a:extLst>
                </a:gridCol>
              </a:tblGrid>
              <a:tr h="303561">
                <a:tc>
                  <a:txBody>
                    <a:bodyPr/>
                    <a:lstStyle/>
                    <a:p>
                      <a:pPr algn="ctr"/>
                      <a:r>
                        <a:rPr lang="en-US" sz="1200" dirty="0"/>
                        <a:t>#</a:t>
                      </a:r>
                    </a:p>
                  </a:txBody>
                  <a:tcPr anchor="ctr"/>
                </a:tc>
                <a:tc>
                  <a:txBody>
                    <a:bodyPr/>
                    <a:lstStyle/>
                    <a:p>
                      <a:pPr algn="ctr"/>
                      <a:r>
                        <a:rPr lang="en-US" sz="1200" dirty="0"/>
                        <a:t>Sphere of regulation</a:t>
                      </a:r>
                    </a:p>
                  </a:txBody>
                  <a:tcPr anchor="ctr"/>
                </a:tc>
                <a:tc>
                  <a:txBody>
                    <a:bodyPr/>
                    <a:lstStyle/>
                    <a:p>
                      <a:pPr algn="ctr"/>
                      <a:r>
                        <a:rPr lang="en-US" sz="1200" dirty="0"/>
                        <a:t>The essence</a:t>
                      </a:r>
                      <a:r>
                        <a:rPr lang="en-US" sz="1200" baseline="0" dirty="0"/>
                        <a:t> </a:t>
                      </a:r>
                      <a:endParaRPr lang="en-US" sz="1200" dirty="0"/>
                    </a:p>
                  </a:txBody>
                  <a:tcPr anchor="ctr"/>
                </a:tc>
                <a:extLst>
                  <a:ext uri="{0D108BD9-81ED-4DB2-BD59-A6C34878D82A}">
                    <a16:rowId xmlns:a16="http://schemas.microsoft.com/office/drawing/2014/main" val="10000"/>
                  </a:ext>
                </a:extLst>
              </a:tr>
              <a:tr h="303561">
                <a:tc>
                  <a:txBody>
                    <a:bodyPr/>
                    <a:lstStyle/>
                    <a:p>
                      <a:pPr algn="ctr"/>
                      <a:r>
                        <a:rPr lang="en-US" sz="1200" dirty="0"/>
                        <a:t>1</a:t>
                      </a:r>
                    </a:p>
                  </a:txBody>
                  <a:tcPr anchor="ctr"/>
                </a:tc>
                <a:tc>
                  <a:txBody>
                    <a:bodyPr/>
                    <a:lstStyle/>
                    <a:p>
                      <a:r>
                        <a:rPr lang="en-US" sz="1200" dirty="0"/>
                        <a:t>New</a:t>
                      </a:r>
                      <a:r>
                        <a:rPr lang="en-US" sz="1200" baseline="0" dirty="0"/>
                        <a:t> licenses issuance</a:t>
                      </a:r>
                      <a:r>
                        <a:rPr lang="ru-RU" sz="1200" baseline="0" dirty="0"/>
                        <a:t> </a:t>
                      </a:r>
                      <a:r>
                        <a:rPr lang="en-US" sz="1200" baseline="0" dirty="0"/>
                        <a:t>by regulator</a:t>
                      </a:r>
                      <a:endParaRPr lang="en-US" sz="12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Ongoing, no restrictions.</a:t>
                      </a:r>
                    </a:p>
                  </a:txBody>
                  <a:tcPr anchor="ctr"/>
                </a:tc>
                <a:extLst>
                  <a:ext uri="{0D108BD9-81ED-4DB2-BD59-A6C34878D82A}">
                    <a16:rowId xmlns:a16="http://schemas.microsoft.com/office/drawing/2014/main" val="10006"/>
                  </a:ext>
                </a:extLst>
              </a:tr>
              <a:tr h="454849">
                <a:tc>
                  <a:txBody>
                    <a:bodyPr/>
                    <a:lstStyle/>
                    <a:p>
                      <a:pPr algn="ctr"/>
                      <a:r>
                        <a:rPr lang="en-US" sz="1200" kern="1200" baseline="0" dirty="0">
                          <a:latin typeface="+mn-lt"/>
                          <a:ea typeface="+mn-ea"/>
                          <a:cs typeface="+mn-cs"/>
                        </a:rPr>
                        <a:t>2</a:t>
                      </a:r>
                      <a:endParaRPr lang="en-US" sz="1200" kern="1200" baseline="0" dirty="0">
                        <a:solidFill>
                          <a:schemeClr val="dk1"/>
                        </a:solidFill>
                        <a:latin typeface="+mn-lt"/>
                        <a:ea typeface="+mn-ea"/>
                        <a:cs typeface="+mn-cs"/>
                      </a:endParaRPr>
                    </a:p>
                  </a:txBody>
                  <a:tcPr anchor="ctr"/>
                </a:tc>
                <a:tc>
                  <a:txBody>
                    <a:bodyPr/>
                    <a:lstStyle/>
                    <a:p>
                      <a:r>
                        <a:rPr lang="en-US" sz="1200" kern="1200" baseline="0" dirty="0">
                          <a:solidFill>
                            <a:schemeClr val="dk1"/>
                          </a:solidFill>
                          <a:latin typeface="+mn-lt"/>
                          <a:ea typeface="+mn-ea"/>
                          <a:cs typeface="+mn-cs"/>
                        </a:rPr>
                        <a:t>Allowed credit products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dk1"/>
                          </a:solidFill>
                          <a:latin typeface="+mn-lt"/>
                          <a:ea typeface="+mn-ea"/>
                          <a:cs typeface="+mn-cs"/>
                        </a:rPr>
                        <a:t>Instalment loans (including PDL), Revolving credit line, mortgage, credit cards (issued and processed by the bank).</a:t>
                      </a:r>
                    </a:p>
                  </a:txBody>
                  <a:tcPr anchor="ctr"/>
                </a:tc>
                <a:extLst>
                  <a:ext uri="{0D108BD9-81ED-4DB2-BD59-A6C34878D82A}">
                    <a16:rowId xmlns:a16="http://schemas.microsoft.com/office/drawing/2014/main" val="10008"/>
                  </a:ext>
                </a:extLst>
              </a:tr>
              <a:tr h="279561">
                <a:tc>
                  <a:txBody>
                    <a:bodyPr/>
                    <a:lstStyle/>
                    <a:p>
                      <a:pPr algn="ctr"/>
                      <a:r>
                        <a:rPr lang="en-US" sz="1200" dirty="0"/>
                        <a:t>3</a:t>
                      </a:r>
                    </a:p>
                  </a:txBody>
                  <a:tcPr anchor="ctr"/>
                </a:tc>
                <a:tc>
                  <a:txBody>
                    <a:bodyPr/>
                    <a:lstStyle/>
                    <a:p>
                      <a:r>
                        <a:rPr lang="en-US" sz="1200" dirty="0"/>
                        <a:t>APR/EIR</a:t>
                      </a:r>
                      <a:r>
                        <a:rPr lang="en-US" sz="1200" baseline="0" dirty="0"/>
                        <a:t> i</a:t>
                      </a:r>
                      <a:r>
                        <a:rPr lang="en-US" sz="1200" dirty="0"/>
                        <a:t>nterest cap</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No</a:t>
                      </a:r>
                    </a:p>
                  </a:txBody>
                  <a:tcPr anchor="ctr"/>
                </a:tc>
                <a:extLst>
                  <a:ext uri="{0D108BD9-81ED-4DB2-BD59-A6C34878D82A}">
                    <a16:rowId xmlns:a16="http://schemas.microsoft.com/office/drawing/2014/main" val="10009"/>
                  </a:ext>
                </a:extLst>
              </a:tr>
              <a:tr h="636789">
                <a:tc>
                  <a:txBody>
                    <a:bodyPr/>
                    <a:lstStyle/>
                    <a:p>
                      <a:pPr algn="ctr"/>
                      <a:r>
                        <a:rPr lang="en-US" sz="1200" dirty="0"/>
                        <a:t>4</a:t>
                      </a:r>
                    </a:p>
                  </a:txBody>
                  <a:tcPr anchor="ctr"/>
                </a:tc>
                <a:tc>
                  <a:txBody>
                    <a:bodyPr/>
                    <a:lstStyle/>
                    <a:p>
                      <a:r>
                        <a:rPr lang="en-US" sz="1200" dirty="0"/>
                        <a:t>Advertising requirements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 specific restrictions,</a:t>
                      </a:r>
                      <a:r>
                        <a:rPr lang="en-US" sz="1200" baseline="0" dirty="0"/>
                        <a:t> just basic requirements (the percentage that the finance bears to the total amount to be financed expressed as a simple annual rate on the outstanding unpaid balance of the obligation</a:t>
                      </a:r>
                      <a:r>
                        <a:rPr lang="en-US" sz="1200" dirty="0"/>
                        <a:t>).</a:t>
                      </a:r>
                    </a:p>
                  </a:txBody>
                  <a:tcPr anchor="ctr"/>
                </a:tc>
                <a:extLst>
                  <a:ext uri="{0D108BD9-81ED-4DB2-BD59-A6C34878D82A}">
                    <a16:rowId xmlns:a16="http://schemas.microsoft.com/office/drawing/2014/main" val="10001"/>
                  </a:ext>
                </a:extLst>
              </a:tr>
              <a:tr h="454849">
                <a:tc>
                  <a:txBody>
                    <a:bodyPr/>
                    <a:lstStyle/>
                    <a:p>
                      <a:pPr algn="ctr"/>
                      <a:r>
                        <a:rPr lang="en-US" sz="1200" dirty="0"/>
                        <a:t>5</a:t>
                      </a:r>
                    </a:p>
                  </a:txBody>
                  <a:tcPr anchor="ctr"/>
                </a:tc>
                <a:tc>
                  <a:txBody>
                    <a:bodyPr/>
                    <a:lstStyle/>
                    <a:p>
                      <a:r>
                        <a:rPr lang="en-US" sz="1200" dirty="0"/>
                        <a:t>Necessity to obtain written customer’s consent for processing his personal data</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mandatory </a:t>
                      </a:r>
                      <a:r>
                        <a:rPr lang="en-US" sz="1200" baseline="0" dirty="0"/>
                        <a:t>(can be done on a website or mobile application).</a:t>
                      </a:r>
                      <a:endParaRPr lang="en-US" sz="1200" dirty="0"/>
                    </a:p>
                  </a:txBody>
                  <a:tcPr anchor="ctr"/>
                </a:tc>
                <a:extLst>
                  <a:ext uri="{0D108BD9-81ED-4DB2-BD59-A6C34878D82A}">
                    <a16:rowId xmlns:a16="http://schemas.microsoft.com/office/drawing/2014/main" val="10002"/>
                  </a:ext>
                </a:extLst>
              </a:tr>
              <a:tr h="454849">
                <a:tc>
                  <a:txBody>
                    <a:bodyPr/>
                    <a:lstStyle/>
                    <a:p>
                      <a:pPr algn="ctr"/>
                      <a:r>
                        <a:rPr lang="en-US" sz="1200" dirty="0"/>
                        <a:t>6</a:t>
                      </a:r>
                    </a:p>
                  </a:txBody>
                  <a:tcPr anchor="ctr"/>
                </a:tc>
                <a:tc>
                  <a:txBody>
                    <a:bodyPr/>
                    <a:lstStyle/>
                    <a:p>
                      <a:r>
                        <a:rPr lang="en-US" sz="1200" dirty="0">
                          <a:solidFill>
                            <a:schemeClr val="tx1"/>
                          </a:solidFill>
                        </a:rPr>
                        <a:t>Face-to-face customer’s verification  (KYC procedure)</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Mandatory,</a:t>
                      </a:r>
                      <a:r>
                        <a:rPr lang="en-US" sz="1200" baseline="0" dirty="0">
                          <a:solidFill>
                            <a:schemeClr val="tx1"/>
                          </a:solidFill>
                        </a:rPr>
                        <a:t> but may be outsourced </a:t>
                      </a:r>
                      <a:r>
                        <a:rPr lang="en-US" sz="1200" kern="1200" baseline="0" dirty="0">
                          <a:solidFill>
                            <a:schemeClr val="tx1"/>
                          </a:solidFill>
                          <a:latin typeface="+mn-lt"/>
                          <a:ea typeface="+mn-ea"/>
                          <a:cs typeface="+mn-cs"/>
                        </a:rPr>
                        <a:t>by the third-party who will conduct face-to-face identification and ID check.</a:t>
                      </a:r>
                    </a:p>
                  </a:txBody>
                  <a:tcPr anchor="ctr"/>
                </a:tc>
                <a:extLst>
                  <a:ext uri="{0D108BD9-81ED-4DB2-BD59-A6C34878D82A}">
                    <a16:rowId xmlns:a16="http://schemas.microsoft.com/office/drawing/2014/main" val="10003"/>
                  </a:ext>
                </a:extLst>
              </a:tr>
              <a:tr h="614600">
                <a:tc>
                  <a:txBody>
                    <a:bodyPr/>
                    <a:lstStyle/>
                    <a:p>
                      <a:pPr algn="ctr"/>
                      <a:r>
                        <a:rPr lang="en-US" sz="1200" dirty="0"/>
                        <a:t>7</a:t>
                      </a:r>
                    </a:p>
                  </a:txBody>
                  <a:tcPr anchor="ctr"/>
                </a:tc>
                <a:tc>
                  <a:txBody>
                    <a:bodyPr/>
                    <a:lstStyle/>
                    <a:p>
                      <a:r>
                        <a:rPr lang="en-US" sz="1200" dirty="0"/>
                        <a:t>Remote contract signing </a:t>
                      </a:r>
                    </a:p>
                  </a:txBody>
                  <a:tcPr anchor="ctr"/>
                </a:tc>
                <a:tc>
                  <a:txBody>
                    <a:bodyPr/>
                    <a:lstStyle/>
                    <a:p>
                      <a:r>
                        <a:rPr lang="en-US" sz="1200" kern="1200" baseline="0" dirty="0">
                          <a:solidFill>
                            <a:srgbClr val="000000"/>
                          </a:solidFill>
                          <a:latin typeface="+mn-lt"/>
                          <a:ea typeface="+mn-ea"/>
                          <a:cs typeface="+mn-cs"/>
                        </a:rPr>
                        <a:t>Online contract signing is possible (loan application can be signed by the customer’s digital signature, issued to the customer in the form of 6 digit number and delivered via SMS, then we’ll accept this offer by granting a loan</a:t>
                      </a:r>
                      <a:r>
                        <a:rPr lang="ru-RU" sz="1200" kern="1200" baseline="0" dirty="0">
                          <a:solidFill>
                            <a:srgbClr val="000000"/>
                          </a:solidFill>
                          <a:latin typeface="+mn-lt"/>
                          <a:ea typeface="+mn-ea"/>
                          <a:cs typeface="+mn-cs"/>
                        </a:rPr>
                        <a:t>)</a:t>
                      </a:r>
                      <a:r>
                        <a:rPr lang="en-US" sz="1200" kern="1200" baseline="0" dirty="0">
                          <a:solidFill>
                            <a:srgbClr val="000000"/>
                          </a:solidFill>
                          <a:latin typeface="+mn-lt"/>
                          <a:ea typeface="+mn-ea"/>
                          <a:cs typeface="+mn-cs"/>
                        </a:rPr>
                        <a:t>.</a:t>
                      </a:r>
                    </a:p>
                  </a:txBody>
                  <a:tcPr anchor="ctr"/>
                </a:tc>
                <a:extLst>
                  <a:ext uri="{0D108BD9-81ED-4DB2-BD59-A6C34878D82A}">
                    <a16:rowId xmlns:a16="http://schemas.microsoft.com/office/drawing/2014/main" val="10004"/>
                  </a:ext>
                </a:extLst>
              </a:tr>
              <a:tr h="367704">
                <a:tc>
                  <a:txBody>
                    <a:bodyPr/>
                    <a:lstStyle/>
                    <a:p>
                      <a:pPr algn="ctr"/>
                      <a:r>
                        <a:rPr lang="en-US" sz="1200" dirty="0"/>
                        <a:t>8</a:t>
                      </a:r>
                    </a:p>
                  </a:txBody>
                  <a:tcPr anchor="ctr"/>
                </a:tc>
                <a:tc>
                  <a:txBody>
                    <a:bodyPr/>
                    <a:lstStyle/>
                    <a:p>
                      <a:r>
                        <a:rPr lang="en-US" sz="1200" dirty="0"/>
                        <a:t>Debt collection</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 specific restrictions.</a:t>
                      </a:r>
                      <a:endParaRPr lang="en-US" sz="1200" baseline="0" dirty="0"/>
                    </a:p>
                  </a:txBody>
                  <a:tcPr anchor="ctr"/>
                </a:tc>
                <a:extLst>
                  <a:ext uri="{0D108BD9-81ED-4DB2-BD59-A6C34878D82A}">
                    <a16:rowId xmlns:a16="http://schemas.microsoft.com/office/drawing/2014/main" val="10005"/>
                  </a:ext>
                </a:extLst>
              </a:tr>
            </a:tbl>
          </a:graphicData>
        </a:graphic>
      </p:graphicFrame>
      <p:sp>
        <p:nvSpPr>
          <p:cNvPr id="7" name="TextBox 6"/>
          <p:cNvSpPr txBox="1"/>
          <p:nvPr/>
        </p:nvSpPr>
        <p:spPr>
          <a:xfrm>
            <a:off x="179388" y="6485620"/>
            <a:ext cx="8629050" cy="338554"/>
          </a:xfrm>
          <a:prstGeom prst="rect">
            <a:avLst/>
          </a:prstGeom>
        </p:spPr>
        <p:txBody>
          <a:bodyPr wrap="square" rtlCol="0" anchor="t">
            <a:spAutoFit/>
          </a:bodyPr>
          <a:lstStyle/>
          <a:p>
            <a:pPr algn="just"/>
            <a:r>
              <a:rPr lang="ru-RU" sz="800" dirty="0"/>
              <a:t>* </a:t>
            </a:r>
            <a:r>
              <a:rPr lang="en-US" sz="800" dirty="0"/>
              <a:t>Since 7 January 2000		                      </a:t>
            </a:r>
          </a:p>
          <a:p>
            <a:pPr algn="just"/>
            <a:r>
              <a:rPr lang="en-US" sz="800" dirty="0">
                <a:cs typeface="Arial" charset="0"/>
              </a:rPr>
              <a:t>**</a:t>
            </a:r>
            <a:r>
              <a:rPr lang="ru-RU" sz="800" dirty="0">
                <a:cs typeface="Arial" charset="0"/>
              </a:rPr>
              <a:t> </a:t>
            </a:r>
            <a:r>
              <a:rPr lang="en-US" sz="800" dirty="0"/>
              <a:t>CODE OF BANKING PRACTICE</a:t>
            </a:r>
            <a:endParaRPr lang="en-US" sz="800" dirty="0">
              <a:cs typeface="Arial" charset="0"/>
            </a:endParaRPr>
          </a:p>
        </p:txBody>
      </p:sp>
    </p:spTree>
    <p:extLst>
      <p:ext uri="{BB962C8B-B14F-4D97-AF65-F5344CB8AC3E}">
        <p14:creationId xmlns:p14="http://schemas.microsoft.com/office/powerpoint/2010/main" val="1190356573"/>
      </p:ext>
    </p:extLst>
  </p:cSld>
  <p:clrMapOvr>
    <a:masterClrMapping/>
  </p:clrMapOvr>
</p:sld>
</file>

<file path=ppt/theme/theme1.xml><?xml version="1.0" encoding="utf-8"?>
<a:theme xmlns:a="http://schemas.openxmlformats.org/drawingml/2006/main" name="Тема Office">
  <a:themeElements>
    <a:clrScheme name="Finstar">
      <a:dk1>
        <a:sysClr val="windowText" lastClr="000000"/>
      </a:dk1>
      <a:lt1>
        <a:sysClr val="window" lastClr="FFFFFF"/>
      </a:lt1>
      <a:dk2>
        <a:srgbClr val="001E69"/>
      </a:dk2>
      <a:lt2>
        <a:srgbClr val="EEECE1"/>
      </a:lt2>
      <a:accent1>
        <a:srgbClr val="4F81BD"/>
      </a:accent1>
      <a:accent2>
        <a:srgbClr val="C0504D"/>
      </a:accent2>
      <a:accent3>
        <a:srgbClr val="9BBB59"/>
      </a:accent3>
      <a:accent4>
        <a:srgbClr val="8064A2"/>
      </a:accent4>
      <a:accent5>
        <a:srgbClr val="327DF5"/>
      </a:accent5>
      <a:accent6>
        <a:srgbClr val="F79646"/>
      </a:accent6>
      <a:hlink>
        <a:srgbClr val="001E69"/>
      </a:hlink>
      <a:folHlink>
        <a:srgbClr val="8064A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A984711CE8DE044B3E70A187E1278AB" ma:contentTypeVersion="2" ma:contentTypeDescription="Create a new document." ma:contentTypeScope="" ma:versionID="37992a9bf3217d013fa3311a20fc7f6c">
  <xsd:schema xmlns:xsd="http://www.w3.org/2001/XMLSchema" xmlns:xs="http://www.w3.org/2001/XMLSchema" xmlns:p="http://schemas.microsoft.com/office/2006/metadata/properties" xmlns:ns2="9de6a297-4883-49b5-b734-272fd15c37c5" targetNamespace="http://schemas.microsoft.com/office/2006/metadata/properties" ma:root="true" ma:fieldsID="e5f069898e62a06487da04d9e6081ce0" ns2:_="">
    <xsd:import namespace="9de6a297-4883-49b5-b734-272fd15c37c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6a297-4883-49b5-b734-272fd15c37c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E2F406-45BB-417B-90C1-E21A37B5D17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94682CF-A5D4-4C99-B9A8-9C81F79F0E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e6a297-4883-49b5-b734-272fd15c37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9A644C-6ECB-40D7-AE5A-943F15FDFD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109223</TotalTime>
  <Words>11583</Words>
  <Application>Microsoft Office PowerPoint</Application>
  <PresentationFormat>Экран (4:3)</PresentationFormat>
  <Paragraphs>2580</Paragraphs>
  <Slides>53</Slides>
  <Notes>52</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53</vt:i4>
      </vt:variant>
    </vt:vector>
  </HeadingPairs>
  <TitlesOfParts>
    <vt:vector size="58" baseType="lpstr">
      <vt:lpstr>宋体</vt:lpstr>
      <vt:lpstr>Arial</vt:lpstr>
      <vt:lpstr>Calibri</vt:lpstr>
      <vt:lpstr>Times New Roman</vt:lpstr>
      <vt:lpstr>Тема Office</vt:lpstr>
      <vt:lpstr>Business plan of Money Lending  in Philippines</vt:lpstr>
      <vt:lpstr>Table of contents</vt:lpstr>
      <vt:lpstr>1. Investment summary</vt:lpstr>
      <vt:lpstr>1. Investment summary (cont)</vt:lpstr>
      <vt:lpstr>2. General Market Information</vt:lpstr>
      <vt:lpstr>2. Consumer finance industry landscape</vt:lpstr>
      <vt:lpstr>3. Licensing options </vt:lpstr>
      <vt:lpstr>Презентация PowerPoint</vt:lpstr>
      <vt:lpstr>3. Key regulatory points</vt:lpstr>
      <vt:lpstr>3. Marketing regulation</vt:lpstr>
      <vt:lpstr>4. Market landscape</vt:lpstr>
      <vt:lpstr>4. Consumer Finance Industry Landscape</vt:lpstr>
      <vt:lpstr>4. Market Size Estimation</vt:lpstr>
      <vt:lpstr>4. Our main online competitors</vt:lpstr>
      <vt:lpstr>4. Lenddo case study</vt:lpstr>
      <vt:lpstr>4. BanKO case study</vt:lpstr>
      <vt:lpstr>4. CashNow.ph case study</vt:lpstr>
      <vt:lpstr>4. PawnHero.ph case study</vt:lpstr>
      <vt:lpstr>4. Competitors product parameters</vt:lpstr>
      <vt:lpstr>4. Closest competitors product parameters</vt:lpstr>
      <vt:lpstr>4. Our Product Parameters</vt:lpstr>
      <vt:lpstr>4. Initial sales business process (Phase 1)</vt:lpstr>
      <vt:lpstr>4. Repeat sales business process (Phase 1) </vt:lpstr>
      <vt:lpstr>4. Target initial sales business process (Phase 2) </vt:lpstr>
      <vt:lpstr>4. Target repeat sales business process (Phase 2) </vt:lpstr>
      <vt:lpstr>4. Marketing Strategy of competitors</vt:lpstr>
      <vt:lpstr>4. Doctor Cash Advertising Strategy</vt:lpstr>
      <vt:lpstr>4. Sales Plan</vt:lpstr>
      <vt:lpstr>4. Payment partners comparison</vt:lpstr>
      <vt:lpstr>5. Risk management summary</vt:lpstr>
      <vt:lpstr>5. Risk Strategy</vt:lpstr>
      <vt:lpstr>5. Usage of Fake ID</vt:lpstr>
      <vt:lpstr>5. Sources of Data for Risk management</vt:lpstr>
      <vt:lpstr>5. Initial decision making procedure</vt:lpstr>
      <vt:lpstr>5. Collections procedure – standard approach</vt:lpstr>
      <vt:lpstr>IT architecture </vt:lpstr>
      <vt:lpstr>IT architecture- incremental view</vt:lpstr>
      <vt:lpstr>6. IT architecture geo layout</vt:lpstr>
      <vt:lpstr>6. IT scope of work</vt:lpstr>
      <vt:lpstr>Financial model assumptions</vt:lpstr>
      <vt:lpstr>Investment summary</vt:lpstr>
      <vt:lpstr>Balance sheet</vt:lpstr>
      <vt:lpstr>P&amp;L Statement</vt:lpstr>
      <vt:lpstr>Cash flow statement</vt:lpstr>
      <vt:lpstr>Expenses detailed</vt:lpstr>
      <vt:lpstr>One-off expenses</vt:lpstr>
      <vt:lpstr>8. Main identified risks and their mitigation 1/2</vt:lpstr>
      <vt:lpstr>8.Main identified risks and their mitigation 2/2</vt:lpstr>
      <vt:lpstr>9. Project plan </vt:lpstr>
      <vt:lpstr>9. Next steps</vt:lpstr>
      <vt:lpstr>Regulatory Environment </vt:lpstr>
      <vt:lpstr>Main regulations of company management</vt:lpstr>
      <vt:lpstr>Offline Anti fraud procedures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MicroMoney; Micromoney International; Micromoney.io; Alexandrov S</dc:creator>
  <cp:lastModifiedBy>Anton Dzyatkovskiy</cp:lastModifiedBy>
  <cp:revision>3783</cp:revision>
  <dcterms:created xsi:type="dcterms:W3CDTF">2014-10-16T06:51:06Z</dcterms:created>
  <dcterms:modified xsi:type="dcterms:W3CDTF">2017-01-20T10:44:24Z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0x0101006A984711CE8DE044B3E70A187E1278AB</vt:lpwstr>
  </property>
</Properties>
</file>